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xlsx" ContentType="application/vnd.openxmlformats-officedocument.spreadsheetml.sheet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notesSlides/notesSlide6.xml" ContentType="application/vnd.openxmlformats-officedocument.presentationml.notesSlide+xml"/>
  <Override PartName="/ppt/embeddings/oleObject1.bin" ContentType="application/vnd.openxmlformats-officedocument.oleObject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84" r:id="rId2"/>
    <p:sldId id="291" r:id="rId3"/>
    <p:sldId id="295" r:id="rId4"/>
    <p:sldId id="292" r:id="rId5"/>
    <p:sldId id="294" r:id="rId6"/>
    <p:sldId id="293" r:id="rId7"/>
    <p:sldId id="290" r:id="rId8"/>
    <p:sldId id="300" r:id="rId9"/>
    <p:sldId id="299" r:id="rId10"/>
  </p:sldIdLst>
  <p:sldSz cx="9601200" cy="12801600" type="A3"/>
  <p:notesSz cx="7010400" cy="9296400"/>
  <p:defaultTextStyle>
    <a:defPPr>
      <a:defRPr lang="en-US"/>
    </a:defPPr>
    <a:lvl1pPr marL="0" algn="l" defTabSz="1279852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1pPr>
    <a:lvl2pPr marL="639926" algn="l" defTabSz="1279852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2pPr>
    <a:lvl3pPr marL="1279852" algn="l" defTabSz="1279852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3pPr>
    <a:lvl4pPr marL="1919778" algn="l" defTabSz="1279852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4pPr>
    <a:lvl5pPr marL="2559705" algn="l" defTabSz="1279852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5pPr>
    <a:lvl6pPr marL="3199631" algn="l" defTabSz="1279852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6pPr>
    <a:lvl7pPr marL="3839559" algn="l" defTabSz="1279852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7pPr>
    <a:lvl8pPr marL="4479485" algn="l" defTabSz="1279852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8pPr>
    <a:lvl9pPr marL="5119411" algn="l" defTabSz="1279852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4032" userDrawn="1">
          <p15:clr>
            <a:srgbClr val="A4A3A4"/>
          </p15:clr>
        </p15:guide>
        <p15:guide id="2" pos="302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im Jiang" initials="TJ" lastIdx="2" clrIdx="0">
    <p:extLst/>
  </p:cmAuthor>
  <p:cmAuthor id="2" name="Horacio Cardenas" initials="HC" lastIdx="3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85D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45" autoAdjust="0"/>
    <p:restoredTop sz="94502" autoAdjust="0"/>
  </p:normalViewPr>
  <p:slideViewPr>
    <p:cSldViewPr>
      <p:cViewPr>
        <p:scale>
          <a:sx n="59" d="100"/>
          <a:sy n="59" d="100"/>
        </p:scale>
        <p:origin x="-1248" y="168"/>
      </p:cViewPr>
      <p:guideLst>
        <p:guide orient="horz" pos="4032"/>
        <p:guide pos="302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interSettings" Target="printerSettings/printerSettings1.bin"/><Relationship Id="rId13" Type="http://schemas.openxmlformats.org/officeDocument/2006/relationships/commentAuthors" Target="commentAuthors.xml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Nephew%20lab%20data\ongoing%20projects\SGI\450K\redownload%20data%206.24.2016\rerun%202515removed\gene%20lists_keep%20hypo%20hyperm%20became%20hypo%20hyperm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Nephew%20lab%20data\ongoing%20projects\SGI\450K\redownload%20data%206.24.2016\rerun%202515removed\gene%20lists_keep%20hypo%20hyperm%20became%20hypo%20hyperm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Nephew%20lab%20data\ongoing%20projects\SGI\450K\redownload%20data%206.24.2016\rerun%202515removed\gene%20lists_keep%20hypo%20hyperm%20became%20hypo%20hyperm.xls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 sz="2000" b="1" dirty="0">
                <a:solidFill>
                  <a:sysClr val="windowText" lastClr="000000"/>
                </a:solidFill>
              </a:rPr>
              <a:t>Pathways enriched by differentially methylated genes</a:t>
            </a:r>
            <a:r>
              <a:rPr lang="en-US" sz="2000" b="1" baseline="0" dirty="0">
                <a:solidFill>
                  <a:sysClr val="windowText" lastClr="000000"/>
                </a:solidFill>
              </a:rPr>
              <a:t> </a:t>
            </a:r>
          </a:p>
          <a:p>
            <a:pPr>
              <a:defRPr sz="2000" b="1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 sz="2000" b="1" baseline="0" dirty="0">
                <a:solidFill>
                  <a:sysClr val="windowText" lastClr="000000"/>
                </a:solidFill>
              </a:rPr>
              <a:t>(primary OC vs. HOSE)</a:t>
            </a:r>
            <a:endParaRPr lang="en-US" sz="2000" b="1" dirty="0">
              <a:solidFill>
                <a:sysClr val="windowText" lastClr="000000"/>
              </a:solidFill>
            </a:endParaRPr>
          </a:p>
        </c:rich>
      </c:tx>
      <c:layout/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624589990950291"/>
          <c:y val="0.0797764538807221"/>
          <c:w val="0.355478740337737"/>
          <c:h val="0.856642568146531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rgbClr val="5B9BD5"/>
            </a:solidFill>
            <a:ln w="25400">
              <a:noFill/>
            </a:ln>
          </c:spPr>
          <c:invertIfNegative val="0"/>
          <c:cat>
            <c:strRef>
              <c:f>'diffM btw primary vs HOSE-2647'!$F$3:$F$37</c:f>
              <c:strCache>
                <c:ptCount val="35"/>
                <c:pt idx="0">
                  <c:v>FXR/RXR Activation</c:v>
                </c:pt>
                <c:pt idx="1">
                  <c:v>LXR/RXR Activation</c:v>
                </c:pt>
                <c:pt idx="2">
                  <c:v>Granulocyte Adhesion and Diapedesis</c:v>
                </c:pt>
                <c:pt idx="3">
                  <c:v>Atherosclerosis Signaling</c:v>
                </c:pt>
                <c:pt idx="4">
                  <c:v>Agranulocyte Adhesion and Diapedesis</c:v>
                </c:pt>
                <c:pt idx="5">
                  <c:v>LPS/IL-1 Mediated Inhibition of RXR Function</c:v>
                </c:pt>
                <c:pt idx="6">
                  <c:v>Graft-versus-Host Disease Signaling</c:v>
                </c:pt>
                <c:pt idx="7">
                  <c:v>Role of Hypercytokinemia/hyperchemokinemia in the Pathogenesis of Influenza</c:v>
                </c:pt>
                <c:pt idx="8">
                  <c:v>p38 MAPK Signaling</c:v>
                </c:pt>
                <c:pt idx="9">
                  <c:v>Role of Cytokines in Mediating Communication between Immune Cells</c:v>
                </c:pt>
                <c:pt idx="10">
                  <c:v>α-tocopherol Degradation</c:v>
                </c:pt>
                <c:pt idx="11">
                  <c:v>Airway Pathology in Chronic Obstructive Pulmonary Disease</c:v>
                </c:pt>
                <c:pt idx="12">
                  <c:v>Hepatic Fibrosis / Hepatic Stellate Cell Activation</c:v>
                </c:pt>
                <c:pt idx="13">
                  <c:v>Role of Macrophages, Fibroblasts and Endothelial Cells in Rheumatoid Arthritis</c:v>
                </c:pt>
                <c:pt idx="14">
                  <c:v>Hepatic Cholestasis</c:v>
                </c:pt>
                <c:pt idx="15">
                  <c:v>Maturity Onset Diabetes of Young (MODY) Signaling</c:v>
                </c:pt>
                <c:pt idx="16">
                  <c:v>Alanine Degradation III</c:v>
                </c:pt>
                <c:pt idx="17">
                  <c:v>Alanine Biosynthesis II</c:v>
                </c:pt>
                <c:pt idx="18">
                  <c:v>Coagulation System</c:v>
                </c:pt>
                <c:pt idx="19">
                  <c:v>HIF1α Signaling</c:v>
                </c:pt>
                <c:pt idx="20">
                  <c:v>Bladder Cancer Signaling</c:v>
                </c:pt>
                <c:pt idx="21">
                  <c:v>Inhibition of Matrix Metalloproteases</c:v>
                </c:pt>
                <c:pt idx="22">
                  <c:v>Altered T Cell and B Cell Signaling in Rheumatoid Arthritis</c:v>
                </c:pt>
                <c:pt idx="23">
                  <c:v>Methionine Salvage II (Mammalian)</c:v>
                </c:pt>
                <c:pt idx="24">
                  <c:v>Thyroid Hormone Biosynthesis</c:v>
                </c:pt>
                <c:pt idx="25">
                  <c:v>PXR/RXR Activation</c:v>
                </c:pt>
                <c:pt idx="26">
                  <c:v>Ethanol Degradation II</c:v>
                </c:pt>
                <c:pt idx="27">
                  <c:v>Serotonin Receptor Signaling</c:v>
                </c:pt>
                <c:pt idx="28">
                  <c:v>Glutathione-mediated Detoxification</c:v>
                </c:pt>
                <c:pt idx="29">
                  <c:v>Phenylethylamine Degradation I</c:v>
                </c:pt>
                <c:pt idx="30">
                  <c:v>Nicotine Degradation II</c:v>
                </c:pt>
                <c:pt idx="31">
                  <c:v>Calcium-induced T Lymphocyte Apoptosis</c:v>
                </c:pt>
                <c:pt idx="32">
                  <c:v>Glycine Betaine Degradation</c:v>
                </c:pt>
                <c:pt idx="33">
                  <c:v>Toll-like Receptor Signaling</c:v>
                </c:pt>
                <c:pt idx="34">
                  <c:v>Cytotoxic T Lymphocyte-mediated Apoptosis of Target Cells</c:v>
                </c:pt>
              </c:strCache>
            </c:strRef>
          </c:cat>
          <c:val>
            <c:numRef>
              <c:f>'diffM btw primary vs HOSE-2647'!$G$3:$G$37</c:f>
              <c:numCache>
                <c:formatCode>General</c:formatCode>
                <c:ptCount val="35"/>
                <c:pt idx="0">
                  <c:v>6.77</c:v>
                </c:pt>
                <c:pt idx="1">
                  <c:v>6.63</c:v>
                </c:pt>
                <c:pt idx="2">
                  <c:v>6.619999999999996</c:v>
                </c:pt>
                <c:pt idx="3">
                  <c:v>5.859999999999998</c:v>
                </c:pt>
                <c:pt idx="4">
                  <c:v>5.45</c:v>
                </c:pt>
                <c:pt idx="5">
                  <c:v>4.689999999999999</c:v>
                </c:pt>
                <c:pt idx="6">
                  <c:v>3.88</c:v>
                </c:pt>
                <c:pt idx="7">
                  <c:v>3.14</c:v>
                </c:pt>
                <c:pt idx="8">
                  <c:v>3.09</c:v>
                </c:pt>
                <c:pt idx="9">
                  <c:v>2.79</c:v>
                </c:pt>
                <c:pt idx="10">
                  <c:v>2.64</c:v>
                </c:pt>
                <c:pt idx="11">
                  <c:v>2.56</c:v>
                </c:pt>
                <c:pt idx="12">
                  <c:v>2.47</c:v>
                </c:pt>
                <c:pt idx="13">
                  <c:v>2.39</c:v>
                </c:pt>
                <c:pt idx="14">
                  <c:v>2.31</c:v>
                </c:pt>
                <c:pt idx="15">
                  <c:v>2.18</c:v>
                </c:pt>
                <c:pt idx="16">
                  <c:v>2.14</c:v>
                </c:pt>
                <c:pt idx="17">
                  <c:v>2.14</c:v>
                </c:pt>
                <c:pt idx="18">
                  <c:v>2.1</c:v>
                </c:pt>
                <c:pt idx="19">
                  <c:v>1.92</c:v>
                </c:pt>
                <c:pt idx="20">
                  <c:v>1.83</c:v>
                </c:pt>
                <c:pt idx="21">
                  <c:v>1.82</c:v>
                </c:pt>
                <c:pt idx="22">
                  <c:v>1.79</c:v>
                </c:pt>
                <c:pt idx="23">
                  <c:v>1.69</c:v>
                </c:pt>
                <c:pt idx="24">
                  <c:v>1.69</c:v>
                </c:pt>
                <c:pt idx="25">
                  <c:v>1.65</c:v>
                </c:pt>
                <c:pt idx="26">
                  <c:v>1.59</c:v>
                </c:pt>
                <c:pt idx="27">
                  <c:v>1.52</c:v>
                </c:pt>
                <c:pt idx="28">
                  <c:v>1.49</c:v>
                </c:pt>
                <c:pt idx="29">
                  <c:v>1.41</c:v>
                </c:pt>
                <c:pt idx="30">
                  <c:v>1.41</c:v>
                </c:pt>
                <c:pt idx="31">
                  <c:v>1.37</c:v>
                </c:pt>
                <c:pt idx="32">
                  <c:v>1.33</c:v>
                </c:pt>
                <c:pt idx="33">
                  <c:v>1.32</c:v>
                </c:pt>
                <c:pt idx="34">
                  <c:v>1.3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5E0-4AD4-A189-2EA3EBE08EC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-2126657400"/>
        <c:axId val="-2137397912"/>
      </c:barChart>
      <c:catAx>
        <c:axId val="-212665740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137397912"/>
        <c:crosses val="autoZero"/>
        <c:auto val="1"/>
        <c:lblAlgn val="ctr"/>
        <c:lblOffset val="100"/>
        <c:noMultiLvlLbl val="0"/>
      </c:catAx>
      <c:valAx>
        <c:axId val="-213739791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altLang="zh-CN" sz="1400" dirty="0"/>
                  <a:t>-log(p-</a:t>
                </a:r>
                <a:r>
                  <a:rPr lang="en-US" altLang="zh-CN" sz="1400" dirty="0" err="1"/>
                  <a:t>val</a:t>
                </a:r>
                <a:r>
                  <a:rPr lang="en-US" altLang="zh-CN" sz="1400" dirty="0"/>
                  <a:t>)</a:t>
                </a:r>
                <a:endParaRPr lang="en-US" sz="1400" dirty="0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spPr>
          <a:ln w="6350">
            <a:solidFill>
              <a:schemeClr val="tx1"/>
            </a:solidFill>
          </a:ln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126657400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 sz="2000" b="1" dirty="0">
                <a:solidFill>
                  <a:sysClr val="windowText" lastClr="000000"/>
                </a:solidFill>
              </a:rPr>
              <a:t>Pathways enriched by differentially methylated genes</a:t>
            </a:r>
          </a:p>
          <a:p>
            <a:pPr>
              <a:defRPr sz="2000" b="1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 altLang="zh-CN" sz="2000" b="1" baseline="0" dirty="0">
                <a:solidFill>
                  <a:sysClr val="windowText" lastClr="000000"/>
                </a:solidFill>
              </a:rPr>
              <a:t>(recurrent </a:t>
            </a:r>
            <a:r>
              <a:rPr lang="en-US" sz="2000" b="1" baseline="0" dirty="0">
                <a:solidFill>
                  <a:sysClr val="windowText" lastClr="000000"/>
                </a:solidFill>
              </a:rPr>
              <a:t>OC vs. HOSE)</a:t>
            </a:r>
            <a:endParaRPr lang="en-US" sz="2000" b="1" dirty="0">
              <a:solidFill>
                <a:sysClr val="windowText" lastClr="000000"/>
              </a:solidFill>
            </a:endParaRPr>
          </a:p>
        </c:rich>
      </c:tx>
      <c:layout/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602353316527613"/>
          <c:y val="0.0672715681055412"/>
          <c:w val="0.371265289741607"/>
          <c:h val="0.877946954223461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rgbClr val="5B9BD5"/>
            </a:solidFill>
            <a:ln w="25400">
              <a:noFill/>
            </a:ln>
          </c:spPr>
          <c:invertIfNegative val="0"/>
          <c:cat>
            <c:strRef>
              <c:f>'diffM btw C1D1 vs HOSE-2642'!$F$3:$F$47</c:f>
              <c:strCache>
                <c:ptCount val="45"/>
                <c:pt idx="0">
                  <c:v>Hepatic Fibrosis / Hepatic Stellate Cell Activation</c:v>
                </c:pt>
                <c:pt idx="1">
                  <c:v>Allograft Rejection Signaling</c:v>
                </c:pt>
                <c:pt idx="2">
                  <c:v>LXR/RXR Activation</c:v>
                </c:pt>
                <c:pt idx="3">
                  <c:v>Graft-versus-Host Disease Signaling</c:v>
                </c:pt>
                <c:pt idx="4">
                  <c:v>Granulocyte Adhesion and Diapedesis</c:v>
                </c:pt>
                <c:pt idx="5">
                  <c:v>FXR/RXR Activation</c:v>
                </c:pt>
                <c:pt idx="6">
                  <c:v>OX40 Signaling Pathway</c:v>
                </c:pt>
                <c:pt idx="7">
                  <c:v>Atherosclerosis Signaling</c:v>
                </c:pt>
                <c:pt idx="8">
                  <c:v>iCOS-iCOSL Signaling in T Helper Cells</c:v>
                </c:pt>
                <c:pt idx="9">
                  <c:v>LPS/IL-1 Mediated Inhibition of RXR Function</c:v>
                </c:pt>
                <c:pt idx="10">
                  <c:v>Dendritic Cell Maturation</c:v>
                </c:pt>
                <c:pt idx="11">
                  <c:v>Cytotoxic T Lymphocyte-mediated Apoptosis of Target Cells</c:v>
                </c:pt>
                <c:pt idx="12">
                  <c:v>α-tocopherol Degradation</c:v>
                </c:pt>
                <c:pt idx="13">
                  <c:v>Altered T Cell and B Cell Signaling in Rheumatoid Arthritis</c:v>
                </c:pt>
                <c:pt idx="14">
                  <c:v>Autoimmune Thyroid Disease Signaling</c:v>
                </c:pt>
                <c:pt idx="15">
                  <c:v>MIF-mediated Glucocorticoid Regulation</c:v>
                </c:pt>
                <c:pt idx="16">
                  <c:v>Glutathione-mediated Detoxification</c:v>
                </c:pt>
                <c:pt idx="17">
                  <c:v>Osteoarthritis Pathway</c:v>
                </c:pt>
                <c:pt idx="18">
                  <c:v>Differential Regulation of Cytokine Production in Macrophages and T Helper Cells by IL-17A and IL-17F</c:v>
                </c:pt>
                <c:pt idx="19">
                  <c:v>Protein Citrullination</c:v>
                </c:pt>
                <c:pt idx="20">
                  <c:v>Alanine Degradation III</c:v>
                </c:pt>
                <c:pt idx="21">
                  <c:v>Alanine Biosynthesis II</c:v>
                </c:pt>
                <c:pt idx="22">
                  <c:v>Agranulocyte Adhesion and Diapedesis</c:v>
                </c:pt>
                <c:pt idx="23">
                  <c:v>p38 MAPK Signaling</c:v>
                </c:pt>
                <c:pt idx="24">
                  <c:v>Antioxidant Action of Vitamin C</c:v>
                </c:pt>
                <c:pt idx="25">
                  <c:v>Crosstalk between Dendritic Cells and Natural Killer Cells</c:v>
                </c:pt>
                <c:pt idx="26">
                  <c:v>Hematopoiesis from Pluripotent Stem Cells</c:v>
                </c:pt>
                <c:pt idx="27">
                  <c:v>Phospholipase C Signaling</c:v>
                </c:pt>
                <c:pt idx="28">
                  <c:v>Calcium-induced T Lymphocyte Apoptosis</c:v>
                </c:pt>
                <c:pt idx="29">
                  <c:v>PXR/RXR Activation</c:v>
                </c:pt>
                <c:pt idx="30">
                  <c:v>Differential Regulation of Cytokine Production in Intestinal Epithelial Cells by IL-17A and IL-17F</c:v>
                </c:pt>
                <c:pt idx="31">
                  <c:v>Gαs Signaling</c:v>
                </c:pt>
                <c:pt idx="32">
                  <c:v>MIF Regulation of Innate Immunity</c:v>
                </c:pt>
                <c:pt idx="33">
                  <c:v>Neuroprotective Role of THOP1 in Alzheimer's Disease</c:v>
                </c:pt>
                <c:pt idx="34">
                  <c:v>B Cell Development</c:v>
                </c:pt>
                <c:pt idx="35">
                  <c:v>Hepatic Cholestasis</c:v>
                </c:pt>
                <c:pt idx="36">
                  <c:v>Communication between Innate and Adaptive Immune Cells</c:v>
                </c:pt>
                <c:pt idx="37">
                  <c:v>Type I Diabetes Mellitus Signaling</c:v>
                </c:pt>
                <c:pt idx="38">
                  <c:v>Methionine Salvage II (Mammalian)</c:v>
                </c:pt>
                <c:pt idx="39">
                  <c:v>Role of Oct4 in Mammalian Embryonic Stem Cell Pluripotency</c:v>
                </c:pt>
                <c:pt idx="40">
                  <c:v>Aryl Hydrocarbon Receptor Signaling</c:v>
                </c:pt>
                <c:pt idx="41">
                  <c:v>Retinoate Biosynthesis I</c:v>
                </c:pt>
                <c:pt idx="42">
                  <c:v>Airway Pathology in Chronic Obstructive Pulmonary Disease</c:v>
                </c:pt>
                <c:pt idx="43">
                  <c:v>Gαi Signaling</c:v>
                </c:pt>
                <c:pt idx="44">
                  <c:v>Role of Macrophages, Fibroblasts and Endothelial Cells in Rheumatoid Arthritis</c:v>
                </c:pt>
              </c:strCache>
            </c:strRef>
          </c:cat>
          <c:val>
            <c:numRef>
              <c:f>'diffM btw C1D1 vs HOSE-2642'!$G$3:$G$47</c:f>
              <c:numCache>
                <c:formatCode>General</c:formatCode>
                <c:ptCount val="45"/>
                <c:pt idx="0">
                  <c:v>3.84</c:v>
                </c:pt>
                <c:pt idx="1">
                  <c:v>3.77</c:v>
                </c:pt>
                <c:pt idx="2">
                  <c:v>3.76</c:v>
                </c:pt>
                <c:pt idx="3">
                  <c:v>3.4</c:v>
                </c:pt>
                <c:pt idx="4">
                  <c:v>3.22</c:v>
                </c:pt>
                <c:pt idx="5">
                  <c:v>3.14</c:v>
                </c:pt>
                <c:pt idx="6">
                  <c:v>3.05</c:v>
                </c:pt>
                <c:pt idx="7">
                  <c:v>2.93</c:v>
                </c:pt>
                <c:pt idx="8">
                  <c:v>2.68</c:v>
                </c:pt>
                <c:pt idx="9">
                  <c:v>2.65</c:v>
                </c:pt>
                <c:pt idx="10">
                  <c:v>2.64</c:v>
                </c:pt>
                <c:pt idx="11">
                  <c:v>2.43</c:v>
                </c:pt>
                <c:pt idx="12">
                  <c:v>2.39</c:v>
                </c:pt>
                <c:pt idx="13">
                  <c:v>2.37</c:v>
                </c:pt>
                <c:pt idx="14">
                  <c:v>2.29</c:v>
                </c:pt>
                <c:pt idx="15">
                  <c:v>2.29</c:v>
                </c:pt>
                <c:pt idx="16">
                  <c:v>2.16</c:v>
                </c:pt>
                <c:pt idx="17">
                  <c:v>2.14</c:v>
                </c:pt>
                <c:pt idx="18">
                  <c:v>2.12</c:v>
                </c:pt>
                <c:pt idx="19">
                  <c:v>2.03</c:v>
                </c:pt>
                <c:pt idx="20">
                  <c:v>1.97</c:v>
                </c:pt>
                <c:pt idx="21">
                  <c:v>1.97</c:v>
                </c:pt>
                <c:pt idx="22">
                  <c:v>1.92</c:v>
                </c:pt>
                <c:pt idx="23">
                  <c:v>1.89</c:v>
                </c:pt>
                <c:pt idx="24">
                  <c:v>1.82</c:v>
                </c:pt>
                <c:pt idx="25">
                  <c:v>1.79</c:v>
                </c:pt>
                <c:pt idx="26">
                  <c:v>1.76</c:v>
                </c:pt>
                <c:pt idx="27">
                  <c:v>1.75</c:v>
                </c:pt>
                <c:pt idx="28">
                  <c:v>1.68</c:v>
                </c:pt>
                <c:pt idx="29">
                  <c:v>1.68</c:v>
                </c:pt>
                <c:pt idx="30">
                  <c:v>1.67</c:v>
                </c:pt>
                <c:pt idx="31">
                  <c:v>1.66</c:v>
                </c:pt>
                <c:pt idx="32">
                  <c:v>1.66</c:v>
                </c:pt>
                <c:pt idx="33">
                  <c:v>1.62</c:v>
                </c:pt>
                <c:pt idx="34">
                  <c:v>1.58</c:v>
                </c:pt>
                <c:pt idx="35">
                  <c:v>1.54</c:v>
                </c:pt>
                <c:pt idx="36">
                  <c:v>1.53</c:v>
                </c:pt>
                <c:pt idx="37">
                  <c:v>1.52</c:v>
                </c:pt>
                <c:pt idx="38">
                  <c:v>1.52</c:v>
                </c:pt>
                <c:pt idx="39">
                  <c:v>1.47</c:v>
                </c:pt>
                <c:pt idx="40">
                  <c:v>1.45</c:v>
                </c:pt>
                <c:pt idx="41">
                  <c:v>1.44</c:v>
                </c:pt>
                <c:pt idx="42">
                  <c:v>1.38</c:v>
                </c:pt>
                <c:pt idx="43">
                  <c:v>1.37</c:v>
                </c:pt>
                <c:pt idx="44">
                  <c:v>1.34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FC3-4CBF-A371-5C6742B68CE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-2138303336"/>
        <c:axId val="2127275416"/>
      </c:barChart>
      <c:catAx>
        <c:axId val="-213830333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7275416"/>
        <c:crosses val="autoZero"/>
        <c:auto val="1"/>
        <c:lblAlgn val="ctr"/>
        <c:lblOffset val="100"/>
        <c:noMultiLvlLbl val="0"/>
      </c:catAx>
      <c:valAx>
        <c:axId val="212727541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altLang="zh-CN" sz="1400"/>
                  <a:t>-log(p-val)</a:t>
                </a:r>
                <a:endParaRPr lang="en-US" sz="1400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spPr>
          <a:ln w="6350">
            <a:solidFill>
              <a:schemeClr val="tx1"/>
            </a:solidFill>
          </a:ln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138303336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 sz="2000" b="1" dirty="0">
                <a:solidFill>
                  <a:sysClr val="windowText" lastClr="000000"/>
                </a:solidFill>
              </a:rPr>
              <a:t>Pathways enriched by differentially methylated genes </a:t>
            </a:r>
          </a:p>
          <a:p>
            <a:pPr>
              <a:defRPr sz="2000" b="1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 sz="2000" b="1" baseline="0" dirty="0">
                <a:solidFill>
                  <a:sysClr val="windowText" lastClr="000000"/>
                </a:solidFill>
              </a:rPr>
              <a:t>(</a:t>
            </a:r>
            <a:r>
              <a:rPr lang="en-US" sz="2000" b="1" baseline="0" dirty="0" err="1">
                <a:solidFill>
                  <a:sysClr val="windowText" lastClr="000000"/>
                </a:solidFill>
              </a:rPr>
              <a:t>Guadecitabine</a:t>
            </a:r>
            <a:r>
              <a:rPr lang="en-US" sz="2000" b="1" baseline="0" dirty="0">
                <a:solidFill>
                  <a:sysClr val="windowText" lastClr="000000"/>
                </a:solidFill>
              </a:rPr>
              <a:t>-treated OC vs. HOSE)</a:t>
            </a:r>
            <a:endParaRPr lang="en-US" sz="2000" b="1" dirty="0">
              <a:solidFill>
                <a:sysClr val="windowText" lastClr="000000"/>
              </a:solidFill>
            </a:endParaRPr>
          </a:p>
        </c:rich>
      </c:tx>
      <c:layout/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631275289153449"/>
          <c:y val="0.0747808824726977"/>
          <c:w val="0.346332366348943"/>
          <c:h val="0.865749701279033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rgbClr val="5B9BD5"/>
            </a:solidFill>
            <a:ln w="25400">
              <a:noFill/>
            </a:ln>
          </c:spPr>
          <c:invertIfNegative val="0"/>
          <c:cat>
            <c:strRef>
              <c:f>'diffM btw C2D8 vs HOSE-2234'!$F$3:$F$45</c:f>
              <c:strCache>
                <c:ptCount val="43"/>
                <c:pt idx="0">
                  <c:v>Atherosclerosis Signaling</c:v>
                </c:pt>
                <c:pt idx="1">
                  <c:v>LXR/RXR Activation</c:v>
                </c:pt>
                <c:pt idx="2">
                  <c:v>FXR/RXR Activation</c:v>
                </c:pt>
                <c:pt idx="3">
                  <c:v>Hepatic Fibrosis / Hepatic Stellate Cell Activation</c:v>
                </c:pt>
                <c:pt idx="4">
                  <c:v>Role of Oct4 in Mammalian Embryonic Stem Cell Pluripotency</c:v>
                </c:pt>
                <c:pt idx="5">
                  <c:v>α-tocopherol Degradation</c:v>
                </c:pt>
                <c:pt idx="6">
                  <c:v>Gαs Signaling</c:v>
                </c:pt>
                <c:pt idx="7">
                  <c:v>Eicosanoid Signaling</c:v>
                </c:pt>
                <c:pt idx="8">
                  <c:v>Graft-versus-Host Disease Signaling</c:v>
                </c:pt>
                <c:pt idx="9">
                  <c:v>Bladder Cancer Signaling</c:v>
                </c:pt>
                <c:pt idx="10">
                  <c:v>Phospholipase C Signaling</c:v>
                </c:pt>
                <c:pt idx="11">
                  <c:v>Calcium-induced T Lymphocyte Apoptosis</c:v>
                </c:pt>
                <c:pt idx="12">
                  <c:v>cAMP-mediated signaling</c:v>
                </c:pt>
                <c:pt idx="13">
                  <c:v>Granulocyte Adhesion and Diapedesis</c:v>
                </c:pt>
                <c:pt idx="14">
                  <c:v>MIF-mediated Glucocorticoid Regulation</c:v>
                </c:pt>
                <c:pt idx="15">
                  <c:v>Altered T Cell and B Cell Signaling in Rheumatoid Arthritis</c:v>
                </c:pt>
                <c:pt idx="16">
                  <c:v>iCOS-iCOSL Signaling in T Helper Cells</c:v>
                </c:pt>
                <c:pt idx="17">
                  <c:v>Role of Macrophages, Fibroblasts and Endothelial Cells in Rheumatoid Arthritis</c:v>
                </c:pt>
                <c:pt idx="18">
                  <c:v>Antioxidant Action of Vitamin C</c:v>
                </c:pt>
                <c:pt idx="19">
                  <c:v>GPCR-Mediated Nutrient Sensing in Enteroendocrine Cells</c:v>
                </c:pt>
                <c:pt idx="20">
                  <c:v>Airway Pathology in Chronic Obstructive Pulmonary Disease</c:v>
                </c:pt>
                <c:pt idx="21">
                  <c:v>Synaptic Long Term Potentiation</c:v>
                </c:pt>
                <c:pt idx="22">
                  <c:v>Phospholipases</c:v>
                </c:pt>
                <c:pt idx="23">
                  <c:v>Transcriptional Regulatory Network in Embryonic Stem Cells</c:v>
                </c:pt>
                <c:pt idx="24">
                  <c:v>G-Protein Coupled Receptor Signaling</c:v>
                </c:pt>
                <c:pt idx="25">
                  <c:v>Role of NFAT in Regulation of the Immune Response</c:v>
                </c:pt>
                <c:pt idx="26">
                  <c:v>p38 MAPK Signaling</c:v>
                </c:pt>
                <c:pt idx="27">
                  <c:v>Differential Regulation of Cytokine Production in Macrophages and T Helper Cells by IL-17A and IL-17F</c:v>
                </c:pt>
                <c:pt idx="28">
                  <c:v>Synaptic Long Term Depression</c:v>
                </c:pt>
                <c:pt idx="29">
                  <c:v>Gαi Signaling</c:v>
                </c:pt>
                <c:pt idx="30">
                  <c:v>Agranulocyte Adhesion and Diapedesis</c:v>
                </c:pt>
                <c:pt idx="31">
                  <c:v>Sperm Motility</c:v>
                </c:pt>
                <c:pt idx="32">
                  <c:v>Glutamate Receptor Signaling</c:v>
                </c:pt>
                <c:pt idx="33">
                  <c:v>Autoimmune Thyroid Disease Signaling</c:v>
                </c:pt>
                <c:pt idx="34">
                  <c:v>Hematopoiesis from Pluripotent Stem Cells</c:v>
                </c:pt>
                <c:pt idx="35">
                  <c:v>nNOS Signaling in Neurons</c:v>
                </c:pt>
                <c:pt idx="36">
                  <c:v>Protein Citrullination</c:v>
                </c:pt>
                <c:pt idx="37">
                  <c:v>Eumelanin Biosynthesis</c:v>
                </c:pt>
                <c:pt idx="38">
                  <c:v>Lactose Degradation III</c:v>
                </c:pt>
                <c:pt idx="39">
                  <c:v>Neuropathic Pain Signaling In Dorsal Horn Neurons</c:v>
                </c:pt>
                <c:pt idx="40">
                  <c:v>Acute Phase Response Signaling</c:v>
                </c:pt>
                <c:pt idx="41">
                  <c:v>Glutathione-mediated Detoxification</c:v>
                </c:pt>
                <c:pt idx="42">
                  <c:v>Inhibition of Matrix Metalloproteases</c:v>
                </c:pt>
              </c:strCache>
            </c:strRef>
          </c:cat>
          <c:val>
            <c:numRef>
              <c:f>'diffM btw C2D8 vs HOSE-2234'!$G$3:$G$45</c:f>
              <c:numCache>
                <c:formatCode>General</c:formatCode>
                <c:ptCount val="43"/>
                <c:pt idx="0">
                  <c:v>5.98</c:v>
                </c:pt>
                <c:pt idx="1">
                  <c:v>5.1</c:v>
                </c:pt>
                <c:pt idx="2">
                  <c:v>3.4</c:v>
                </c:pt>
                <c:pt idx="3">
                  <c:v>3.08</c:v>
                </c:pt>
                <c:pt idx="4">
                  <c:v>3.01</c:v>
                </c:pt>
                <c:pt idx="5">
                  <c:v>2.9</c:v>
                </c:pt>
                <c:pt idx="6">
                  <c:v>2.89</c:v>
                </c:pt>
                <c:pt idx="7">
                  <c:v>2.89</c:v>
                </c:pt>
                <c:pt idx="8">
                  <c:v>2.85</c:v>
                </c:pt>
                <c:pt idx="9">
                  <c:v>2.61</c:v>
                </c:pt>
                <c:pt idx="10">
                  <c:v>2.41</c:v>
                </c:pt>
                <c:pt idx="11">
                  <c:v>2.39</c:v>
                </c:pt>
                <c:pt idx="12">
                  <c:v>2.31</c:v>
                </c:pt>
                <c:pt idx="13">
                  <c:v>2.27</c:v>
                </c:pt>
                <c:pt idx="14">
                  <c:v>2.19</c:v>
                </c:pt>
                <c:pt idx="15">
                  <c:v>2.14</c:v>
                </c:pt>
                <c:pt idx="16">
                  <c:v>2.14</c:v>
                </c:pt>
                <c:pt idx="17">
                  <c:v>2.1</c:v>
                </c:pt>
                <c:pt idx="18">
                  <c:v>2.1</c:v>
                </c:pt>
                <c:pt idx="19">
                  <c:v>1.9</c:v>
                </c:pt>
                <c:pt idx="20">
                  <c:v>1.85</c:v>
                </c:pt>
                <c:pt idx="21">
                  <c:v>1.77</c:v>
                </c:pt>
                <c:pt idx="22">
                  <c:v>1.76</c:v>
                </c:pt>
                <c:pt idx="23">
                  <c:v>1.73</c:v>
                </c:pt>
                <c:pt idx="24">
                  <c:v>1.73</c:v>
                </c:pt>
                <c:pt idx="25">
                  <c:v>1.56</c:v>
                </c:pt>
                <c:pt idx="26">
                  <c:v>1.51</c:v>
                </c:pt>
                <c:pt idx="27">
                  <c:v>1.5</c:v>
                </c:pt>
                <c:pt idx="28">
                  <c:v>1.44</c:v>
                </c:pt>
                <c:pt idx="29">
                  <c:v>1.43</c:v>
                </c:pt>
                <c:pt idx="30">
                  <c:v>1.42</c:v>
                </c:pt>
                <c:pt idx="31">
                  <c:v>1.4</c:v>
                </c:pt>
                <c:pt idx="32">
                  <c:v>1.39</c:v>
                </c:pt>
                <c:pt idx="33">
                  <c:v>1.39</c:v>
                </c:pt>
                <c:pt idx="34">
                  <c:v>1.39</c:v>
                </c:pt>
                <c:pt idx="35">
                  <c:v>1.39</c:v>
                </c:pt>
                <c:pt idx="36">
                  <c:v>1.38</c:v>
                </c:pt>
                <c:pt idx="37">
                  <c:v>1.38</c:v>
                </c:pt>
                <c:pt idx="38">
                  <c:v>1.38</c:v>
                </c:pt>
                <c:pt idx="39">
                  <c:v>1.37</c:v>
                </c:pt>
                <c:pt idx="40">
                  <c:v>1.35</c:v>
                </c:pt>
                <c:pt idx="41">
                  <c:v>1.33</c:v>
                </c:pt>
                <c:pt idx="42">
                  <c:v>1.31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C2E-42A3-9D52-E4843FF6580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-1166309256"/>
        <c:axId val="-1166305640"/>
      </c:barChart>
      <c:catAx>
        <c:axId val="-116630925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166305640"/>
        <c:crosses val="autoZero"/>
        <c:auto val="1"/>
        <c:lblAlgn val="ctr"/>
        <c:lblOffset val="100"/>
        <c:noMultiLvlLbl val="0"/>
      </c:catAx>
      <c:valAx>
        <c:axId val="-116630564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altLang="zh-CN" sz="1400"/>
                  <a:t>-log(p-val)</a:t>
                </a:r>
                <a:endParaRPr lang="en-US" sz="1400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spPr>
          <a:ln w="6350">
            <a:solidFill>
              <a:schemeClr val="tx1"/>
            </a:solidFill>
          </a:ln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166309256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All!$C$2</c:f>
              <c:strCache>
                <c:ptCount val="1"/>
                <c:pt idx="0">
                  <c:v>DNMT3A</c:v>
                </c:pt>
              </c:strCache>
            </c:strRef>
          </c:tx>
          <c:spPr>
            <a:ln w="28575">
              <a:noFill/>
            </a:ln>
          </c:spPr>
          <c:marker>
            <c:symbol val="circle"/>
            <c:size val="3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All!$B$3:$B$21</c:f>
              <c:numCache>
                <c:formatCode>0.00</c:formatCode>
                <c:ptCount val="19"/>
                <c:pt idx="0">
                  <c:v>0.0349111650313612</c:v>
                </c:pt>
                <c:pt idx="1">
                  <c:v>0.038575989317662</c:v>
                </c:pt>
                <c:pt idx="2">
                  <c:v>0.184457104943555</c:v>
                </c:pt>
                <c:pt idx="3">
                  <c:v>0.46730251226279</c:v>
                </c:pt>
                <c:pt idx="4">
                  <c:v>0.626625643604268</c:v>
                </c:pt>
                <c:pt idx="5">
                  <c:v>0.928319448050637</c:v>
                </c:pt>
                <c:pt idx="6">
                  <c:v>1.675047362898955</c:v>
                </c:pt>
                <c:pt idx="7">
                  <c:v>2.97</c:v>
                </c:pt>
                <c:pt idx="8">
                  <c:v>3.34152128696062</c:v>
                </c:pt>
                <c:pt idx="9">
                  <c:v>3.547766351799946</c:v>
                </c:pt>
                <c:pt idx="10">
                  <c:v>4.787841030794448</c:v>
                </c:pt>
                <c:pt idx="11">
                  <c:v>6.460604980482016</c:v>
                </c:pt>
                <c:pt idx="12">
                  <c:v>8.571145335073478</c:v>
                </c:pt>
                <c:pt idx="13">
                  <c:v>8.790625901832064</c:v>
                </c:pt>
                <c:pt idx="14">
                  <c:v>9.267469421025551</c:v>
                </c:pt>
                <c:pt idx="15">
                  <c:v>11.17390313798885</c:v>
                </c:pt>
                <c:pt idx="16">
                  <c:v>13.07961292703677</c:v>
                </c:pt>
                <c:pt idx="17">
                  <c:v>13.35431336236335</c:v>
                </c:pt>
                <c:pt idx="18">
                  <c:v>23.21</c:v>
                </c:pt>
              </c:numCache>
            </c:numRef>
          </c:xVal>
          <c:yVal>
            <c:numRef>
              <c:f>All!$C$3:$C$21</c:f>
              <c:numCache>
                <c:formatCode>0.00</c:formatCode>
                <c:ptCount val="19"/>
                <c:pt idx="0">
                  <c:v>0.2326216148749</c:v>
                </c:pt>
                <c:pt idx="1">
                  <c:v>0.264556537519467</c:v>
                </c:pt>
                <c:pt idx="2">
                  <c:v>1.489943654013277</c:v>
                </c:pt>
                <c:pt idx="3">
                  <c:v>0.455204052614799</c:v>
                </c:pt>
                <c:pt idx="4">
                  <c:v>0.149932236201514</c:v>
                </c:pt>
                <c:pt idx="5">
                  <c:v>0.590668019073339</c:v>
                </c:pt>
                <c:pt idx="6">
                  <c:v>0.165197543000064</c:v>
                </c:pt>
                <c:pt idx="7">
                  <c:v>0.170447065500641</c:v>
                </c:pt>
                <c:pt idx="8">
                  <c:v>0.207625644129314</c:v>
                </c:pt>
                <c:pt idx="9">
                  <c:v>0.344918161422223</c:v>
                </c:pt>
                <c:pt idx="10">
                  <c:v>0.350874584154947</c:v>
                </c:pt>
                <c:pt idx="11">
                  <c:v>0.40379293942935</c:v>
                </c:pt>
                <c:pt idx="12">
                  <c:v>0.317958195397134</c:v>
                </c:pt>
                <c:pt idx="13">
                  <c:v>0.486211106275403</c:v>
                </c:pt>
                <c:pt idx="14">
                  <c:v>0.216012381636676</c:v>
                </c:pt>
                <c:pt idx="15">
                  <c:v>0.988904750202623</c:v>
                </c:pt>
                <c:pt idx="16">
                  <c:v>0.199398983159358</c:v>
                </c:pt>
                <c:pt idx="17">
                  <c:v>0.158853671817202</c:v>
                </c:pt>
                <c:pt idx="18">
                  <c:v>0.064019904425678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590C-44C2-89AB-2F0DA67A976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26885544"/>
        <c:axId val="-1337305464"/>
      </c:scatterChart>
      <c:valAx>
        <c:axId val="-212688554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/>
                  <a:t>DNMT1 mRNA, fold-change</a:t>
                </a:r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crossAx val="-1337305464"/>
        <c:crosses val="autoZero"/>
        <c:crossBetween val="midCat"/>
      </c:valAx>
      <c:valAx>
        <c:axId val="-1337305464"/>
        <c:scaling>
          <c:orientation val="minMax"/>
          <c:max val="2.0"/>
        </c:scaling>
        <c:delete val="0"/>
        <c:axPos val="l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/>
                  <a:t>DNMT3A mRNA, fold-change</a:t>
                </a:r>
              </a:p>
            </c:rich>
          </c:tx>
          <c:layout/>
          <c:overlay val="0"/>
        </c:title>
        <c:numFmt formatCode="0.0" sourceLinked="0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crossAx val="-2126885544"/>
        <c:crosses val="autoZero"/>
        <c:crossBetween val="midCat"/>
        <c:majorUnit val="0.4"/>
      </c:valAx>
    </c:plotArea>
    <c:plotVisOnly val="1"/>
    <c:dispBlanksAs val="gap"/>
    <c:showDLblsOverMax val="0"/>
  </c:chart>
  <c:txPr>
    <a:bodyPr/>
    <a:lstStyle/>
    <a:p>
      <a:pPr>
        <a:defRPr sz="1000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All!$D$2</c:f>
              <c:strCache>
                <c:ptCount val="1"/>
                <c:pt idx="0">
                  <c:v>DNMT3B</c:v>
                </c:pt>
              </c:strCache>
            </c:strRef>
          </c:tx>
          <c:spPr>
            <a:ln w="28575">
              <a:noFill/>
            </a:ln>
          </c:spPr>
          <c:marker>
            <c:symbol val="circle"/>
            <c:size val="3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All!$C$3:$C$21</c:f>
              <c:numCache>
                <c:formatCode>0.00</c:formatCode>
                <c:ptCount val="19"/>
                <c:pt idx="0">
                  <c:v>0.2326216148749</c:v>
                </c:pt>
                <c:pt idx="1">
                  <c:v>0.264556537519467</c:v>
                </c:pt>
                <c:pt idx="2">
                  <c:v>1.489943654013277</c:v>
                </c:pt>
                <c:pt idx="3">
                  <c:v>0.455204052614799</c:v>
                </c:pt>
                <c:pt idx="4">
                  <c:v>0.149932236201514</c:v>
                </c:pt>
                <c:pt idx="5">
                  <c:v>0.590668019073339</c:v>
                </c:pt>
                <c:pt idx="6">
                  <c:v>0.165197543000064</c:v>
                </c:pt>
                <c:pt idx="7">
                  <c:v>0.170447065500641</c:v>
                </c:pt>
                <c:pt idx="8">
                  <c:v>0.207625644129314</c:v>
                </c:pt>
                <c:pt idx="9">
                  <c:v>0.344918161422223</c:v>
                </c:pt>
                <c:pt idx="10">
                  <c:v>0.350874584154947</c:v>
                </c:pt>
                <c:pt idx="11">
                  <c:v>0.40379293942935</c:v>
                </c:pt>
                <c:pt idx="12">
                  <c:v>0.317958195397134</c:v>
                </c:pt>
                <c:pt idx="13">
                  <c:v>0.486211106275403</c:v>
                </c:pt>
                <c:pt idx="14">
                  <c:v>0.216012381636676</c:v>
                </c:pt>
                <c:pt idx="15">
                  <c:v>0.988904750202623</c:v>
                </c:pt>
                <c:pt idx="16">
                  <c:v>0.199398983159358</c:v>
                </c:pt>
                <c:pt idx="17">
                  <c:v>0.158853671817202</c:v>
                </c:pt>
                <c:pt idx="18">
                  <c:v>0.064019904425678</c:v>
                </c:pt>
              </c:numCache>
            </c:numRef>
          </c:xVal>
          <c:yVal>
            <c:numRef>
              <c:f>All!$D$3:$D$21</c:f>
              <c:numCache>
                <c:formatCode>0.00</c:formatCode>
                <c:ptCount val="19"/>
                <c:pt idx="0">
                  <c:v>0.017491935328981</c:v>
                </c:pt>
                <c:pt idx="1">
                  <c:v>0.0201809026725712</c:v>
                </c:pt>
                <c:pt idx="2">
                  <c:v>0.111687209167938</c:v>
                </c:pt>
                <c:pt idx="3">
                  <c:v>0.846014947714146</c:v>
                </c:pt>
                <c:pt idx="4">
                  <c:v>15.72042790642825</c:v>
                </c:pt>
                <c:pt idx="5">
                  <c:v>10.23188132924043</c:v>
                </c:pt>
                <c:pt idx="6">
                  <c:v>3.659651036990363</c:v>
                </c:pt>
                <c:pt idx="7">
                  <c:v>15.03311422027631</c:v>
                </c:pt>
                <c:pt idx="8">
                  <c:v>7.008710285554546</c:v>
                </c:pt>
                <c:pt idx="9">
                  <c:v>6.503340671472391</c:v>
                </c:pt>
                <c:pt idx="10">
                  <c:v>11.56233433071024</c:v>
                </c:pt>
                <c:pt idx="11">
                  <c:v>15.37685785795762</c:v>
                </c:pt>
                <c:pt idx="12">
                  <c:v>21.8095787558411</c:v>
                </c:pt>
                <c:pt idx="13">
                  <c:v>15.11039663647836</c:v>
                </c:pt>
                <c:pt idx="14">
                  <c:v>26.39979121450997</c:v>
                </c:pt>
                <c:pt idx="15">
                  <c:v>31.14678536505966</c:v>
                </c:pt>
                <c:pt idx="16">
                  <c:v>15.39981234550783</c:v>
                </c:pt>
                <c:pt idx="17">
                  <c:v>34.4402109388748</c:v>
                </c:pt>
                <c:pt idx="18">
                  <c:v>68.42187178515301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B424-4094-B31B-64C9F96FFD5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1167551144"/>
        <c:axId val="-1167894712"/>
      </c:scatterChart>
      <c:valAx>
        <c:axId val="-116755114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/>
                  <a:t>DNMT3A mRNA, fold-change</a:t>
                </a:r>
              </a:p>
            </c:rich>
          </c:tx>
          <c:layout/>
          <c:overlay val="0"/>
        </c:title>
        <c:numFmt formatCode="0.0" sourceLinked="0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crossAx val="-1167894712"/>
        <c:crosses val="autoZero"/>
        <c:crossBetween val="midCat"/>
      </c:valAx>
      <c:valAx>
        <c:axId val="-1167894712"/>
        <c:scaling>
          <c:orientation val="minMax"/>
          <c:max val="80.0"/>
        </c:scaling>
        <c:delete val="0"/>
        <c:axPos val="l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/>
                  <a:t>DNMT3B mRNA, fold-change</a:t>
                </a:r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crossAx val="-1167551144"/>
        <c:crosses val="autoZero"/>
        <c:crossBetween val="midCat"/>
        <c:majorUnit val="20.0"/>
      </c:valAx>
    </c:plotArea>
    <c:plotVisOnly val="1"/>
    <c:dispBlanksAs val="gap"/>
    <c:showDLblsOverMax val="0"/>
  </c:chart>
  <c:txPr>
    <a:bodyPr/>
    <a:lstStyle/>
    <a:p>
      <a:pPr>
        <a:defRPr sz="1000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Sheet2!$C$1</c:f>
              <c:strCache>
                <c:ptCount val="1"/>
                <c:pt idx="0">
                  <c:v>DNMT3B</c:v>
                </c:pt>
              </c:strCache>
            </c:strRef>
          </c:tx>
          <c:spPr>
            <a:ln w="28575">
              <a:noFill/>
            </a:ln>
          </c:spPr>
          <c:marker>
            <c:symbol val="circle"/>
            <c:size val="3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Sheet2!$B$2:$B$20</c:f>
              <c:numCache>
                <c:formatCode>0.00</c:formatCode>
                <c:ptCount val="19"/>
                <c:pt idx="0">
                  <c:v>0.0349111650313612</c:v>
                </c:pt>
                <c:pt idx="1">
                  <c:v>0.038575989317662</c:v>
                </c:pt>
                <c:pt idx="2">
                  <c:v>0.184457104943555</c:v>
                </c:pt>
                <c:pt idx="3">
                  <c:v>0.46730251226279</c:v>
                </c:pt>
                <c:pt idx="4">
                  <c:v>0.626625643604268</c:v>
                </c:pt>
                <c:pt idx="5">
                  <c:v>0.928319448050637</c:v>
                </c:pt>
                <c:pt idx="6">
                  <c:v>1.675047362898955</c:v>
                </c:pt>
                <c:pt idx="7">
                  <c:v>2.97</c:v>
                </c:pt>
                <c:pt idx="8">
                  <c:v>3.34152128696062</c:v>
                </c:pt>
                <c:pt idx="9">
                  <c:v>3.547766351799946</c:v>
                </c:pt>
                <c:pt idx="10">
                  <c:v>4.787841030794448</c:v>
                </c:pt>
                <c:pt idx="11">
                  <c:v>6.460604980482016</c:v>
                </c:pt>
                <c:pt idx="12">
                  <c:v>8.571145335073478</c:v>
                </c:pt>
                <c:pt idx="13">
                  <c:v>8.790625901832064</c:v>
                </c:pt>
                <c:pt idx="14">
                  <c:v>9.267469421025551</c:v>
                </c:pt>
                <c:pt idx="15">
                  <c:v>11.17390313798885</c:v>
                </c:pt>
                <c:pt idx="16">
                  <c:v>13.07961292703677</c:v>
                </c:pt>
                <c:pt idx="17">
                  <c:v>13.35431336236335</c:v>
                </c:pt>
                <c:pt idx="18">
                  <c:v>23.21</c:v>
                </c:pt>
              </c:numCache>
            </c:numRef>
          </c:xVal>
          <c:yVal>
            <c:numRef>
              <c:f>Sheet2!$C$2:$C$20</c:f>
              <c:numCache>
                <c:formatCode>0.00</c:formatCode>
                <c:ptCount val="19"/>
                <c:pt idx="0">
                  <c:v>0.017491935328981</c:v>
                </c:pt>
                <c:pt idx="1">
                  <c:v>0.0201809026725712</c:v>
                </c:pt>
                <c:pt idx="2">
                  <c:v>0.111687209167938</c:v>
                </c:pt>
                <c:pt idx="3">
                  <c:v>0.846014947714146</c:v>
                </c:pt>
                <c:pt idx="4">
                  <c:v>15.72042790642825</c:v>
                </c:pt>
                <c:pt idx="5">
                  <c:v>10.23188132924043</c:v>
                </c:pt>
                <c:pt idx="6">
                  <c:v>3.659651036990363</c:v>
                </c:pt>
                <c:pt idx="7">
                  <c:v>15.03311422027631</c:v>
                </c:pt>
                <c:pt idx="8">
                  <c:v>7.008710285554546</c:v>
                </c:pt>
                <c:pt idx="9">
                  <c:v>6.503340671472391</c:v>
                </c:pt>
                <c:pt idx="10">
                  <c:v>11.56233433071024</c:v>
                </c:pt>
                <c:pt idx="11">
                  <c:v>15.37685785795762</c:v>
                </c:pt>
                <c:pt idx="12">
                  <c:v>21.8095787558411</c:v>
                </c:pt>
                <c:pt idx="13">
                  <c:v>15.11039663647836</c:v>
                </c:pt>
                <c:pt idx="14">
                  <c:v>26.39979121450997</c:v>
                </c:pt>
                <c:pt idx="15">
                  <c:v>31.14678536505966</c:v>
                </c:pt>
                <c:pt idx="16">
                  <c:v>15.39981234550783</c:v>
                </c:pt>
                <c:pt idx="17">
                  <c:v>34.4402109388748</c:v>
                </c:pt>
                <c:pt idx="18">
                  <c:v>68.42187178515301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1D39-4E57-9153-730D3AED5BE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1905282600"/>
        <c:axId val="-1341158600"/>
      </c:scatterChart>
      <c:valAx>
        <c:axId val="-190528260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/>
                  <a:t>DNMT1 mRNA,</a:t>
                </a:r>
                <a:r>
                  <a:rPr lang="en-US" baseline="0" dirty="0"/>
                  <a:t> fold-change</a:t>
                </a:r>
                <a:endParaRPr lang="en-US" dirty="0"/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crossAx val="-1341158600"/>
        <c:crosses val="autoZero"/>
        <c:crossBetween val="midCat"/>
      </c:valAx>
      <c:valAx>
        <c:axId val="-1341158600"/>
        <c:scaling>
          <c:orientation val="minMax"/>
          <c:max val="80.0"/>
        </c:scaling>
        <c:delete val="0"/>
        <c:axPos val="l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/>
                  <a:t>DNMT3B mRNA, fold change</a:t>
                </a:r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crossAx val="-1905282600"/>
        <c:crosses val="autoZero"/>
        <c:crossBetween val="midCat"/>
        <c:majorUnit val="20.0"/>
      </c:valAx>
    </c:plotArea>
    <c:plotVisOnly val="1"/>
    <c:dispBlanksAs val="gap"/>
    <c:showDLblsOverMax val="0"/>
  </c:chart>
  <c:txPr>
    <a:bodyPr/>
    <a:lstStyle/>
    <a:p>
      <a:pPr>
        <a:defRPr sz="1000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2E049E-5919-47D2-AD7C-104805F3AC20}" type="datetimeFigureOut">
              <a:rPr lang="en-US" smtClean="0"/>
              <a:t>7/30/20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97100" y="696913"/>
            <a:ext cx="2616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1" y="4415790"/>
            <a:ext cx="5608320" cy="418338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6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6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D348B8-5306-48F8-8D45-658A2986B2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2353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79852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1pPr>
    <a:lvl2pPr marL="639926" algn="l" defTabSz="1279852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2pPr>
    <a:lvl3pPr marL="1279852" algn="l" defTabSz="1279852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3pPr>
    <a:lvl4pPr marL="1919778" algn="l" defTabSz="1279852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4pPr>
    <a:lvl5pPr marL="2559705" algn="l" defTabSz="1279852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5pPr>
    <a:lvl6pPr marL="3199631" algn="l" defTabSz="1279852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3839559" algn="l" defTabSz="1279852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4479485" algn="l" defTabSz="1279852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5119411" algn="l" defTabSz="1279852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D348B8-5306-48F8-8D45-658A2986B21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30222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Primary OC vs HOSE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D348B8-5306-48F8-8D45-658A2986B21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3469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D348B8-5306-48F8-8D45-658A2986B21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4651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2801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Recurrent OC vs HOSE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D348B8-5306-48F8-8D45-658A2986B21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2641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Guad</a:t>
            </a:r>
            <a:r>
              <a:rPr lang="en-US" dirty="0"/>
              <a:t> treated OC vs HOSE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D348B8-5306-48F8-8D45-658A2986B21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25203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27985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Estimations of half maximal inhibitory concentrations (IC50) of </a:t>
            </a:r>
            <a:r>
              <a:rPr lang="en-US" sz="17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cisplatin</a:t>
            </a:r>
            <a:r>
              <a:rPr lang="en-US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 in OVCAR5, SKOV3, and A2780 epithelial ovarian cancer cells.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D348B8-5306-48F8-8D45-658A2986B21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8967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090" y="3976796"/>
            <a:ext cx="8161020" cy="274404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0180" y="7254240"/>
            <a:ext cx="6720840" cy="327152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39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799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199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598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1998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398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798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1197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017EA-8771-4EBB-B95B-96D32376B050}" type="datetimeFigureOut">
              <a:rPr lang="en-US" smtClean="0"/>
              <a:t>7/30/20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781B0-CB53-44E1-8FF8-0D73CDD254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23906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017EA-8771-4EBB-B95B-96D32376B050}" type="datetimeFigureOut">
              <a:rPr lang="en-US" smtClean="0"/>
              <a:t>7/30/20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781B0-CB53-44E1-8FF8-0D73CDD254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668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60870" y="512662"/>
            <a:ext cx="2160270" cy="1092284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0060" y="512662"/>
            <a:ext cx="6320790" cy="1092284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017EA-8771-4EBB-B95B-96D32376B050}" type="datetimeFigureOut">
              <a:rPr lang="en-US" smtClean="0"/>
              <a:t>7/30/20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781B0-CB53-44E1-8FF8-0D73CDD254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179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017EA-8771-4EBB-B95B-96D32376B050}" type="datetimeFigureOut">
              <a:rPr lang="en-US" smtClean="0"/>
              <a:t>7/30/20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781B0-CB53-44E1-8FF8-0D73CDD254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0681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429" y="8226215"/>
            <a:ext cx="8161020" cy="2542540"/>
          </a:xfrm>
        </p:spPr>
        <p:txBody>
          <a:bodyPr anchor="t"/>
          <a:lstStyle>
            <a:lvl1pPr algn="l">
              <a:defRPr sz="56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429" y="5425869"/>
            <a:ext cx="8161020" cy="2800349"/>
          </a:xfrm>
        </p:spPr>
        <p:txBody>
          <a:bodyPr anchor="b"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639972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2pPr>
            <a:lvl3pPr marL="1279944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919918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55989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19986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83983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47980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119778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017EA-8771-4EBB-B95B-96D32376B050}" type="datetimeFigureOut">
              <a:rPr lang="en-US" smtClean="0"/>
              <a:t>7/30/20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781B0-CB53-44E1-8FF8-0D73CDD254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122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0060" y="2987043"/>
            <a:ext cx="4240530" cy="8448464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80610" y="2987043"/>
            <a:ext cx="4240530" cy="8448464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017EA-8771-4EBB-B95B-96D32376B050}" type="datetimeFigureOut">
              <a:rPr lang="en-US" smtClean="0"/>
              <a:t>7/30/20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781B0-CB53-44E1-8FF8-0D73CDD254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1727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0065" y="2865547"/>
            <a:ext cx="4242197" cy="1194222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39972" indent="0">
              <a:buNone/>
              <a:defRPr sz="2800" b="1"/>
            </a:lvl2pPr>
            <a:lvl3pPr marL="1279944" indent="0">
              <a:buNone/>
              <a:defRPr sz="2500" b="1"/>
            </a:lvl3pPr>
            <a:lvl4pPr marL="1919918" indent="0">
              <a:buNone/>
              <a:defRPr sz="2200" b="1"/>
            </a:lvl4pPr>
            <a:lvl5pPr marL="2559890" indent="0">
              <a:buNone/>
              <a:defRPr sz="2200" b="1"/>
            </a:lvl5pPr>
            <a:lvl6pPr marL="3199862" indent="0">
              <a:buNone/>
              <a:defRPr sz="2200" b="1"/>
            </a:lvl6pPr>
            <a:lvl7pPr marL="3839835" indent="0">
              <a:buNone/>
              <a:defRPr sz="2200" b="1"/>
            </a:lvl7pPr>
            <a:lvl8pPr marL="4479805" indent="0">
              <a:buNone/>
              <a:defRPr sz="2200" b="1"/>
            </a:lvl8pPr>
            <a:lvl9pPr marL="5119778" indent="0">
              <a:buNone/>
              <a:defRPr sz="2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5" y="4059769"/>
            <a:ext cx="4242197" cy="7375738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77280" y="2865547"/>
            <a:ext cx="4243863" cy="1194222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39972" indent="0">
              <a:buNone/>
              <a:defRPr sz="2800" b="1"/>
            </a:lvl2pPr>
            <a:lvl3pPr marL="1279944" indent="0">
              <a:buNone/>
              <a:defRPr sz="2500" b="1"/>
            </a:lvl3pPr>
            <a:lvl4pPr marL="1919918" indent="0">
              <a:buNone/>
              <a:defRPr sz="2200" b="1"/>
            </a:lvl4pPr>
            <a:lvl5pPr marL="2559890" indent="0">
              <a:buNone/>
              <a:defRPr sz="2200" b="1"/>
            </a:lvl5pPr>
            <a:lvl6pPr marL="3199862" indent="0">
              <a:buNone/>
              <a:defRPr sz="2200" b="1"/>
            </a:lvl6pPr>
            <a:lvl7pPr marL="3839835" indent="0">
              <a:buNone/>
              <a:defRPr sz="2200" b="1"/>
            </a:lvl7pPr>
            <a:lvl8pPr marL="4479805" indent="0">
              <a:buNone/>
              <a:defRPr sz="2200" b="1"/>
            </a:lvl8pPr>
            <a:lvl9pPr marL="5119778" indent="0">
              <a:buNone/>
              <a:defRPr sz="2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77280" y="4059769"/>
            <a:ext cx="4243863" cy="7375738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017EA-8771-4EBB-B95B-96D32376B050}" type="datetimeFigureOut">
              <a:rPr lang="en-US" smtClean="0"/>
              <a:t>7/30/20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781B0-CB53-44E1-8FF8-0D73CDD254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4628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017EA-8771-4EBB-B95B-96D32376B050}" type="datetimeFigureOut">
              <a:rPr lang="en-US" smtClean="0"/>
              <a:t>7/30/20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781B0-CB53-44E1-8FF8-0D73CDD254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3468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017EA-8771-4EBB-B95B-96D32376B050}" type="datetimeFigureOut">
              <a:rPr lang="en-US" smtClean="0"/>
              <a:t>7/30/20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781B0-CB53-44E1-8FF8-0D73CDD254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4342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0064" y="509692"/>
            <a:ext cx="3158729" cy="216916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53804" y="509700"/>
            <a:ext cx="5367338" cy="10925811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0064" y="2678860"/>
            <a:ext cx="3158729" cy="8756651"/>
          </a:xfrm>
        </p:spPr>
        <p:txBody>
          <a:bodyPr/>
          <a:lstStyle>
            <a:lvl1pPr marL="0" indent="0">
              <a:buNone/>
              <a:defRPr sz="2000"/>
            </a:lvl1pPr>
            <a:lvl2pPr marL="639972" indent="0">
              <a:buNone/>
              <a:defRPr sz="1700"/>
            </a:lvl2pPr>
            <a:lvl3pPr marL="1279944" indent="0">
              <a:buNone/>
              <a:defRPr sz="1400"/>
            </a:lvl3pPr>
            <a:lvl4pPr marL="1919918" indent="0">
              <a:buNone/>
              <a:defRPr sz="1300"/>
            </a:lvl4pPr>
            <a:lvl5pPr marL="2559890" indent="0">
              <a:buNone/>
              <a:defRPr sz="1300"/>
            </a:lvl5pPr>
            <a:lvl6pPr marL="3199862" indent="0">
              <a:buNone/>
              <a:defRPr sz="1300"/>
            </a:lvl6pPr>
            <a:lvl7pPr marL="3839835" indent="0">
              <a:buNone/>
              <a:defRPr sz="1300"/>
            </a:lvl7pPr>
            <a:lvl8pPr marL="4479805" indent="0">
              <a:buNone/>
              <a:defRPr sz="1300"/>
            </a:lvl8pPr>
            <a:lvl9pPr marL="5119778" indent="0">
              <a:buNone/>
              <a:defRPr sz="13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017EA-8771-4EBB-B95B-96D32376B050}" type="datetimeFigureOut">
              <a:rPr lang="en-US" smtClean="0"/>
              <a:t>7/30/20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781B0-CB53-44E1-8FF8-0D73CDD254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57732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1902" y="8961125"/>
            <a:ext cx="5760720" cy="1057911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81902" y="1143848"/>
            <a:ext cx="5760720" cy="7680960"/>
          </a:xfrm>
        </p:spPr>
        <p:txBody>
          <a:bodyPr/>
          <a:lstStyle>
            <a:lvl1pPr marL="0" indent="0">
              <a:buNone/>
              <a:defRPr sz="4500"/>
            </a:lvl1pPr>
            <a:lvl2pPr marL="639972" indent="0">
              <a:buNone/>
              <a:defRPr sz="3900"/>
            </a:lvl2pPr>
            <a:lvl3pPr marL="1279944" indent="0">
              <a:buNone/>
              <a:defRPr sz="3400"/>
            </a:lvl3pPr>
            <a:lvl4pPr marL="1919918" indent="0">
              <a:buNone/>
              <a:defRPr sz="2800"/>
            </a:lvl4pPr>
            <a:lvl5pPr marL="2559890" indent="0">
              <a:buNone/>
              <a:defRPr sz="2800"/>
            </a:lvl5pPr>
            <a:lvl6pPr marL="3199862" indent="0">
              <a:buNone/>
              <a:defRPr sz="2800"/>
            </a:lvl6pPr>
            <a:lvl7pPr marL="3839835" indent="0">
              <a:buNone/>
              <a:defRPr sz="2800"/>
            </a:lvl7pPr>
            <a:lvl8pPr marL="4479805" indent="0">
              <a:buNone/>
              <a:defRPr sz="2800"/>
            </a:lvl8pPr>
            <a:lvl9pPr marL="5119778" indent="0">
              <a:buNone/>
              <a:defRPr sz="28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81902" y="10019036"/>
            <a:ext cx="5760720" cy="1502409"/>
          </a:xfrm>
        </p:spPr>
        <p:txBody>
          <a:bodyPr/>
          <a:lstStyle>
            <a:lvl1pPr marL="0" indent="0">
              <a:buNone/>
              <a:defRPr sz="2000"/>
            </a:lvl1pPr>
            <a:lvl2pPr marL="639972" indent="0">
              <a:buNone/>
              <a:defRPr sz="1700"/>
            </a:lvl2pPr>
            <a:lvl3pPr marL="1279944" indent="0">
              <a:buNone/>
              <a:defRPr sz="1400"/>
            </a:lvl3pPr>
            <a:lvl4pPr marL="1919918" indent="0">
              <a:buNone/>
              <a:defRPr sz="1300"/>
            </a:lvl4pPr>
            <a:lvl5pPr marL="2559890" indent="0">
              <a:buNone/>
              <a:defRPr sz="1300"/>
            </a:lvl5pPr>
            <a:lvl6pPr marL="3199862" indent="0">
              <a:buNone/>
              <a:defRPr sz="1300"/>
            </a:lvl6pPr>
            <a:lvl7pPr marL="3839835" indent="0">
              <a:buNone/>
              <a:defRPr sz="1300"/>
            </a:lvl7pPr>
            <a:lvl8pPr marL="4479805" indent="0">
              <a:buNone/>
              <a:defRPr sz="1300"/>
            </a:lvl8pPr>
            <a:lvl9pPr marL="5119778" indent="0">
              <a:buNone/>
              <a:defRPr sz="13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017EA-8771-4EBB-B95B-96D32376B050}" type="datetimeFigureOut">
              <a:rPr lang="en-US" smtClean="0"/>
              <a:t>7/30/20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781B0-CB53-44E1-8FF8-0D73CDD254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4210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0060" y="512658"/>
            <a:ext cx="8641080" cy="2133600"/>
          </a:xfrm>
          <a:prstGeom prst="rect">
            <a:avLst/>
          </a:prstGeom>
        </p:spPr>
        <p:txBody>
          <a:bodyPr vert="horz" lIns="127985" tIns="63994" rIns="127985" bIns="63994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0060" y="2987043"/>
            <a:ext cx="8641080" cy="8448464"/>
          </a:xfrm>
          <a:prstGeom prst="rect">
            <a:avLst/>
          </a:prstGeom>
        </p:spPr>
        <p:txBody>
          <a:bodyPr vert="horz" lIns="127985" tIns="63994" rIns="127985" bIns="63994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80060" y="11865192"/>
            <a:ext cx="2240280" cy="681568"/>
          </a:xfrm>
          <a:prstGeom prst="rect">
            <a:avLst/>
          </a:prstGeom>
        </p:spPr>
        <p:txBody>
          <a:bodyPr vert="horz" lIns="127985" tIns="63994" rIns="127985" bIns="63994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3017EA-8771-4EBB-B95B-96D32376B050}" type="datetimeFigureOut">
              <a:rPr lang="en-US" smtClean="0"/>
              <a:t>7/30/20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0410" y="11865192"/>
            <a:ext cx="3040380" cy="681568"/>
          </a:xfrm>
          <a:prstGeom prst="rect">
            <a:avLst/>
          </a:prstGeom>
        </p:spPr>
        <p:txBody>
          <a:bodyPr vert="horz" lIns="127985" tIns="63994" rIns="127985" bIns="63994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80860" y="11865192"/>
            <a:ext cx="2240280" cy="681568"/>
          </a:xfrm>
          <a:prstGeom prst="rect">
            <a:avLst/>
          </a:prstGeom>
        </p:spPr>
        <p:txBody>
          <a:bodyPr vert="horz" lIns="127985" tIns="63994" rIns="127985" bIns="63994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F781B0-CB53-44E1-8FF8-0D73CDD254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868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79944" rtl="0" eaLnBrk="1" latinLnBrk="0" hangingPunct="1">
        <a:spcBef>
          <a:spcPct val="0"/>
        </a:spcBef>
        <a:buNone/>
        <a:defRPr sz="6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79979" indent="-479979" algn="l" defTabSz="1279944" rtl="0" eaLnBrk="1" latinLnBrk="0" hangingPunct="1">
        <a:spcBef>
          <a:spcPct val="20000"/>
        </a:spcBef>
        <a:buFont typeface="Arial" panose="020B0604020202020204" pitchFamily="34" charset="0"/>
        <a:buChar char="•"/>
        <a:defRPr sz="4500" kern="1200">
          <a:solidFill>
            <a:schemeClr val="tx1"/>
          </a:solidFill>
          <a:latin typeface="+mn-lt"/>
          <a:ea typeface="+mn-ea"/>
          <a:cs typeface="+mn-cs"/>
        </a:defRPr>
      </a:lvl1pPr>
      <a:lvl2pPr marL="1039955" indent="-399981" algn="l" defTabSz="1279944" rtl="0" eaLnBrk="1" latinLnBrk="0" hangingPunct="1">
        <a:spcBef>
          <a:spcPct val="20000"/>
        </a:spcBef>
        <a:buFont typeface="Arial" panose="020B0604020202020204" pitchFamily="34" charset="0"/>
        <a:buChar char="–"/>
        <a:defRPr sz="3900" kern="1200">
          <a:solidFill>
            <a:schemeClr val="tx1"/>
          </a:solidFill>
          <a:latin typeface="+mn-lt"/>
          <a:ea typeface="+mn-ea"/>
          <a:cs typeface="+mn-cs"/>
        </a:defRPr>
      </a:lvl2pPr>
      <a:lvl3pPr marL="1599931" indent="-319987" algn="l" defTabSz="1279944" rtl="0" eaLnBrk="1" latinLnBrk="0" hangingPunct="1">
        <a:spcBef>
          <a:spcPct val="20000"/>
        </a:spcBef>
        <a:buFont typeface="Arial" panose="020B0604020202020204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3pPr>
      <a:lvl4pPr marL="2239903" indent="-319987" algn="l" defTabSz="1279944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879876" indent="-319987" algn="l" defTabSz="1279944" rtl="0" eaLnBrk="1" latinLnBrk="0" hangingPunct="1">
        <a:spcBef>
          <a:spcPct val="20000"/>
        </a:spcBef>
        <a:buFont typeface="Arial" panose="020B0604020202020204" pitchFamily="34" charset="0"/>
        <a:buChar char="»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519849" indent="-319987" algn="l" defTabSz="1279944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159821" indent="-319987" algn="l" defTabSz="1279944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799792" indent="-319987" algn="l" defTabSz="1279944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439764" indent="-319987" algn="l" defTabSz="1279944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79944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39972" algn="l" defTabSz="1279944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79944" algn="l" defTabSz="1279944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919918" algn="l" defTabSz="1279944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59890" algn="l" defTabSz="1279944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99862" algn="l" defTabSz="1279944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839835" algn="l" defTabSz="1279944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479805" algn="l" defTabSz="1279944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119778" algn="l" defTabSz="1279944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chart" Target="../charts/char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Relationship Id="rId3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eg"/><Relationship Id="rId3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Relationship Id="rId3" Type="http://schemas.openxmlformats.org/officeDocument/2006/relationships/chart" Target="../charts/char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g"/><Relationship Id="rId3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4" Type="http://schemas.openxmlformats.org/officeDocument/2006/relationships/image" Target="../media/image6.emf"/><Relationship Id="rId5" Type="http://schemas.openxmlformats.org/officeDocument/2006/relationships/image" Target="../media/image7.emf"/><Relationship Id="rId6" Type="http://schemas.openxmlformats.org/officeDocument/2006/relationships/oleObject" Target="../embeddings/oleObject1.bin"/><Relationship Id="rId7" Type="http://schemas.openxmlformats.org/officeDocument/2006/relationships/image" Target="../media/image5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4" Type="http://schemas.openxmlformats.org/officeDocument/2006/relationships/chart" Target="../charts/chart6.xml"/><Relationship Id="rId5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" y="13358"/>
            <a:ext cx="3279804" cy="480120"/>
          </a:xfrm>
          <a:prstGeom prst="rect">
            <a:avLst/>
          </a:prstGeom>
          <a:noFill/>
        </p:spPr>
        <p:txBody>
          <a:bodyPr wrap="none" lIns="91417" tIns="45709" rIns="91417" bIns="45709" rtlCol="0">
            <a:spAutoFit/>
          </a:bodyPr>
          <a:lstStyle/>
          <a:p>
            <a:r>
              <a:rPr lang="en-US" altLang="zh-CN" dirty="0"/>
              <a:t>Supplemental Figure S1</a:t>
            </a:r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154263" y="2590801"/>
            <a:ext cx="9445482" cy="3591204"/>
            <a:chOff x="117141" y="5009235"/>
            <a:chExt cx="9445481" cy="3591205"/>
          </a:xfrm>
        </p:grpSpPr>
        <p:grpSp>
          <p:nvGrpSpPr>
            <p:cNvPr id="66" name="Group 65"/>
            <p:cNvGrpSpPr/>
            <p:nvPr/>
          </p:nvGrpSpPr>
          <p:grpSpPr>
            <a:xfrm>
              <a:off x="556226" y="5009235"/>
              <a:ext cx="8339859" cy="1820539"/>
              <a:chOff x="306029" y="4528911"/>
              <a:chExt cx="8339859" cy="1820539"/>
            </a:xfrm>
          </p:grpSpPr>
          <p:grpSp>
            <p:nvGrpSpPr>
              <p:cNvPr id="67" name="Group 66"/>
              <p:cNvGrpSpPr/>
              <p:nvPr/>
            </p:nvGrpSpPr>
            <p:grpSpPr>
              <a:xfrm>
                <a:off x="306029" y="4694679"/>
                <a:ext cx="8141845" cy="1654771"/>
                <a:chOff x="320734" y="2478812"/>
                <a:chExt cx="8141845" cy="1654771"/>
              </a:xfrm>
            </p:grpSpPr>
            <p:sp>
              <p:nvSpPr>
                <p:cNvPr id="71" name="Rounded Rectangle 70"/>
                <p:cNvSpPr/>
                <p:nvPr/>
              </p:nvSpPr>
              <p:spPr>
                <a:xfrm>
                  <a:off x="443007" y="3682898"/>
                  <a:ext cx="2049934" cy="449915"/>
                </a:xfrm>
                <a:prstGeom prst="round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ffectLst>
                  <a:glow rad="101600">
                    <a:schemeClr val="tx1">
                      <a:alpha val="75000"/>
                    </a:schemeClr>
                  </a:glow>
                  <a:outerShdw blurRad="40005" dist="22987" dir="5400000" algn="tl" rotWithShape="0">
                    <a:srgbClr val="000000">
                      <a:alpha val="35000"/>
                    </a:srgbClr>
                  </a:outerShdw>
                </a:effec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>
                      <a:solidFill>
                        <a:schemeClr val="tx1"/>
                      </a:solidFill>
                      <a:effectLst>
                        <a:outerShdw blurRad="50800" dist="38100" dir="2700000" algn="tl" rotWithShape="0">
                          <a:srgbClr val="000000">
                            <a:alpha val="43000"/>
                          </a:srgbClr>
                        </a:outerShdw>
                      </a:effectLst>
                    </a:rPr>
                    <a:t>Days 1-5</a:t>
                  </a:r>
                </a:p>
              </p:txBody>
            </p:sp>
            <p:cxnSp>
              <p:nvCxnSpPr>
                <p:cNvPr id="81" name="Straight Connector 80"/>
                <p:cNvCxnSpPr/>
                <p:nvPr/>
              </p:nvCxnSpPr>
              <p:spPr>
                <a:xfrm>
                  <a:off x="2552700" y="3901598"/>
                  <a:ext cx="28194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2" name="Straight Connector 81"/>
                <p:cNvCxnSpPr/>
                <p:nvPr/>
              </p:nvCxnSpPr>
              <p:spPr>
                <a:xfrm>
                  <a:off x="7295674" y="3901598"/>
                  <a:ext cx="1166905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3" name="Rounded Rectangle 82"/>
                <p:cNvSpPr/>
                <p:nvPr/>
              </p:nvSpPr>
              <p:spPr>
                <a:xfrm>
                  <a:off x="2985998" y="3683668"/>
                  <a:ext cx="893751" cy="449915"/>
                </a:xfrm>
                <a:prstGeom prst="roundRect">
                  <a:avLst/>
                </a:prstGeom>
                <a:pattFill prst="divot">
                  <a:fgClr>
                    <a:schemeClr val="bg1">
                      <a:lumMod val="85000"/>
                    </a:schemeClr>
                  </a:fgClr>
                  <a:bgClr>
                    <a:prstClr val="white"/>
                  </a:bgClr>
                </a:pattFill>
                <a:ln>
                  <a:noFill/>
                </a:ln>
                <a:effectLst>
                  <a:glow rad="101600">
                    <a:schemeClr val="tx1">
                      <a:alpha val="75000"/>
                    </a:schemeClr>
                  </a:glow>
                  <a:outerShdw blurRad="40005" dist="22987" dir="5400000" algn="tl" rotWithShape="0">
                    <a:srgbClr val="000000">
                      <a:alpha val="35000"/>
                    </a:srgbClr>
                  </a:outerShdw>
                </a:effec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2000" dirty="0">
                      <a:solidFill>
                        <a:schemeClr val="tx1"/>
                      </a:solidFill>
                      <a:effectLst>
                        <a:outerShdw blurRad="50800" dist="38100" dir="2700000" algn="tl" rotWithShape="0">
                          <a:srgbClr val="000000">
                            <a:alpha val="43000"/>
                          </a:srgbClr>
                        </a:outerShdw>
                      </a:effectLst>
                    </a:rPr>
                    <a:t>Day 8</a:t>
                  </a:r>
                </a:p>
              </p:txBody>
            </p:sp>
            <p:sp>
              <p:nvSpPr>
                <p:cNvPr id="84" name="TextBox 83"/>
                <p:cNvSpPr txBox="1"/>
                <p:nvPr/>
              </p:nvSpPr>
              <p:spPr>
                <a:xfrm>
                  <a:off x="320734" y="3097852"/>
                  <a:ext cx="2433407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800" b="1" dirty="0" err="1"/>
                    <a:t>Guadecitabine</a:t>
                  </a:r>
                  <a:endParaRPr lang="en-US" sz="2800" b="1" dirty="0"/>
                </a:p>
              </p:txBody>
            </p:sp>
            <p:sp>
              <p:nvSpPr>
                <p:cNvPr id="85" name="TextBox 84"/>
                <p:cNvSpPr txBox="1"/>
                <p:nvPr/>
              </p:nvSpPr>
              <p:spPr>
                <a:xfrm rot="18269452">
                  <a:off x="3045861" y="2926829"/>
                  <a:ext cx="1219199" cy="3231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500" b="1" dirty="0"/>
                    <a:t>Carboplatin</a:t>
                  </a:r>
                </a:p>
              </p:txBody>
            </p:sp>
            <p:sp>
              <p:nvSpPr>
                <p:cNvPr id="88" name="TextBox 87"/>
                <p:cNvSpPr txBox="1"/>
                <p:nvPr/>
              </p:nvSpPr>
              <p:spPr>
                <a:xfrm>
                  <a:off x="487209" y="2534774"/>
                  <a:ext cx="7123211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800" b="1" dirty="0"/>
                    <a:t>Cycle 1 (28 days)                                                               Cycle 2 (28 days)</a:t>
                  </a:r>
                </a:p>
                <a:p>
                  <a:endParaRPr lang="en-US" sz="1800" b="1" dirty="0"/>
                </a:p>
              </p:txBody>
            </p:sp>
          </p:grpSp>
          <p:sp>
            <p:nvSpPr>
              <p:cNvPr id="68" name="TextBox 67"/>
              <p:cNvSpPr txBox="1"/>
              <p:nvPr/>
            </p:nvSpPr>
            <p:spPr>
              <a:xfrm>
                <a:off x="5022280" y="5344676"/>
                <a:ext cx="243840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 err="1"/>
                  <a:t>Guadecitabine</a:t>
                </a:r>
                <a:endParaRPr lang="en-US" sz="2800" b="1" dirty="0"/>
              </a:p>
            </p:txBody>
          </p:sp>
          <p:sp>
            <p:nvSpPr>
              <p:cNvPr id="69" name="TextBox 68"/>
              <p:cNvSpPr txBox="1"/>
              <p:nvPr/>
            </p:nvSpPr>
            <p:spPr>
              <a:xfrm rot="18269452">
                <a:off x="7750595" y="5054872"/>
                <a:ext cx="142125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800" b="1" dirty="0"/>
                  <a:t>Carboplatin</a:t>
                </a:r>
              </a:p>
            </p:txBody>
          </p:sp>
        </p:grpSp>
        <p:sp>
          <p:nvSpPr>
            <p:cNvPr id="91" name="Rounded Rectangle 90"/>
            <p:cNvSpPr/>
            <p:nvPr/>
          </p:nvSpPr>
          <p:spPr>
            <a:xfrm>
              <a:off x="5358682" y="6373994"/>
              <a:ext cx="2049934" cy="449915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glow rad="101600">
                <a:schemeClr val="tx1">
                  <a:alpha val="75000"/>
                </a:schemeClr>
              </a:glow>
              <a:outerShdw blurRad="40005" dist="22987" dir="5400000" algn="tl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  <a:effectLst>
                    <a:outerShdw blurRad="50800" dist="38100" dir="2700000" algn="tl" rotWithShape="0">
                      <a:srgbClr val="000000">
                        <a:alpha val="43000"/>
                      </a:srgbClr>
                    </a:outerShdw>
                  </a:effectLst>
                </a:rPr>
                <a:t>Days 1-5</a:t>
              </a:r>
            </a:p>
          </p:txBody>
        </p:sp>
        <p:sp>
          <p:nvSpPr>
            <p:cNvPr id="92" name="Rounded Rectangle 91"/>
            <p:cNvSpPr/>
            <p:nvPr/>
          </p:nvSpPr>
          <p:spPr>
            <a:xfrm>
              <a:off x="7913577" y="6371738"/>
              <a:ext cx="893751" cy="449915"/>
            </a:xfrm>
            <a:prstGeom prst="roundRect">
              <a:avLst/>
            </a:prstGeom>
            <a:pattFill prst="divot">
              <a:fgClr>
                <a:schemeClr val="bg1">
                  <a:lumMod val="85000"/>
                </a:schemeClr>
              </a:fgClr>
              <a:bgClr>
                <a:prstClr val="white"/>
              </a:bgClr>
            </a:pattFill>
            <a:ln>
              <a:noFill/>
            </a:ln>
            <a:effectLst>
              <a:glow rad="101600">
                <a:schemeClr val="tx1">
                  <a:alpha val="75000"/>
                </a:schemeClr>
              </a:glow>
              <a:outerShdw blurRad="40005" dist="22987" dir="5400000" algn="tl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>
                  <a:solidFill>
                    <a:schemeClr val="tx1"/>
                  </a:solidFill>
                  <a:effectLst>
                    <a:outerShdw blurRad="50800" dist="38100" dir="2700000" algn="tl" rotWithShape="0">
                      <a:srgbClr val="000000">
                        <a:alpha val="43000"/>
                      </a:srgbClr>
                    </a:outerShdw>
                  </a:effectLst>
                </a:rPr>
                <a:t>Day 8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17141" y="7948092"/>
              <a:ext cx="215767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800" b="1" dirty="0"/>
                <a:t>Tumor core biopsy-1</a:t>
              </a:r>
            </a:p>
            <a:p>
              <a:pPr algn="ctr"/>
              <a:r>
                <a:rPr lang="en-US" sz="1800" b="1" dirty="0"/>
                <a:t>C1D1</a:t>
              </a:r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7403056" y="7954109"/>
              <a:ext cx="215956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800" b="1" dirty="0"/>
                <a:t>Tumor core biopsy-2 </a:t>
              </a:r>
            </a:p>
            <a:p>
              <a:pPr algn="ctr"/>
              <a:r>
                <a:rPr lang="en-US" sz="1800" b="1" dirty="0"/>
                <a:t>C2D8</a:t>
              </a:r>
            </a:p>
          </p:txBody>
        </p:sp>
        <p:sp>
          <p:nvSpPr>
            <p:cNvPr id="8" name="Down Arrow 7"/>
            <p:cNvSpPr/>
            <p:nvPr/>
          </p:nvSpPr>
          <p:spPr>
            <a:xfrm>
              <a:off x="725190" y="6915603"/>
              <a:ext cx="399696" cy="990600"/>
            </a:xfrm>
            <a:prstGeom prst="downArrow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Down Arrow 44"/>
            <p:cNvSpPr/>
            <p:nvPr/>
          </p:nvSpPr>
          <p:spPr>
            <a:xfrm>
              <a:off x="8448071" y="6892581"/>
              <a:ext cx="399696" cy="990600"/>
            </a:xfrm>
            <a:prstGeom prst="downArrow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7071299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380998" y="0"/>
            <a:ext cx="10210801" cy="12405182"/>
            <a:chOff x="-381000" y="0"/>
            <a:chExt cx="10210800" cy="12405181"/>
          </a:xfrm>
        </p:grpSpPr>
        <p:graphicFrame>
          <p:nvGraphicFramePr>
            <p:cNvPr id="2" name="Chart 1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113465051"/>
                </p:ext>
              </p:extLst>
            </p:nvPr>
          </p:nvGraphicFramePr>
          <p:xfrm>
            <a:off x="-381000" y="1447800"/>
            <a:ext cx="10210800" cy="1095738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3" name="TextBox 2"/>
            <p:cNvSpPr txBox="1"/>
            <p:nvPr/>
          </p:nvSpPr>
          <p:spPr>
            <a:xfrm>
              <a:off x="-39317" y="0"/>
              <a:ext cx="3255262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ym typeface="Wingdings" panose="05000000000000000000" pitchFamily="2" charset="2"/>
                </a:rPr>
                <a:t>Supplemental Figure S2</a:t>
              </a:r>
              <a:endParaRPr lang="en-US" dirty="0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121656" y="355291"/>
              <a:ext cx="419168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a.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080251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39318" y="0"/>
            <a:ext cx="9640518" cy="12801600"/>
            <a:chOff x="-39318" y="0"/>
            <a:chExt cx="9640518" cy="12801600"/>
          </a:xfrm>
        </p:grpSpPr>
        <p:sp>
          <p:nvSpPr>
            <p:cNvPr id="3" name="TextBox 2"/>
            <p:cNvSpPr txBox="1"/>
            <p:nvPr/>
          </p:nvSpPr>
          <p:spPr>
            <a:xfrm>
              <a:off x="-39318" y="0"/>
              <a:ext cx="4382718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ym typeface="Wingdings" panose="05000000000000000000" pitchFamily="2" charset="2"/>
                </a:rPr>
                <a:t>Supplemental Figure S2</a:t>
              </a:r>
              <a:endParaRPr lang="en-US" dirty="0"/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88170" y="1676400"/>
              <a:ext cx="9513030" cy="11125200"/>
              <a:chOff x="88170" y="1676400"/>
              <a:chExt cx="9513030" cy="11125200"/>
            </a:xfrm>
          </p:grpSpPr>
          <p:pic>
            <p:nvPicPr>
              <p:cNvPr id="4" name="Picture 3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1993"/>
              <a:stretch/>
            </p:blipFill>
            <p:spPr>
              <a:xfrm>
                <a:off x="88170" y="1676400"/>
                <a:ext cx="9510611" cy="8534400"/>
              </a:xfrm>
              <a:prstGeom prst="rect">
                <a:avLst/>
              </a:prstGeom>
            </p:spPr>
          </p:pic>
          <p:pic>
            <p:nvPicPr>
              <p:cNvPr id="5" name="Picture 4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2074" t="2724" r="1051" b="37462"/>
              <a:stretch/>
            </p:blipFill>
            <p:spPr>
              <a:xfrm>
                <a:off x="7055857" y="9060718"/>
                <a:ext cx="2545343" cy="3740882"/>
              </a:xfrm>
              <a:prstGeom prst="rect">
                <a:avLst/>
              </a:prstGeom>
            </p:spPr>
          </p:pic>
        </p:grpSp>
        <p:sp>
          <p:nvSpPr>
            <p:cNvPr id="2" name="TextBox 1"/>
            <p:cNvSpPr txBox="1"/>
            <p:nvPr/>
          </p:nvSpPr>
          <p:spPr>
            <a:xfrm>
              <a:off x="121657" y="448256"/>
              <a:ext cx="434039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b</a:t>
              </a:r>
              <a:r>
                <a:rPr lang="en-US" dirty="0"/>
                <a:t>.</a:t>
              </a:r>
            </a:p>
          </p:txBody>
        </p:sp>
      </p:grpSp>
      <p:sp>
        <p:nvSpPr>
          <p:cNvPr id="8" name="Rectangle 7"/>
          <p:cNvSpPr/>
          <p:nvPr/>
        </p:nvSpPr>
        <p:spPr>
          <a:xfrm>
            <a:off x="1529860" y="1064569"/>
            <a:ext cx="6774606" cy="707886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pPr algn="ctr">
              <a:defRPr sz="2000" b="1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 sz="2000" b="1" dirty="0">
                <a:solidFill>
                  <a:sysClr val="windowText" lastClr="000000"/>
                </a:solidFill>
              </a:rPr>
              <a:t>Network enriched by differentially methylated genes </a:t>
            </a:r>
          </a:p>
          <a:p>
            <a:pPr algn="ctr">
              <a:defRPr sz="2000" b="1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 sz="2000" b="1" dirty="0">
                <a:solidFill>
                  <a:sysClr val="windowText" lastClr="000000"/>
                </a:solidFill>
              </a:rPr>
              <a:t>(primary OC vs. HOSE)</a:t>
            </a:r>
          </a:p>
        </p:txBody>
      </p:sp>
    </p:spTree>
    <p:extLst>
      <p:ext uri="{BB962C8B-B14F-4D97-AF65-F5344CB8AC3E}">
        <p14:creationId xmlns:p14="http://schemas.microsoft.com/office/powerpoint/2010/main" val="21201892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39316" y="2"/>
            <a:ext cx="9145219" cy="12549985"/>
            <a:chOff x="-39318" y="0"/>
            <a:chExt cx="9145219" cy="12549985"/>
          </a:xfrm>
        </p:grpSpPr>
        <p:graphicFrame>
          <p:nvGraphicFramePr>
            <p:cNvPr id="6" name="Chart 5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318153079"/>
                </p:ext>
              </p:extLst>
            </p:nvPr>
          </p:nvGraphicFramePr>
          <p:xfrm>
            <a:off x="228601" y="477054"/>
            <a:ext cx="8877300" cy="1207293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2" name="TextBox 1"/>
            <p:cNvSpPr txBox="1"/>
            <p:nvPr/>
          </p:nvSpPr>
          <p:spPr>
            <a:xfrm>
              <a:off x="-39318" y="0"/>
              <a:ext cx="4382718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ym typeface="Wingdings" panose="05000000000000000000" pitchFamily="2" charset="2"/>
                </a:rPr>
                <a:t>Supplemental Figure S3</a:t>
              </a:r>
              <a:endParaRPr lang="en-US" dirty="0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121657" y="448256"/>
              <a:ext cx="419168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a.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224940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152398" y="0"/>
            <a:ext cx="9753600" cy="12539372"/>
            <a:chOff x="-152400" y="0"/>
            <a:chExt cx="9753600" cy="12539371"/>
          </a:xfrm>
        </p:grpSpPr>
        <p:sp>
          <p:nvSpPr>
            <p:cNvPr id="3" name="TextBox 2"/>
            <p:cNvSpPr txBox="1"/>
            <p:nvPr/>
          </p:nvSpPr>
          <p:spPr>
            <a:xfrm>
              <a:off x="121657" y="448256"/>
              <a:ext cx="434039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b</a:t>
              </a:r>
              <a:r>
                <a:rPr lang="en-US" dirty="0"/>
                <a:t>.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-39318" y="0"/>
              <a:ext cx="4382718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ym typeface="Wingdings" panose="05000000000000000000" pitchFamily="2" charset="2"/>
                </a:rPr>
                <a:t>Supplemental Figure S3</a:t>
              </a:r>
              <a:endParaRPr lang="en-US" dirty="0"/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-152400" y="1217024"/>
              <a:ext cx="9753600" cy="11322347"/>
              <a:chOff x="-152400" y="1217024"/>
              <a:chExt cx="9753600" cy="11322347"/>
            </a:xfrm>
          </p:grpSpPr>
          <p:pic>
            <p:nvPicPr>
              <p:cNvPr id="2" name="Picture 1"/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833"/>
              <a:stretch/>
            </p:blipFill>
            <p:spPr>
              <a:xfrm>
                <a:off x="-152400" y="1217024"/>
                <a:ext cx="9601200" cy="10134599"/>
              </a:xfrm>
              <a:prstGeom prst="rect">
                <a:avLst/>
              </a:prstGeom>
            </p:spPr>
          </p:pic>
          <p:pic>
            <p:nvPicPr>
              <p:cNvPr id="7" name="Picture 6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2074" t="2724" r="1051" b="37462"/>
              <a:stretch/>
            </p:blipFill>
            <p:spPr>
              <a:xfrm>
                <a:off x="7446489" y="9372600"/>
                <a:ext cx="2154711" cy="3166771"/>
              </a:xfrm>
              <a:prstGeom prst="rect">
                <a:avLst/>
              </a:prstGeom>
            </p:spPr>
          </p:pic>
        </p:grpSp>
      </p:grpSp>
      <p:sp>
        <p:nvSpPr>
          <p:cNvPr id="5" name="Rectangle 4"/>
          <p:cNvSpPr/>
          <p:nvPr/>
        </p:nvSpPr>
        <p:spPr>
          <a:xfrm>
            <a:off x="2152041" y="477056"/>
            <a:ext cx="6126744" cy="707886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pPr algn="ctr">
              <a:defRPr sz="2000" b="1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 sz="2000" b="1" dirty="0">
                <a:solidFill>
                  <a:sysClr val="windowText" lastClr="000000"/>
                </a:solidFill>
              </a:rPr>
              <a:t>Network enriched by differentially methylated genes</a:t>
            </a:r>
          </a:p>
          <a:p>
            <a:pPr algn="ctr">
              <a:defRPr sz="2000" b="1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 altLang="zh-CN" sz="2000" b="1" dirty="0">
                <a:solidFill>
                  <a:sysClr val="windowText" lastClr="000000"/>
                </a:solidFill>
              </a:rPr>
              <a:t>(recurrent </a:t>
            </a:r>
            <a:r>
              <a:rPr lang="en-US" sz="2000" b="1" dirty="0">
                <a:solidFill>
                  <a:sysClr val="windowText" lastClr="000000"/>
                </a:solidFill>
              </a:rPr>
              <a:t>OC vs. HOSE)</a:t>
            </a:r>
          </a:p>
        </p:txBody>
      </p:sp>
    </p:spTree>
    <p:extLst>
      <p:ext uri="{BB962C8B-B14F-4D97-AF65-F5344CB8AC3E}">
        <p14:creationId xmlns:p14="http://schemas.microsoft.com/office/powerpoint/2010/main" val="2533378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39314" y="0"/>
            <a:ext cx="8924637" cy="12476946"/>
            <a:chOff x="-39317" y="0"/>
            <a:chExt cx="8924638" cy="12476946"/>
          </a:xfrm>
        </p:grpSpPr>
        <p:sp>
          <p:nvSpPr>
            <p:cNvPr id="4" name="TextBox 3"/>
            <p:cNvSpPr txBox="1"/>
            <p:nvPr/>
          </p:nvSpPr>
          <p:spPr>
            <a:xfrm>
              <a:off x="-39317" y="0"/>
              <a:ext cx="3262432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ym typeface="Wingdings" panose="05000000000000000000" pitchFamily="2" charset="2"/>
                </a:rPr>
                <a:t>Supplemental Figure S4</a:t>
              </a:r>
              <a:endParaRPr lang="en-US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37698" y="477054"/>
              <a:ext cx="419168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a.</a:t>
              </a:r>
            </a:p>
          </p:txBody>
        </p:sp>
        <p:graphicFrame>
          <p:nvGraphicFramePr>
            <p:cNvPr id="6" name="Chart 5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787014825"/>
                </p:ext>
              </p:extLst>
            </p:nvPr>
          </p:nvGraphicFramePr>
          <p:xfrm>
            <a:off x="598343" y="609600"/>
            <a:ext cx="8286978" cy="1186734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17171608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-39317" y="2"/>
            <a:ext cx="4382718" cy="477054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en-US" dirty="0">
                <a:sym typeface="Wingdings" panose="05000000000000000000" pitchFamily="2" charset="2"/>
              </a:rPr>
              <a:t>Supplemental Figure S4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121659" y="452993"/>
            <a:ext cx="9435884" cy="9457743"/>
            <a:chOff x="121657" y="448256"/>
            <a:chExt cx="9435884" cy="9457744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831"/>
            <a:stretch/>
          </p:blipFill>
          <p:spPr>
            <a:xfrm>
              <a:off x="1219200" y="1828800"/>
              <a:ext cx="7470914" cy="8077200"/>
            </a:xfrm>
            <a:prstGeom prst="rect">
              <a:avLst/>
            </a:prstGeom>
          </p:spPr>
        </p:pic>
        <p:sp>
          <p:nvSpPr>
            <p:cNvPr id="2" name="TextBox 1"/>
            <p:cNvSpPr txBox="1"/>
            <p:nvPr/>
          </p:nvSpPr>
          <p:spPr>
            <a:xfrm>
              <a:off x="121657" y="448256"/>
              <a:ext cx="434039" cy="77867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b</a:t>
              </a:r>
              <a:r>
                <a:rPr lang="en-US" dirty="0"/>
                <a:t>.</a:t>
              </a:r>
            </a:p>
            <a:p>
              <a:endParaRPr lang="en-US" dirty="0"/>
            </a:p>
            <a:p>
              <a:endParaRPr lang="en-US" dirty="0"/>
            </a:p>
            <a:p>
              <a:endParaRPr lang="en-US" dirty="0"/>
            </a:p>
            <a:p>
              <a:endParaRPr lang="en-US" dirty="0"/>
            </a:p>
            <a:p>
              <a:endParaRPr lang="en-US" dirty="0"/>
            </a:p>
            <a:p>
              <a:endParaRPr lang="en-US" dirty="0"/>
            </a:p>
            <a:p>
              <a:endParaRPr lang="en-US" dirty="0"/>
            </a:p>
            <a:p>
              <a:endParaRPr lang="en-US" dirty="0"/>
            </a:p>
            <a:p>
              <a:endParaRPr lang="en-US" dirty="0"/>
            </a:p>
            <a:p>
              <a:endParaRPr lang="en-US" dirty="0"/>
            </a:p>
            <a:p>
              <a:endParaRPr lang="en-US" dirty="0"/>
            </a:p>
            <a:p>
              <a:endParaRPr lang="en-US" dirty="0"/>
            </a:p>
            <a:p>
              <a:endParaRPr lang="en-US" dirty="0"/>
            </a:p>
            <a:p>
              <a:endParaRPr lang="en-US" dirty="0"/>
            </a:p>
            <a:p>
              <a:endParaRPr lang="en-US" dirty="0"/>
            </a:p>
            <a:p>
              <a:endParaRPr lang="en-US" dirty="0"/>
            </a:p>
            <a:p>
              <a:endParaRPr lang="en-US" dirty="0"/>
            </a:p>
            <a:p>
              <a:endParaRPr lang="en-US" dirty="0"/>
            </a:p>
            <a:p>
              <a:endParaRPr lang="en-US" dirty="0"/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074" t="2724" r="1051" b="37462"/>
            <a:stretch/>
          </p:blipFill>
          <p:spPr>
            <a:xfrm>
              <a:off x="7728741" y="7218219"/>
              <a:ext cx="1828800" cy="2687781"/>
            </a:xfrm>
            <a:prstGeom prst="rect">
              <a:avLst/>
            </a:prstGeom>
          </p:spPr>
        </p:pic>
      </p:grpSp>
      <p:sp>
        <p:nvSpPr>
          <p:cNvPr id="7" name="Rectangle 6"/>
          <p:cNvSpPr/>
          <p:nvPr/>
        </p:nvSpPr>
        <p:spPr>
          <a:xfrm>
            <a:off x="1771500" y="1062192"/>
            <a:ext cx="6366317" cy="707886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pPr algn="ctr">
              <a:defRPr sz="2000" b="1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 sz="2000" b="1" dirty="0">
                <a:solidFill>
                  <a:sysClr val="windowText" lastClr="000000"/>
                </a:solidFill>
              </a:rPr>
              <a:t>Network enriched by differentially methylated genes </a:t>
            </a:r>
          </a:p>
          <a:p>
            <a:pPr algn="ctr">
              <a:defRPr sz="2000" b="1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 sz="2000" b="1" dirty="0">
                <a:solidFill>
                  <a:sysClr val="windowText" lastClr="000000"/>
                </a:solidFill>
              </a:rPr>
              <a:t>(</a:t>
            </a:r>
            <a:r>
              <a:rPr lang="en-US" sz="2000" b="1" dirty="0" err="1">
                <a:solidFill>
                  <a:sysClr val="windowText" lastClr="000000"/>
                </a:solidFill>
              </a:rPr>
              <a:t>Guadecitabine</a:t>
            </a:r>
            <a:r>
              <a:rPr lang="en-US" sz="2000" b="1" dirty="0">
                <a:solidFill>
                  <a:sysClr val="windowText" lastClr="000000"/>
                </a:solidFill>
              </a:rPr>
              <a:t>-treated OC vs. HOSE)</a:t>
            </a:r>
          </a:p>
        </p:txBody>
      </p:sp>
    </p:spTree>
    <p:extLst>
      <p:ext uri="{BB962C8B-B14F-4D97-AF65-F5344CB8AC3E}">
        <p14:creationId xmlns:p14="http://schemas.microsoft.com/office/powerpoint/2010/main" val="7350841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1920240" y="4053840"/>
            <a:ext cx="5745219" cy="3972130"/>
            <a:chOff x="1306472" y="176128"/>
            <a:chExt cx="4103728" cy="2837236"/>
          </a:xfrm>
        </p:grpSpPr>
        <p:grpSp>
          <p:nvGrpSpPr>
            <p:cNvPr id="3" name="Group 2"/>
            <p:cNvGrpSpPr/>
            <p:nvPr/>
          </p:nvGrpSpPr>
          <p:grpSpPr>
            <a:xfrm>
              <a:off x="1306472" y="176128"/>
              <a:ext cx="4103728" cy="2837236"/>
              <a:chOff x="1382672" y="176128"/>
              <a:chExt cx="4103728" cy="2837236"/>
            </a:xfrm>
          </p:grpSpPr>
          <p:pic>
            <p:nvPicPr>
              <p:cNvPr id="5" name="Picture 4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382672" y="176128"/>
                <a:ext cx="4103728" cy="2837236"/>
              </a:xfrm>
              <a:prstGeom prst="rect">
                <a:avLst/>
              </a:prstGeom>
            </p:spPr>
          </p:pic>
          <p:sp>
            <p:nvSpPr>
              <p:cNvPr id="10" name="TextBox 9"/>
              <p:cNvSpPr txBox="1"/>
              <p:nvPr/>
            </p:nvSpPr>
            <p:spPr>
              <a:xfrm>
                <a:off x="4275869" y="1610182"/>
                <a:ext cx="947146" cy="2198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IC50 = 8.8 µM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7" name="TextBox 6"/>
            <p:cNvSpPr txBox="1"/>
            <p:nvPr/>
          </p:nvSpPr>
          <p:spPr>
            <a:xfrm>
              <a:off x="2595897" y="1405827"/>
              <a:ext cx="947146" cy="2198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IC50 = 3.9 µM</a:t>
              </a:r>
              <a:endParaRPr 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1920240" y="335059"/>
            <a:ext cx="5625250" cy="3932142"/>
            <a:chOff x="1392164" y="2819400"/>
            <a:chExt cx="4018036" cy="2808673"/>
          </a:xfrm>
        </p:grpSpPr>
        <p:grpSp>
          <p:nvGrpSpPr>
            <p:cNvPr id="2" name="Group 1"/>
            <p:cNvGrpSpPr/>
            <p:nvPr/>
          </p:nvGrpSpPr>
          <p:grpSpPr>
            <a:xfrm>
              <a:off x="1392164" y="2819400"/>
              <a:ext cx="4018036" cy="2808673"/>
              <a:chOff x="1419982" y="2819400"/>
              <a:chExt cx="4018036" cy="2808673"/>
            </a:xfrm>
          </p:grpSpPr>
          <p:pic>
            <p:nvPicPr>
              <p:cNvPr id="9" name="Picture 8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419982" y="2819400"/>
                <a:ext cx="4018036" cy="2808673"/>
              </a:xfrm>
              <a:prstGeom prst="rect">
                <a:avLst/>
              </a:prstGeom>
            </p:spPr>
          </p:pic>
          <p:sp>
            <p:nvSpPr>
              <p:cNvPr id="16" name="TextBox 15"/>
              <p:cNvSpPr txBox="1"/>
              <p:nvPr/>
            </p:nvSpPr>
            <p:spPr>
              <a:xfrm>
                <a:off x="4170218" y="4206543"/>
                <a:ext cx="947146" cy="2198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IC50 = 6.4 µM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1" name="TextBox 10"/>
            <p:cNvSpPr txBox="1"/>
            <p:nvPr/>
          </p:nvSpPr>
          <p:spPr>
            <a:xfrm>
              <a:off x="2360221" y="4443543"/>
              <a:ext cx="947146" cy="2198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IC50 = 1.3 µM</a:t>
              </a:r>
              <a:endParaRPr 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1942466" y="7658736"/>
            <a:ext cx="5845175" cy="3969385"/>
            <a:chOff x="1387475" y="5494770"/>
            <a:chExt cx="4175125" cy="2835275"/>
          </a:xfrm>
        </p:grpSpPr>
        <p:graphicFrame>
          <p:nvGraphicFramePr>
            <p:cNvPr id="14" name="Object 1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920903251"/>
                </p:ext>
              </p:extLst>
            </p:nvPr>
          </p:nvGraphicFramePr>
          <p:xfrm>
            <a:off x="1387475" y="5494770"/>
            <a:ext cx="4175125" cy="28352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52" name="Prism 7" r:id="rId6" imgW="4175774" imgH="2835853" progId="Prism7.Document">
                    <p:embed/>
                  </p:oleObj>
                </mc:Choice>
                <mc:Fallback>
                  <p:oleObj name="Prism 7" r:id="rId6" imgW="4175774" imgH="2835853" progId="Prism7.Document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1387475" y="5494770"/>
                          <a:ext cx="4175125" cy="283527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7" name="TextBox 16"/>
            <p:cNvSpPr txBox="1"/>
            <p:nvPr/>
          </p:nvSpPr>
          <p:spPr>
            <a:xfrm>
              <a:off x="2481415" y="6780858"/>
              <a:ext cx="947146" cy="2198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IC50 = 8.0 µM</a:t>
              </a:r>
              <a:endParaRPr 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265478" y="6962155"/>
              <a:ext cx="1020426" cy="2198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IC50 = 58.4 µM</a:t>
              </a:r>
              <a:endParaRPr 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-39317" y="2"/>
            <a:ext cx="3255216" cy="477031"/>
          </a:xfrm>
          <a:prstGeom prst="rect">
            <a:avLst/>
          </a:prstGeom>
          <a:noFill/>
        </p:spPr>
        <p:txBody>
          <a:bodyPr wrap="none" lIns="91417" tIns="45709" rIns="91417" bIns="45709" rtlCol="0">
            <a:spAutoFit/>
          </a:bodyPr>
          <a:lstStyle/>
          <a:p>
            <a:r>
              <a:rPr lang="en-US" dirty="0"/>
              <a:t>Supplemental Figure </a:t>
            </a:r>
            <a:r>
              <a:rPr lang="en-US" dirty="0" smtClean="0"/>
              <a:t>S5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96385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Chart 9"/>
          <p:cNvGraphicFramePr>
            <a:graphicFrameLocks/>
          </p:cNvGraphicFramePr>
          <p:nvPr>
            <p:extLst/>
          </p:nvPr>
        </p:nvGraphicFramePr>
        <p:xfrm>
          <a:off x="1573656" y="5431968"/>
          <a:ext cx="3230879" cy="23404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Chart 11"/>
          <p:cNvGraphicFramePr>
            <a:graphicFrameLocks/>
          </p:cNvGraphicFramePr>
          <p:nvPr>
            <p:extLst/>
          </p:nvPr>
        </p:nvGraphicFramePr>
        <p:xfrm>
          <a:off x="4697352" y="5486400"/>
          <a:ext cx="3227449" cy="228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Chart 10"/>
          <p:cNvGraphicFramePr>
            <a:graphicFrameLocks/>
          </p:cNvGraphicFramePr>
          <p:nvPr>
            <p:extLst/>
          </p:nvPr>
        </p:nvGraphicFramePr>
        <p:xfrm>
          <a:off x="4540865" y="2409100"/>
          <a:ext cx="3393659" cy="23469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331234" y="5298279"/>
            <a:ext cx="805526" cy="473962"/>
          </a:xfrm>
          <a:prstGeom prst="rect">
            <a:avLst/>
          </a:prstGeom>
          <a:noFill/>
        </p:spPr>
        <p:txBody>
          <a:bodyPr wrap="none" lIns="127985" tIns="63994" rIns="127985" bIns="63994" rtlCol="0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r=-0.227</a:t>
            </a:r>
          </a:p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P=0.351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639828" y="2346960"/>
            <a:ext cx="761202" cy="473962"/>
          </a:xfrm>
          <a:prstGeom prst="rect">
            <a:avLst/>
          </a:prstGeom>
          <a:noFill/>
        </p:spPr>
        <p:txBody>
          <a:bodyPr wrap="none" lIns="127985" tIns="63994" rIns="127985" bIns="63994" rtlCol="0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r=0.915 </a:t>
            </a:r>
          </a:p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P=0.00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663871" y="5292962"/>
            <a:ext cx="805526" cy="473962"/>
          </a:xfrm>
          <a:prstGeom prst="rect">
            <a:avLst/>
          </a:prstGeom>
          <a:noFill/>
        </p:spPr>
        <p:txBody>
          <a:bodyPr wrap="none" lIns="127985" tIns="63994" rIns="127985" bIns="63994" rtlCol="0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r=-0.242</a:t>
            </a:r>
          </a:p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P=0.317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0240" y="2438403"/>
            <a:ext cx="1648206" cy="2456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1280162" y="1936575"/>
            <a:ext cx="492570" cy="513988"/>
          </a:xfrm>
          <a:prstGeom prst="rect">
            <a:avLst/>
          </a:prstGeom>
          <a:noFill/>
        </p:spPr>
        <p:txBody>
          <a:bodyPr wrap="none" lIns="127985" tIns="63994" rIns="127985" bIns="63994" rtlCol="0">
            <a:spAutoFit/>
          </a:bodyPr>
          <a:lstStyle/>
          <a:p>
            <a:r>
              <a:rPr lang="en-US" dirty="0"/>
              <a:t>a.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480562" y="1829895"/>
            <a:ext cx="513409" cy="513988"/>
          </a:xfrm>
          <a:prstGeom prst="rect">
            <a:avLst/>
          </a:prstGeom>
          <a:noFill/>
        </p:spPr>
        <p:txBody>
          <a:bodyPr wrap="none" lIns="127985" tIns="63994" rIns="127985" bIns="63994" rtlCol="0">
            <a:spAutoFit/>
          </a:bodyPr>
          <a:lstStyle/>
          <a:p>
            <a:r>
              <a:rPr lang="en-US" dirty="0"/>
              <a:t>b.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295403" y="4876800"/>
            <a:ext cx="474937" cy="513988"/>
          </a:xfrm>
          <a:prstGeom prst="rect">
            <a:avLst/>
          </a:prstGeom>
          <a:noFill/>
        </p:spPr>
        <p:txBody>
          <a:bodyPr wrap="none" lIns="127985" tIns="63994" rIns="127985" bIns="63994" rtlCol="0">
            <a:spAutoFit/>
          </a:bodyPr>
          <a:lstStyle/>
          <a:p>
            <a:r>
              <a:rPr lang="en-US" dirty="0"/>
              <a:t>c.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569688" y="4876800"/>
            <a:ext cx="506997" cy="513988"/>
          </a:xfrm>
          <a:prstGeom prst="rect">
            <a:avLst/>
          </a:prstGeom>
          <a:noFill/>
        </p:spPr>
        <p:txBody>
          <a:bodyPr wrap="none" lIns="127985" tIns="63994" rIns="127985" bIns="63994" rtlCol="0">
            <a:spAutoFit/>
          </a:bodyPr>
          <a:lstStyle/>
          <a:p>
            <a:r>
              <a:rPr lang="en-US" dirty="0"/>
              <a:t>d.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-39317" y="2"/>
            <a:ext cx="3255216" cy="477031"/>
          </a:xfrm>
          <a:prstGeom prst="rect">
            <a:avLst/>
          </a:prstGeom>
          <a:noFill/>
        </p:spPr>
        <p:txBody>
          <a:bodyPr wrap="none" lIns="91417" tIns="45709" rIns="91417" bIns="45709" rtlCol="0">
            <a:spAutoFit/>
          </a:bodyPr>
          <a:lstStyle/>
          <a:p>
            <a:r>
              <a:rPr lang="en-US" dirty="0"/>
              <a:t>Supplemental Figure </a:t>
            </a:r>
            <a:r>
              <a:rPr lang="en-US" dirty="0" smtClean="0"/>
              <a:t>S6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14942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70305</TotalTime>
  <Words>311</Words>
  <Application>Microsoft Macintosh PowerPoint</Application>
  <PresentationFormat>A3 Paper (297x420 mm)</PresentationFormat>
  <Paragraphs>92</Paragraphs>
  <Slides>9</Slides>
  <Notes>6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Office Theme</vt:lpstr>
      <vt:lpstr>Prism 7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Fang, Fang</dc:creator>
  <cp:lastModifiedBy>Fang Fang</cp:lastModifiedBy>
  <cp:revision>459</cp:revision>
  <cp:lastPrinted>2018-01-16T21:13:07Z</cp:lastPrinted>
  <dcterms:created xsi:type="dcterms:W3CDTF">2014-03-06T21:10:09Z</dcterms:created>
  <dcterms:modified xsi:type="dcterms:W3CDTF">2020-07-30T19:27:15Z</dcterms:modified>
</cp:coreProperties>
</file>