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46" r:id="rId2"/>
    <p:sldId id="345" r:id="rId3"/>
    <p:sldId id="312" r:id="rId4"/>
    <p:sldId id="341" r:id="rId5"/>
  </p:sldIdLst>
  <p:sldSz cx="12192000" cy="6858000"/>
  <p:notesSz cx="6858000" cy="9144000"/>
  <p:custDataLst>
    <p:tags r:id="rId6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32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00" y="10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WA MASAAKI" userId="0350125e-63f6-43e4-affc-17dc32109583" providerId="ADAL" clId="{652A5E45-926C-B14E-8BB9-CBBE4057CB72}"/>
    <pc:docChg chg="modSld sldOrd">
      <pc:chgData name="CHIWA MASAAKI" userId="0350125e-63f6-43e4-affc-17dc32109583" providerId="ADAL" clId="{652A5E45-926C-B14E-8BB9-CBBE4057CB72}" dt="2023-05-10T05:16:00.490" v="6" actId="20577"/>
      <pc:docMkLst>
        <pc:docMk/>
      </pc:docMkLst>
      <pc:sldChg chg="modSp mod ord">
        <pc:chgData name="CHIWA MASAAKI" userId="0350125e-63f6-43e4-affc-17dc32109583" providerId="ADAL" clId="{652A5E45-926C-B14E-8BB9-CBBE4057CB72}" dt="2023-05-10T05:15:55.774" v="5" actId="20577"/>
        <pc:sldMkLst>
          <pc:docMk/>
          <pc:sldMk cId="0" sldId="312"/>
        </pc:sldMkLst>
        <pc:spChg chg="mod">
          <ac:chgData name="CHIWA MASAAKI" userId="0350125e-63f6-43e4-affc-17dc32109583" providerId="ADAL" clId="{652A5E45-926C-B14E-8BB9-CBBE4057CB72}" dt="2023-05-10T05:15:55.774" v="5" actId="20577"/>
          <ac:spMkLst>
            <pc:docMk/>
            <pc:sldMk cId="0" sldId="312"/>
            <ac:spMk id="2" creationId="{A96C6554-C134-5079-3772-8304C72BC5BF}"/>
          </ac:spMkLst>
        </pc:spChg>
      </pc:sldChg>
      <pc:sldChg chg="modSp mod">
        <pc:chgData name="CHIWA MASAAKI" userId="0350125e-63f6-43e4-affc-17dc32109583" providerId="ADAL" clId="{652A5E45-926C-B14E-8BB9-CBBE4057CB72}" dt="2023-05-10T05:16:00.490" v="6" actId="20577"/>
        <pc:sldMkLst>
          <pc:docMk/>
          <pc:sldMk cId="0" sldId="341"/>
        </pc:sldMkLst>
        <pc:spChg chg="mod">
          <ac:chgData name="CHIWA MASAAKI" userId="0350125e-63f6-43e4-affc-17dc32109583" providerId="ADAL" clId="{652A5E45-926C-B14E-8BB9-CBBE4057CB72}" dt="2023-05-10T05:16:00.490" v="6" actId="20577"/>
          <ac:spMkLst>
            <pc:docMk/>
            <pc:sldMk cId="0" sldId="341"/>
            <ac:spMk id="36" creationId="{00000000-0000-0000-0000-000000000000}"/>
          </ac:spMkLst>
        </pc:spChg>
      </pc:sldChg>
      <pc:sldChg chg="modSp mod ord">
        <pc:chgData name="CHIWA MASAAKI" userId="0350125e-63f6-43e4-affc-17dc32109583" providerId="ADAL" clId="{652A5E45-926C-B14E-8BB9-CBBE4057CB72}" dt="2023-05-10T05:15:50.199" v="4" actId="20577"/>
        <pc:sldMkLst>
          <pc:docMk/>
          <pc:sldMk cId="3988127091" sldId="345"/>
        </pc:sldMkLst>
        <pc:spChg chg="mod">
          <ac:chgData name="CHIWA MASAAKI" userId="0350125e-63f6-43e4-affc-17dc32109583" providerId="ADAL" clId="{652A5E45-926C-B14E-8BB9-CBBE4057CB72}" dt="2023-05-10T05:15:50.199" v="4" actId="20577"/>
          <ac:spMkLst>
            <pc:docMk/>
            <pc:sldMk cId="3988127091" sldId="345"/>
            <ac:spMk id="2" creationId="{FF21D389-4581-3E6B-DBCB-42F9C128F5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EDD5A-7A52-446A-8403-023B339E39A4}" type="datetimeFigureOut">
              <a:rPr kumimoji="1" lang="ja-JP" altLang="en-US" smtClean="0"/>
              <a:t>2023/5/10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4F7FD-611C-4D2D-B1A2-CF3C5B7F36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>
            <a:extLst>
              <a:ext uri="{FF2B5EF4-FFF2-40B4-BE49-F238E27FC236}">
                <a16:creationId xmlns:a16="http://schemas.microsoft.com/office/drawing/2014/main" id="{D22EA759-5B37-85B7-0FA6-4036914F3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241" y="1374140"/>
            <a:ext cx="3109595" cy="4109720"/>
          </a:xfrm>
          <a:prstGeom prst="rect">
            <a:avLst/>
          </a:prstGeom>
        </p:spPr>
      </p:pic>
      <p:cxnSp>
        <p:nvCxnSpPr>
          <p:cNvPr id="6" name="直接连接符 16">
            <a:extLst>
              <a:ext uri="{FF2B5EF4-FFF2-40B4-BE49-F238E27FC236}">
                <a16:creationId xmlns:a16="http://schemas.microsoft.com/office/drawing/2014/main" id="{49ADA60C-37F4-BD0D-3ADD-05398D34AAEF}"/>
              </a:ext>
            </a:extLst>
          </p:cNvPr>
          <p:cNvCxnSpPr/>
          <p:nvPr/>
        </p:nvCxnSpPr>
        <p:spPr>
          <a:xfrm>
            <a:off x="6539580" y="1500892"/>
            <a:ext cx="858077" cy="7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17">
            <a:extLst>
              <a:ext uri="{FF2B5EF4-FFF2-40B4-BE49-F238E27FC236}">
                <a16:creationId xmlns:a16="http://schemas.microsoft.com/office/drawing/2014/main" id="{A364C145-551C-9C65-CE23-17DFDC6F8F7A}"/>
              </a:ext>
            </a:extLst>
          </p:cNvPr>
          <p:cNvSpPr txBox="1"/>
          <p:nvPr/>
        </p:nvSpPr>
        <p:spPr>
          <a:xfrm>
            <a:off x="5463114" y="1316226"/>
            <a:ext cx="1360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游ゴシック" panose="020B0400000000000000" charset="-128"/>
                <a:cs typeface="Times New Roman" panose="02020603050405020304" pitchFamily="18" charset="0"/>
                <a:sym typeface="+mn-ea"/>
              </a:rPr>
              <a:t>Nakagawa</a:t>
            </a:r>
            <a:endParaRPr lang="ja-JP" altLang="ja-JP" dirty="0">
              <a:latin typeface="Times New Roman" panose="02020603050405020304" pitchFamily="18" charset="0"/>
              <a:ea typeface="游ゴシック" panose="020B0400000000000000" charset="-128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8" name="直接连接符 18">
            <a:extLst>
              <a:ext uri="{FF2B5EF4-FFF2-40B4-BE49-F238E27FC236}">
                <a16:creationId xmlns:a16="http://schemas.microsoft.com/office/drawing/2014/main" id="{52D97B93-5B6C-6562-86B3-26DD515F7DA5}"/>
              </a:ext>
            </a:extLst>
          </p:cNvPr>
          <p:cNvCxnSpPr/>
          <p:nvPr/>
        </p:nvCxnSpPr>
        <p:spPr>
          <a:xfrm flipV="1">
            <a:off x="7722769" y="1053660"/>
            <a:ext cx="355301" cy="7643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9">
            <a:extLst>
              <a:ext uri="{FF2B5EF4-FFF2-40B4-BE49-F238E27FC236}">
                <a16:creationId xmlns:a16="http://schemas.microsoft.com/office/drawing/2014/main" id="{812E4D02-2464-D32E-4C8B-97763D478DB8}"/>
              </a:ext>
            </a:extLst>
          </p:cNvPr>
          <p:cNvCxnSpPr/>
          <p:nvPr/>
        </p:nvCxnSpPr>
        <p:spPr>
          <a:xfrm>
            <a:off x="7963623" y="1846228"/>
            <a:ext cx="858077" cy="7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20">
            <a:extLst>
              <a:ext uri="{FF2B5EF4-FFF2-40B4-BE49-F238E27FC236}">
                <a16:creationId xmlns:a16="http://schemas.microsoft.com/office/drawing/2014/main" id="{15D81B8C-8497-9D45-2D42-CF6B1B7AAF18}"/>
              </a:ext>
            </a:extLst>
          </p:cNvPr>
          <p:cNvSpPr txBox="1"/>
          <p:nvPr/>
        </p:nvSpPr>
        <p:spPr>
          <a:xfrm>
            <a:off x="8748423" y="1700102"/>
            <a:ext cx="12163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 err="1">
                <a:latin typeface="Times New Roman" panose="02020603050405020304" pitchFamily="18" charset="0"/>
                <a:ea typeface="游ゴシック" panose="020B0400000000000000" charset="-128"/>
                <a:cs typeface="Times New Roman" panose="02020603050405020304" pitchFamily="18" charset="0"/>
                <a:sym typeface="+mn-ea"/>
              </a:rPr>
              <a:t>Shibecha</a:t>
            </a:r>
            <a:endParaRPr lang="ja-JP" altLang="ja-JP" sz="1800" dirty="0">
              <a:latin typeface="Times New Roman" panose="02020603050405020304" pitchFamily="18" charset="0"/>
              <a:ea typeface="游ゴシック" panose="020B0400000000000000" charset="-128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文本框 21">
            <a:extLst>
              <a:ext uri="{FF2B5EF4-FFF2-40B4-BE49-F238E27FC236}">
                <a16:creationId xmlns:a16="http://schemas.microsoft.com/office/drawing/2014/main" id="{AC01B5F4-C2CA-55F2-1AC0-8B21A7F5C63E}"/>
              </a:ext>
            </a:extLst>
          </p:cNvPr>
          <p:cNvSpPr txBox="1"/>
          <p:nvPr/>
        </p:nvSpPr>
        <p:spPr>
          <a:xfrm>
            <a:off x="7712241" y="747079"/>
            <a:ext cx="1360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>
                <a:latin typeface="Times New Roman" panose="02020603050405020304" pitchFamily="18" charset="0"/>
                <a:ea typeface="游ゴシック" panose="020B0400000000000000" charset="-128"/>
                <a:cs typeface="Times New Roman" panose="02020603050405020304" pitchFamily="18" charset="0"/>
                <a:sym typeface="+mn-ea"/>
              </a:rPr>
              <a:t>Ashoro</a:t>
            </a:r>
            <a:endParaRPr lang="ja-JP" altLang="ja-JP" sz="1800" dirty="0">
              <a:latin typeface="Times New Roman" panose="02020603050405020304" pitchFamily="18" charset="0"/>
              <a:ea typeface="游ゴシック" panose="020B0400000000000000" charset="-128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12" name="直接连接符 24">
            <a:extLst>
              <a:ext uri="{FF2B5EF4-FFF2-40B4-BE49-F238E27FC236}">
                <a16:creationId xmlns:a16="http://schemas.microsoft.com/office/drawing/2014/main" id="{E92AE809-228E-26C5-1F3C-07BEAE9DC816}"/>
              </a:ext>
            </a:extLst>
          </p:cNvPr>
          <p:cNvCxnSpPr/>
          <p:nvPr/>
        </p:nvCxnSpPr>
        <p:spPr>
          <a:xfrm>
            <a:off x="4719809" y="4260844"/>
            <a:ext cx="682794" cy="3910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25">
            <a:extLst>
              <a:ext uri="{FF2B5EF4-FFF2-40B4-BE49-F238E27FC236}">
                <a16:creationId xmlns:a16="http://schemas.microsoft.com/office/drawing/2014/main" id="{14212D11-079C-5E15-3D3F-2E147CBBA1D5}"/>
              </a:ext>
            </a:extLst>
          </p:cNvPr>
          <p:cNvSpPr txBox="1"/>
          <p:nvPr/>
        </p:nvSpPr>
        <p:spPr>
          <a:xfrm>
            <a:off x="4111239" y="3939585"/>
            <a:ext cx="1360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 err="1">
                <a:latin typeface="Times New Roman" panose="02020603050405020304" pitchFamily="18" charset="0"/>
                <a:ea typeface="游ゴシック" panose="020B0400000000000000" charset="-128"/>
                <a:cs typeface="Times New Roman" panose="02020603050405020304" pitchFamily="18" charset="0"/>
                <a:sym typeface="+mn-ea"/>
              </a:rPr>
              <a:t>Kasuya</a:t>
            </a:r>
            <a:endParaRPr lang="ja-JP" altLang="ja-JP" sz="1800" dirty="0">
              <a:latin typeface="Times New Roman" panose="02020603050405020304" pitchFamily="18" charset="0"/>
              <a:ea typeface="游ゴシック" panose="020B0400000000000000" charset="-128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14" name="直接连接符 26">
            <a:extLst>
              <a:ext uri="{FF2B5EF4-FFF2-40B4-BE49-F238E27FC236}">
                <a16:creationId xmlns:a16="http://schemas.microsoft.com/office/drawing/2014/main" id="{148DFCF6-9BA1-793F-E64E-03630C962CA2}"/>
              </a:ext>
            </a:extLst>
          </p:cNvPr>
          <p:cNvCxnSpPr/>
          <p:nvPr/>
        </p:nvCxnSpPr>
        <p:spPr>
          <a:xfrm>
            <a:off x="5638038" y="5040820"/>
            <a:ext cx="858077" cy="7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7">
            <a:extLst>
              <a:ext uri="{FF2B5EF4-FFF2-40B4-BE49-F238E27FC236}">
                <a16:creationId xmlns:a16="http://schemas.microsoft.com/office/drawing/2014/main" id="{6AE5B7D5-0819-E8C7-37D7-8CDA7A6E7B6D}"/>
              </a:ext>
            </a:extLst>
          </p:cNvPr>
          <p:cNvSpPr txBox="1"/>
          <p:nvPr/>
        </p:nvSpPr>
        <p:spPr>
          <a:xfrm>
            <a:off x="6418920" y="4890548"/>
            <a:ext cx="978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 err="1">
                <a:latin typeface="Times New Roman" panose="02020603050405020304" pitchFamily="18" charset="0"/>
                <a:ea typeface="游ゴシック" panose="020B0400000000000000" charset="-128"/>
                <a:cs typeface="Times New Roman" panose="02020603050405020304" pitchFamily="18" charset="0"/>
                <a:sym typeface="+mn-ea"/>
              </a:rPr>
              <a:t>Shiiba</a:t>
            </a:r>
            <a:endParaRPr lang="ja-JP" altLang="ja-JP" sz="1800" dirty="0">
              <a:latin typeface="Times New Roman" panose="02020603050405020304" pitchFamily="18" charset="0"/>
              <a:ea typeface="游ゴシック" panose="020B0400000000000000" charset="-128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文本框 28">
            <a:extLst>
              <a:ext uri="{FF2B5EF4-FFF2-40B4-BE49-F238E27FC236}">
                <a16:creationId xmlns:a16="http://schemas.microsoft.com/office/drawing/2014/main" id="{FCC0B98D-02EB-4860-33E8-855FCE27CC84}"/>
              </a:ext>
            </a:extLst>
          </p:cNvPr>
          <p:cNvSpPr txBox="1"/>
          <p:nvPr/>
        </p:nvSpPr>
        <p:spPr>
          <a:xfrm>
            <a:off x="5314606" y="6057174"/>
            <a:ext cx="46012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2800" dirty="0">
                <a:latin typeface="Times New Roman" panose="02020603050405020304" pitchFamily="18" charset="0"/>
                <a:ea typeface="游ゴシック" panose="020B0400000000000000" charset="-128"/>
                <a:cs typeface="Times New Roman" panose="02020603050405020304" pitchFamily="18" charset="0"/>
                <a:sym typeface="+mn-ea"/>
              </a:rPr>
              <a:t>Figure S1</a:t>
            </a:r>
            <a:r>
              <a:rPr lang="en-US" altLang="ja-JP" sz="2800" dirty="0">
                <a:latin typeface="Times New Roman" panose="02020603050405020304" pitchFamily="18" charset="0"/>
                <a:ea typeface="游ゴシック" panose="020B0400000000000000" charset="-128"/>
                <a:cs typeface="Times New Roman" panose="02020603050405020304" pitchFamily="18" charset="0"/>
                <a:sym typeface="+mn-ea"/>
              </a:rPr>
              <a:t> </a:t>
            </a:r>
            <a:endParaRPr lang="ja-JP" altLang="ja-JP" sz="2800" dirty="0">
              <a:latin typeface="Times New Roman" panose="02020603050405020304" pitchFamily="18" charset="0"/>
              <a:ea typeface="游ゴシック" panose="020B0400000000000000" charset="-128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7" name="图形 22" descr="水 纯色填充">
            <a:extLst>
              <a:ext uri="{FF2B5EF4-FFF2-40B4-BE49-F238E27FC236}">
                <a16:creationId xmlns:a16="http://schemas.microsoft.com/office/drawing/2014/main" id="{9E600A79-0077-4CB5-77B4-84862EF18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328373" y="1399978"/>
            <a:ext cx="219354" cy="248471"/>
          </a:xfrm>
          <a:prstGeom prst="rect">
            <a:avLst/>
          </a:prstGeom>
        </p:spPr>
      </p:pic>
      <p:pic>
        <p:nvPicPr>
          <p:cNvPr id="18" name="图形 29" descr="水 纯色填充">
            <a:extLst>
              <a:ext uri="{FF2B5EF4-FFF2-40B4-BE49-F238E27FC236}">
                <a16:creationId xmlns:a16="http://schemas.microsoft.com/office/drawing/2014/main" id="{39270F19-6E03-1951-C8F1-DC23863F9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615248" y="1794425"/>
            <a:ext cx="219354" cy="248471"/>
          </a:xfrm>
          <a:prstGeom prst="rect">
            <a:avLst/>
          </a:prstGeom>
        </p:spPr>
      </p:pic>
      <p:pic>
        <p:nvPicPr>
          <p:cNvPr id="19" name="图形 30" descr="水 纯色填充">
            <a:extLst>
              <a:ext uri="{FF2B5EF4-FFF2-40B4-BE49-F238E27FC236}">
                <a16:creationId xmlns:a16="http://schemas.microsoft.com/office/drawing/2014/main" id="{295AB83A-94B6-DB37-F0DA-6667C437D1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7794541" y="1722707"/>
            <a:ext cx="219354" cy="248471"/>
          </a:xfrm>
          <a:prstGeom prst="rect">
            <a:avLst/>
          </a:prstGeom>
        </p:spPr>
      </p:pic>
      <p:pic>
        <p:nvPicPr>
          <p:cNvPr id="20" name="图形 31" descr="水 纯色填充">
            <a:extLst>
              <a:ext uri="{FF2B5EF4-FFF2-40B4-BE49-F238E27FC236}">
                <a16:creationId xmlns:a16="http://schemas.microsoft.com/office/drawing/2014/main" id="{179E818D-B8FB-D05B-0BC2-EBB2EC0098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5490603" y="4914140"/>
            <a:ext cx="219354" cy="248471"/>
          </a:xfrm>
          <a:prstGeom prst="rect">
            <a:avLst/>
          </a:prstGeom>
        </p:spPr>
      </p:pic>
      <p:pic>
        <p:nvPicPr>
          <p:cNvPr id="21" name="图形 32" descr="水 纯色填充">
            <a:extLst>
              <a:ext uri="{FF2B5EF4-FFF2-40B4-BE49-F238E27FC236}">
                <a16:creationId xmlns:a16="http://schemas.microsoft.com/office/drawing/2014/main" id="{E97FE92F-923A-54E7-31A5-73A3F4B794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5343791" y="4601952"/>
            <a:ext cx="219354" cy="2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2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9">
            <a:extLst>
              <a:ext uri="{FF2B5EF4-FFF2-40B4-BE49-F238E27FC236}">
                <a16:creationId xmlns:a16="http://schemas.microsoft.com/office/drawing/2014/main" id="{42D7EE09-9D0C-21E3-4C5E-CE94359ED67D}"/>
              </a:ext>
            </a:extLst>
          </p:cNvPr>
          <p:cNvSpPr txBox="1"/>
          <p:nvPr/>
        </p:nvSpPr>
        <p:spPr>
          <a:xfrm rot="-5400000">
            <a:off x="-1329749" y="2552793"/>
            <a:ext cx="3368234" cy="68326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NO</a:t>
            </a:r>
            <a:r>
              <a:rPr lang="en-US" altLang="zh-CN" sz="2400" baseline="-250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3</a:t>
            </a:r>
            <a:r>
              <a:rPr lang="en-US" altLang="zh-CN" sz="2400" baseline="300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- 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 concentration in soil solution (</a:t>
            </a:r>
            <a:r>
              <a:rPr lang="en-US" altLang="zh-CN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μmol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 L</a:t>
            </a:r>
            <a:r>
              <a:rPr lang="en-US" altLang="zh-CN" sz="2400" baseline="30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-1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)</a:t>
            </a:r>
          </a:p>
        </p:txBody>
      </p:sp>
      <p:sp>
        <p:nvSpPr>
          <p:cNvPr id="2" name="文本框 3">
            <a:extLst>
              <a:ext uri="{FF2B5EF4-FFF2-40B4-BE49-F238E27FC236}">
                <a16:creationId xmlns:a16="http://schemas.microsoft.com/office/drawing/2014/main" id="{FF21D389-4581-3E6B-DBCB-42F9C128F57D}"/>
              </a:ext>
            </a:extLst>
          </p:cNvPr>
          <p:cNvSpPr txBox="1"/>
          <p:nvPr/>
        </p:nvSpPr>
        <p:spPr>
          <a:xfrm>
            <a:off x="5825488" y="5970383"/>
            <a:ext cx="5898278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ja-JP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S</a:t>
            </a:r>
            <a:r>
              <a:rPr lang="en-US" altLang="zh-CN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6" name="图片 5" descr="图示&#10;&#10;描述已自动生成">
            <a:extLst>
              <a:ext uri="{FF2B5EF4-FFF2-40B4-BE49-F238E27FC236}">
                <a16:creationId xmlns:a16="http://schemas.microsoft.com/office/drawing/2014/main" id="{B98D5C22-945A-22A1-55D7-FAD076BB97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478" y="2902726"/>
            <a:ext cx="3600001" cy="2698493"/>
          </a:xfrm>
          <a:prstGeom prst="rect">
            <a:avLst/>
          </a:prstGeom>
        </p:spPr>
      </p:pic>
      <p:sp>
        <p:nvSpPr>
          <p:cNvPr id="28" name="文本框 3">
            <a:extLst>
              <a:ext uri="{FF2B5EF4-FFF2-40B4-BE49-F238E27FC236}">
                <a16:creationId xmlns:a16="http://schemas.microsoft.com/office/drawing/2014/main" id="{0D18D8C2-9653-8896-24FB-C7A7D3839570}"/>
              </a:ext>
            </a:extLst>
          </p:cNvPr>
          <p:cNvSpPr txBox="1"/>
          <p:nvPr/>
        </p:nvSpPr>
        <p:spPr>
          <a:xfrm>
            <a:off x="4592490" y="2954676"/>
            <a:ext cx="1232998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e) </a:t>
            </a:r>
            <a:r>
              <a:rPr lang="en-US" altLang="zh-CN" sz="16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Kasuya</a:t>
            </a:r>
            <a:endParaRPr lang="en-US" altLang="zh-CN" sz="16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CD2AE78-F542-6337-AE27-CC9E2E83D6EF}"/>
              </a:ext>
            </a:extLst>
          </p:cNvPr>
          <p:cNvSpPr txBox="1"/>
          <p:nvPr/>
        </p:nvSpPr>
        <p:spPr>
          <a:xfrm>
            <a:off x="6773769" y="3027909"/>
            <a:ext cx="1231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Unfertilized 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Fertilized</a:t>
            </a: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4B0D1E04-DB3D-8A7F-2A30-52663EA6BCE3}"/>
              </a:ext>
            </a:extLst>
          </p:cNvPr>
          <p:cNvSpPr/>
          <p:nvPr/>
        </p:nvSpPr>
        <p:spPr>
          <a:xfrm>
            <a:off x="6593769" y="311323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id="{89BA4DF6-D49D-99EF-2280-8EA500B16D5B}"/>
              </a:ext>
            </a:extLst>
          </p:cNvPr>
          <p:cNvSpPr/>
          <p:nvPr/>
        </p:nvSpPr>
        <p:spPr>
          <a:xfrm>
            <a:off x="6593769" y="3378522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图片 41" descr="图示&#10;&#10;中度可信度描述已自动生成">
            <a:extLst>
              <a:ext uri="{FF2B5EF4-FFF2-40B4-BE49-F238E27FC236}">
                <a16:creationId xmlns:a16="http://schemas.microsoft.com/office/drawing/2014/main" id="{2EA396BA-5E6B-31B9-BF3A-EDC33294B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020" y="62630"/>
            <a:ext cx="3602012" cy="2703017"/>
          </a:xfrm>
          <a:prstGeom prst="rect">
            <a:avLst/>
          </a:prstGeom>
        </p:spPr>
      </p:pic>
      <p:sp>
        <p:nvSpPr>
          <p:cNvPr id="43" name="文本框 3">
            <a:extLst>
              <a:ext uri="{FF2B5EF4-FFF2-40B4-BE49-F238E27FC236}">
                <a16:creationId xmlns:a16="http://schemas.microsoft.com/office/drawing/2014/main" id="{A8ABFA7C-4B4D-EF3C-2DA1-2A2C6BAD2D34}"/>
              </a:ext>
            </a:extLst>
          </p:cNvPr>
          <p:cNvSpPr txBox="1"/>
          <p:nvPr/>
        </p:nvSpPr>
        <p:spPr>
          <a:xfrm>
            <a:off x="8182932" y="114977"/>
            <a:ext cx="1518873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c) Nakagawa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EAA7A8FC-BA99-CFB6-E657-1CA0AA1F467D}"/>
              </a:ext>
            </a:extLst>
          </p:cNvPr>
          <p:cNvSpPr txBox="1"/>
          <p:nvPr/>
        </p:nvSpPr>
        <p:spPr>
          <a:xfrm>
            <a:off x="10574426" y="71569"/>
            <a:ext cx="1231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Unfertilized 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Fertilized</a:t>
            </a: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id="{48059FFB-7DDC-B965-38C6-36968907323E}"/>
              </a:ext>
            </a:extLst>
          </p:cNvPr>
          <p:cNvSpPr/>
          <p:nvPr/>
        </p:nvSpPr>
        <p:spPr>
          <a:xfrm>
            <a:off x="10394426" y="15689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id="{DC5C2A32-5690-704B-EF67-E5A7EE4113B9}"/>
              </a:ext>
            </a:extLst>
          </p:cNvPr>
          <p:cNvSpPr/>
          <p:nvPr/>
        </p:nvSpPr>
        <p:spPr>
          <a:xfrm>
            <a:off x="10394426" y="393154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图片 47" descr="图示&#10;&#10;描述已自动生成">
            <a:extLst>
              <a:ext uri="{FF2B5EF4-FFF2-40B4-BE49-F238E27FC236}">
                <a16:creationId xmlns:a16="http://schemas.microsoft.com/office/drawing/2014/main" id="{0F1C8A5D-95F6-E724-A36F-B8CEB681CF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20" y="2973429"/>
            <a:ext cx="3480270" cy="2629276"/>
          </a:xfrm>
          <a:prstGeom prst="rect">
            <a:avLst/>
          </a:prstGeom>
        </p:spPr>
      </p:pic>
      <p:sp>
        <p:nvSpPr>
          <p:cNvPr id="49" name="文本框 3">
            <a:extLst>
              <a:ext uri="{FF2B5EF4-FFF2-40B4-BE49-F238E27FC236}">
                <a16:creationId xmlns:a16="http://schemas.microsoft.com/office/drawing/2014/main" id="{EC4024D0-8093-ADC2-0CC3-C8E39D6E8798}"/>
              </a:ext>
            </a:extLst>
          </p:cNvPr>
          <p:cNvSpPr txBox="1"/>
          <p:nvPr/>
        </p:nvSpPr>
        <p:spPr>
          <a:xfrm>
            <a:off x="974564" y="3024225"/>
            <a:ext cx="1187282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d) </a:t>
            </a:r>
            <a:r>
              <a:rPr lang="en-US" altLang="zh-CN" sz="16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Shiiba</a:t>
            </a:r>
            <a:endParaRPr lang="en-US" altLang="zh-CN" sz="16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693207F7-E367-8C93-4E46-4CD552DE90A6}"/>
              </a:ext>
            </a:extLst>
          </p:cNvPr>
          <p:cNvSpPr txBox="1"/>
          <p:nvPr/>
        </p:nvSpPr>
        <p:spPr>
          <a:xfrm>
            <a:off x="3263615" y="2977282"/>
            <a:ext cx="1231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Unfertilized 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Fertilized</a:t>
            </a: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id="{504263D5-591A-A179-3815-75EBFAED6213}"/>
              </a:ext>
            </a:extLst>
          </p:cNvPr>
          <p:cNvSpPr/>
          <p:nvPr/>
        </p:nvSpPr>
        <p:spPr>
          <a:xfrm>
            <a:off x="3083615" y="306260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id="{AB893BFC-CF6D-2801-801F-D7626F3A4250}"/>
              </a:ext>
            </a:extLst>
          </p:cNvPr>
          <p:cNvSpPr/>
          <p:nvPr/>
        </p:nvSpPr>
        <p:spPr>
          <a:xfrm>
            <a:off x="3083615" y="3327895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7D4036B-81AF-29DB-57C3-788140CF6D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32" y="78670"/>
            <a:ext cx="3601710" cy="2701282"/>
          </a:xfrm>
          <a:prstGeom prst="rect">
            <a:avLst/>
          </a:prstGeom>
        </p:spPr>
      </p:pic>
      <p:sp>
        <p:nvSpPr>
          <p:cNvPr id="11" name="文本框 3">
            <a:extLst>
              <a:ext uri="{FF2B5EF4-FFF2-40B4-BE49-F238E27FC236}">
                <a16:creationId xmlns:a16="http://schemas.microsoft.com/office/drawing/2014/main" id="{9813239F-7537-86C8-C136-FCB38BA00EF9}"/>
              </a:ext>
            </a:extLst>
          </p:cNvPr>
          <p:cNvSpPr txBox="1"/>
          <p:nvPr/>
        </p:nvSpPr>
        <p:spPr>
          <a:xfrm>
            <a:off x="982169" y="87476"/>
            <a:ext cx="1391583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ja-JP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a) </a:t>
            </a:r>
            <a:r>
              <a:rPr lang="en-US" altLang="ja-JP" sz="16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Shibecha</a:t>
            </a:r>
            <a:endParaRPr lang="en-US" altLang="zh-CN" sz="16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00864D8-6299-07A1-AE07-8D9492104BE1}"/>
              </a:ext>
            </a:extLst>
          </p:cNvPr>
          <p:cNvSpPr txBox="1"/>
          <p:nvPr/>
        </p:nvSpPr>
        <p:spPr>
          <a:xfrm>
            <a:off x="2804202" y="89517"/>
            <a:ext cx="1231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Unfertilized 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Fertilized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83E22C1D-BEB7-23F3-E8CF-7C15051F6BBF}"/>
              </a:ext>
            </a:extLst>
          </p:cNvPr>
          <p:cNvSpPr/>
          <p:nvPr/>
        </p:nvSpPr>
        <p:spPr>
          <a:xfrm>
            <a:off x="2624202" y="17483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FC088012-17A7-5884-8A3E-57D4DFFD2CE9}"/>
              </a:ext>
            </a:extLst>
          </p:cNvPr>
          <p:cNvSpPr/>
          <p:nvPr/>
        </p:nvSpPr>
        <p:spPr>
          <a:xfrm>
            <a:off x="2624202" y="440130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图片 15" descr="图表&#10;&#10;中度可信度描述已自动生成">
            <a:extLst>
              <a:ext uri="{FF2B5EF4-FFF2-40B4-BE49-F238E27FC236}">
                <a16:creationId xmlns:a16="http://schemas.microsoft.com/office/drawing/2014/main" id="{1FE7F150-2CF9-3AC1-3398-9A23AB158C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90" y="110130"/>
            <a:ext cx="3602012" cy="2701508"/>
          </a:xfrm>
          <a:prstGeom prst="rect">
            <a:avLst/>
          </a:prstGeom>
        </p:spPr>
      </p:pic>
      <p:sp>
        <p:nvSpPr>
          <p:cNvPr id="17" name="文本框 3">
            <a:extLst>
              <a:ext uri="{FF2B5EF4-FFF2-40B4-BE49-F238E27FC236}">
                <a16:creationId xmlns:a16="http://schemas.microsoft.com/office/drawing/2014/main" id="{4895DCF8-486D-3360-9C25-DB58B6C954FB}"/>
              </a:ext>
            </a:extLst>
          </p:cNvPr>
          <p:cNvSpPr txBox="1"/>
          <p:nvPr/>
        </p:nvSpPr>
        <p:spPr>
          <a:xfrm>
            <a:off x="4502785" y="149246"/>
            <a:ext cx="1255972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zh-CN" sz="16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b) </a:t>
            </a:r>
            <a:r>
              <a:rPr lang="en-US" altLang="zh-CN" sz="16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Ashoro</a:t>
            </a:r>
            <a:endParaRPr lang="en-US" altLang="zh-CN" sz="16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B6782F0-B300-BA56-1CC1-B8AD8D3F8A69}"/>
              </a:ext>
            </a:extLst>
          </p:cNvPr>
          <p:cNvSpPr txBox="1"/>
          <p:nvPr/>
        </p:nvSpPr>
        <p:spPr>
          <a:xfrm>
            <a:off x="6696693" y="137187"/>
            <a:ext cx="1231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Unfertilized 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Fertilized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6EF85577-33BF-1229-4C89-B5D2ACFD4CEA}"/>
              </a:ext>
            </a:extLst>
          </p:cNvPr>
          <p:cNvSpPr/>
          <p:nvPr/>
        </p:nvSpPr>
        <p:spPr>
          <a:xfrm>
            <a:off x="6516693" y="22250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FE592E3F-6230-E036-BBB0-B6A5C3728E64}"/>
              </a:ext>
            </a:extLst>
          </p:cNvPr>
          <p:cNvSpPr/>
          <p:nvPr/>
        </p:nvSpPr>
        <p:spPr>
          <a:xfrm>
            <a:off x="6516693" y="487800"/>
            <a:ext cx="180000" cy="180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127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006702" y="4232066"/>
            <a:ext cx="276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90230" y="4232066"/>
            <a:ext cx="276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02882" y="4232066"/>
            <a:ext cx="276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69678" y="4232066"/>
            <a:ext cx="276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10816" y="4232066"/>
            <a:ext cx="2768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3670569" y="4594540"/>
            <a:ext cx="4449448" cy="6832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Net nitrification rate in soil </a:t>
            </a:r>
          </a:p>
          <a:p>
            <a:pPr algn="ctr">
              <a:lnSpc>
                <a:spcPct val="80000"/>
              </a:lnSpc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(mg N kg</a:t>
            </a:r>
            <a:r>
              <a:rPr lang="en-US" altLang="ja-JP" sz="24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-1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day</a:t>
            </a:r>
            <a:r>
              <a:rPr lang="en-US" altLang="ja-JP" sz="24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-1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</a:p>
        </p:txBody>
      </p:sp>
      <p:sp>
        <p:nvSpPr>
          <p:cNvPr id="19" name="文本框 9"/>
          <p:cNvSpPr txBox="1"/>
          <p:nvPr/>
        </p:nvSpPr>
        <p:spPr>
          <a:xfrm rot="-5400000">
            <a:off x="1323060" y="1778855"/>
            <a:ext cx="3368234" cy="68326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NO</a:t>
            </a:r>
            <a:r>
              <a:rPr lang="en-US" altLang="zh-CN" sz="2400" baseline="-250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3</a:t>
            </a:r>
            <a:r>
              <a:rPr lang="en-US" altLang="zh-CN" sz="2400" baseline="300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- 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 concentration in soil solution (</a:t>
            </a:r>
            <a:r>
              <a:rPr lang="en-US" altLang="zh-CN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μmol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 L</a:t>
            </a:r>
            <a:r>
              <a:rPr lang="en-US" altLang="zh-CN" sz="2400" baseline="30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-1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)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455" y="264160"/>
            <a:ext cx="3963035" cy="394779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376100" y="1536425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376100" y="2234342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376100" y="2900964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376100" y="3618387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0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421820" y="799825"/>
            <a:ext cx="7843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421820" y="119105"/>
            <a:ext cx="7843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</a:p>
        </p:txBody>
      </p:sp>
      <p:sp>
        <p:nvSpPr>
          <p:cNvPr id="2" name="文本框 3">
            <a:extLst>
              <a:ext uri="{FF2B5EF4-FFF2-40B4-BE49-F238E27FC236}">
                <a16:creationId xmlns:a16="http://schemas.microsoft.com/office/drawing/2014/main" id="{A96C6554-C134-5079-3772-8304C72BC5BF}"/>
              </a:ext>
            </a:extLst>
          </p:cNvPr>
          <p:cNvSpPr txBox="1"/>
          <p:nvPr/>
        </p:nvSpPr>
        <p:spPr>
          <a:xfrm>
            <a:off x="1965917" y="5869399"/>
            <a:ext cx="5898278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ja-JP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S3</a:t>
            </a:r>
            <a:endParaRPr lang="en-US" altLang="zh-CN" sz="28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11A29B7-AA4C-A064-ABCF-50FEAFBDADED}"/>
              </a:ext>
            </a:extLst>
          </p:cNvPr>
          <p:cNvSpPr txBox="1"/>
          <p:nvPr/>
        </p:nvSpPr>
        <p:spPr>
          <a:xfrm>
            <a:off x="6695031" y="261694"/>
            <a:ext cx="12568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Shibecha</a:t>
            </a:r>
            <a:endParaRPr lang="en-US" altLang="ja-JP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ja-JP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Ashoro</a:t>
            </a:r>
            <a:endParaRPr lang="en-US" altLang="ja-JP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ja-JP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Nakagawa</a:t>
            </a:r>
            <a:endParaRPr lang="ja-JP" altLang="en-US" dirty="0"/>
          </a:p>
          <a:p>
            <a:r>
              <a:rPr lang="en-US" altLang="ja-JP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Shiiba</a:t>
            </a:r>
            <a:endParaRPr lang="en-US" altLang="ja-JP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ja-JP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Kasuya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</a:t>
            </a:r>
          </a:p>
        </p:txBody>
      </p:sp>
      <p:sp>
        <p:nvSpPr>
          <p:cNvPr id="5" name="菱形 4">
            <a:extLst>
              <a:ext uri="{FF2B5EF4-FFF2-40B4-BE49-F238E27FC236}">
                <a16:creationId xmlns:a16="http://schemas.microsoft.com/office/drawing/2014/main" id="{BB0D23D2-3CE6-B8E0-5571-0049825E55CF}"/>
              </a:ext>
            </a:extLst>
          </p:cNvPr>
          <p:cNvSpPr/>
          <p:nvPr/>
        </p:nvSpPr>
        <p:spPr>
          <a:xfrm>
            <a:off x="6489912" y="325529"/>
            <a:ext cx="216000" cy="21600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9C63E038-7883-A1A3-9941-11BBFD51406C}"/>
              </a:ext>
            </a:extLst>
          </p:cNvPr>
          <p:cNvSpPr/>
          <p:nvPr/>
        </p:nvSpPr>
        <p:spPr>
          <a:xfrm>
            <a:off x="6479279" y="1171913"/>
            <a:ext cx="216000" cy="21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83FD723-3EC0-C71B-97D8-C9641862C49C}"/>
              </a:ext>
            </a:extLst>
          </p:cNvPr>
          <p:cNvSpPr/>
          <p:nvPr/>
        </p:nvSpPr>
        <p:spPr>
          <a:xfrm>
            <a:off x="6484548" y="1454113"/>
            <a:ext cx="216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等腰三角形 22">
            <a:extLst>
              <a:ext uri="{FF2B5EF4-FFF2-40B4-BE49-F238E27FC236}">
                <a16:creationId xmlns:a16="http://schemas.microsoft.com/office/drawing/2014/main" id="{7EB6C9BF-A702-BA68-6F1C-563D9E235F73}"/>
              </a:ext>
            </a:extLst>
          </p:cNvPr>
          <p:cNvSpPr/>
          <p:nvPr/>
        </p:nvSpPr>
        <p:spPr>
          <a:xfrm>
            <a:off x="6490010" y="590680"/>
            <a:ext cx="216000" cy="2160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流程图: 合并 23">
            <a:extLst>
              <a:ext uri="{FF2B5EF4-FFF2-40B4-BE49-F238E27FC236}">
                <a16:creationId xmlns:a16="http://schemas.microsoft.com/office/drawing/2014/main" id="{300CE115-9FD9-0F60-846B-49BD74BB64E0}"/>
              </a:ext>
            </a:extLst>
          </p:cNvPr>
          <p:cNvSpPr/>
          <p:nvPr/>
        </p:nvSpPr>
        <p:spPr>
          <a:xfrm>
            <a:off x="6487730" y="880908"/>
            <a:ext cx="216000" cy="216000"/>
          </a:xfrm>
          <a:prstGeom prst="flowChartMerg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9F292DB-8218-1E14-361A-FE3D89CD4C84}"/>
              </a:ext>
            </a:extLst>
          </p:cNvPr>
          <p:cNvSpPr txBox="1"/>
          <p:nvPr/>
        </p:nvSpPr>
        <p:spPr>
          <a:xfrm>
            <a:off x="3964472" y="911253"/>
            <a:ext cx="1729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76908EB-3E1D-18ED-AA58-ACA6E342E921}"/>
              </a:ext>
            </a:extLst>
          </p:cNvPr>
          <p:cNvSpPr txBox="1"/>
          <p:nvPr/>
        </p:nvSpPr>
        <p:spPr>
          <a:xfrm>
            <a:off x="3969160" y="398019"/>
            <a:ext cx="1980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y=26.642x+0.9676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=0.2368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390" y="729339"/>
            <a:ext cx="4008467" cy="4000847"/>
          </a:xfrm>
          <a:prstGeom prst="rect">
            <a:avLst/>
          </a:prstGeom>
        </p:spPr>
      </p:pic>
      <p:sp>
        <p:nvSpPr>
          <p:cNvPr id="6" name="文本框 9"/>
          <p:cNvSpPr txBox="1"/>
          <p:nvPr/>
        </p:nvSpPr>
        <p:spPr>
          <a:xfrm rot="-5400000">
            <a:off x="1173521" y="2423013"/>
            <a:ext cx="3368234" cy="68326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24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NO</a:t>
            </a:r>
            <a:r>
              <a:rPr lang="en-US" altLang="zh-CN" sz="2400" baseline="-250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3</a:t>
            </a:r>
            <a:r>
              <a:rPr lang="en-US" altLang="zh-CN" sz="2400" baseline="30000" dirty="0">
                <a:latin typeface="Times New Roman" panose="02020603050405020304" pitchFamily="18" charset="0"/>
                <a:ea typeface="ＭＳ ゴシック" panose="020B0609070205080204" charset="-128"/>
                <a:cs typeface="Times New Roman" panose="02020603050405020304" pitchFamily="18" charset="0"/>
                <a:sym typeface="SimSun" panose="02010600030101010101" pitchFamily="2" charset="-122"/>
              </a:rPr>
              <a:t>- 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 concentration in soil solution (</a:t>
            </a:r>
            <a:r>
              <a:rPr lang="en-US" altLang="zh-CN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μmol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 L</a:t>
            </a:r>
            <a:r>
              <a:rPr lang="en-US" altLang="zh-CN" sz="2400" baseline="30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-1</a:t>
            </a:r>
            <a:r>
              <a:rPr lang="en-US" altLang="zh-CN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SimSun" panose="02010600030101010101" pitchFamily="2" charset="-122"/>
              </a:rPr>
              <a:t>)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15842" y="4643762"/>
            <a:ext cx="670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77509" y="4643762"/>
            <a:ext cx="510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52637" y="4643762"/>
            <a:ext cx="510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48575" y="4643762"/>
            <a:ext cx="510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15861" y="4643762"/>
            <a:ext cx="604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06411" y="580906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207228" y="1680271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99064" y="2808298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199064" y="3919404"/>
            <a:ext cx="78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0</a:t>
            </a:r>
          </a:p>
        </p:txBody>
      </p:sp>
      <p:sp>
        <p:nvSpPr>
          <p:cNvPr id="18" name="文本框 2"/>
          <p:cNvSpPr txBox="1"/>
          <p:nvPr/>
        </p:nvSpPr>
        <p:spPr>
          <a:xfrm>
            <a:off x="3758301" y="5139031"/>
            <a:ext cx="4008467" cy="3973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Soil C: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 ratio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58401" y="766189"/>
            <a:ext cx="125687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Shibecha</a:t>
            </a:r>
            <a:endParaRPr lang="en-US" altLang="ja-JP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ja-JP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Ashoro</a:t>
            </a:r>
            <a:endParaRPr lang="en-US" altLang="ja-JP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ja-JP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Nakagawa</a:t>
            </a:r>
            <a:endParaRPr lang="ja-JP" altLang="en-US" dirty="0"/>
          </a:p>
          <a:p>
            <a:r>
              <a:rPr lang="en-US" altLang="ja-JP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Shiiba</a:t>
            </a:r>
            <a:endParaRPr lang="en-US" altLang="ja-JP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altLang="ja-JP" sz="1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Kasuya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    </a:t>
            </a:r>
          </a:p>
        </p:txBody>
      </p:sp>
      <p:sp>
        <p:nvSpPr>
          <p:cNvPr id="20" name="菱形 19"/>
          <p:cNvSpPr/>
          <p:nvPr/>
        </p:nvSpPr>
        <p:spPr>
          <a:xfrm>
            <a:off x="6353282" y="830024"/>
            <a:ext cx="216000" cy="21600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椭圆 20"/>
          <p:cNvSpPr/>
          <p:nvPr/>
        </p:nvSpPr>
        <p:spPr>
          <a:xfrm>
            <a:off x="6342649" y="1676408"/>
            <a:ext cx="216000" cy="21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矩形 21"/>
          <p:cNvSpPr/>
          <p:nvPr/>
        </p:nvSpPr>
        <p:spPr>
          <a:xfrm>
            <a:off x="6347918" y="1958608"/>
            <a:ext cx="216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等腰三角形 22"/>
          <p:cNvSpPr/>
          <p:nvPr/>
        </p:nvSpPr>
        <p:spPr>
          <a:xfrm>
            <a:off x="6353380" y="1095175"/>
            <a:ext cx="216000" cy="2160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流程图: 合并 23"/>
          <p:cNvSpPr/>
          <p:nvPr/>
        </p:nvSpPr>
        <p:spPr>
          <a:xfrm>
            <a:off x="6351100" y="1385403"/>
            <a:ext cx="216000" cy="216000"/>
          </a:xfrm>
          <a:prstGeom prst="flowChartMerg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738323" y="840460"/>
            <a:ext cx="1729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0.05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76832" y="1089635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86360" y="3186758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683623" y="3702812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947327" y="3868207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74012" y="3632320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414577" y="3877657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73111" y="3920602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548620" y="3811707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48620" y="4064468"/>
            <a:ext cx="437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"/>
          <p:cNvSpPr txBox="1"/>
          <p:nvPr/>
        </p:nvSpPr>
        <p:spPr>
          <a:xfrm>
            <a:off x="1830424" y="6027090"/>
            <a:ext cx="5898278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r"/>
            <a:r>
              <a:rPr lang="en-US" altLang="ja-JP" sz="280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S4</a:t>
            </a:r>
            <a:endParaRPr lang="en-US" altLang="zh-CN" sz="2800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1e286a0-ddee-41ae-b67f-dd98596bc20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136</Words>
  <Application>Microsoft Macintosh PowerPoint</Application>
  <PresentationFormat>ワイド画面</PresentationFormat>
  <Paragraphs>73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Times New Roman</vt:lpstr>
      <vt:lpstr>Office 主题​​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ru</dc:creator>
  <cp:lastModifiedBy>CHIWA MASAAKI</cp:lastModifiedBy>
  <cp:revision>48</cp:revision>
  <dcterms:created xsi:type="dcterms:W3CDTF">2022-03-02T05:14:00Z</dcterms:created>
  <dcterms:modified xsi:type="dcterms:W3CDTF">2023-05-10T05:16:07Z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9863162B577E47CDB67D86CD9ABFA0D1</vt:lpwstr>
  </property>
  <property fmtid="{D5CDD505-2E9C-101B-9397-08002B2CF9AE}" pid="3" name="KSOProductBuildVer">
    <vt:lpwstr>2052-11.1.0.12358</vt:lpwstr>
  </property>
</Properties>
</file>