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61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/>
    <p:restoredTop sz="94586"/>
  </p:normalViewPr>
  <p:slideViewPr>
    <p:cSldViewPr snapToGrid="0" snapToObjects="1">
      <p:cViewPr>
        <p:scale>
          <a:sx n="60" d="100"/>
          <a:sy n="60" d="100"/>
        </p:scale>
        <p:origin x="1904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173BAF-FEB7-784B-97C4-BDF14D266960}" type="datetimeFigureOut">
              <a:rPr lang="en-US" smtClean="0"/>
              <a:t>5/19/17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26B3B-17BD-0445-9EEE-8D24E6B43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967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3B313-B0BE-104A-AA9A-F9C6BC92EE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14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2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4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243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2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79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2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8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166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32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710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45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ABC22-7609-0D4A-A64F-E870D755DD0A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73431-F607-A04E-AE00-FEDB0B34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43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943" y="234949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Figure S1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38" y="5573836"/>
            <a:ext cx="1163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Figure S1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. A. Quantification of the degree of t</a:t>
            </a:r>
            <a:r>
              <a:rPr lang="en-US" baseline="30000" dirty="0" smtClean="0">
                <a:latin typeface="Helvetica" charset="0"/>
                <a:ea typeface="Helvetica" charset="0"/>
                <a:cs typeface="Helvetica" charset="0"/>
              </a:rPr>
              <a:t>6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A modification in </a:t>
            </a: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S. </a:t>
            </a:r>
            <a:r>
              <a:rPr lang="en-US" i="1" dirty="0" err="1" smtClean="0">
                <a:latin typeface="Helvetica" charset="0"/>
                <a:ea typeface="Helvetica" charset="0"/>
                <a:cs typeface="Helvetica" charset="0"/>
              </a:rPr>
              <a:t>mutans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 USA159 wild-type compared to </a:t>
            </a: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∆</a:t>
            </a:r>
            <a:r>
              <a:rPr lang="en-US" i="1" dirty="0" err="1" smtClean="0">
                <a:latin typeface="Helvetica" charset="0"/>
                <a:ea typeface="Helvetica" charset="0"/>
                <a:cs typeface="Helvetica" charset="0"/>
              </a:rPr>
              <a:t>tsaE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 via mass spectrometry. B. Mass spectrometry analysis showing presence of m</a:t>
            </a:r>
            <a:r>
              <a:rPr lang="en-US" baseline="30000" dirty="0" smtClean="0">
                <a:latin typeface="Helvetica" charset="0"/>
                <a:ea typeface="Helvetica" charset="0"/>
                <a:cs typeface="Helvetica" charset="0"/>
              </a:rPr>
              <a:t>6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A in </a:t>
            </a:r>
            <a:r>
              <a:rPr lang="en-US" dirty="0" err="1" smtClean="0">
                <a:latin typeface="Helvetica" charset="0"/>
                <a:ea typeface="Helvetica" charset="0"/>
                <a:cs typeface="Helvetica" charset="0"/>
              </a:rPr>
              <a:t>elongator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 smtClean="0">
                <a:latin typeface="Helvetica" charset="0"/>
                <a:ea typeface="Helvetica" charset="0"/>
                <a:cs typeface="Helvetica" charset="0"/>
              </a:rPr>
              <a:t>tRNA</a:t>
            </a:r>
            <a:r>
              <a:rPr lang="en-US" baseline="30000" dirty="0" err="1" smtClean="0">
                <a:latin typeface="Helvetica" charset="0"/>
                <a:ea typeface="Helvetica" charset="0"/>
                <a:cs typeface="Helvetica" charset="0"/>
              </a:rPr>
              <a:t>Met</a:t>
            </a:r>
            <a:r>
              <a:rPr lang="en-US" baseline="-25000" dirty="0" err="1" smtClean="0">
                <a:latin typeface="Helvetica" charset="0"/>
                <a:ea typeface="Helvetica" charset="0"/>
                <a:cs typeface="Helvetica" charset="0"/>
              </a:rPr>
              <a:t>CAU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.</a:t>
            </a:r>
            <a:endParaRPr lang="en-US" i="1" baseline="-25000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711" y="861059"/>
            <a:ext cx="107950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09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943" y="234949"/>
            <a:ext cx="1911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Figure S1-C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92" name="TextBox 691"/>
          <p:cNvSpPr txBox="1"/>
          <p:nvPr/>
        </p:nvSpPr>
        <p:spPr>
          <a:xfrm>
            <a:off x="321438" y="5573836"/>
            <a:ext cx="11635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Figure S1-C.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Annotated mass spectrum of a precursor ion with an </a:t>
            </a:r>
            <a:r>
              <a:rPr lang="en-US" i="1" dirty="0">
                <a:latin typeface="Helvetica" charset="0"/>
                <a:ea typeface="Helvetica" charset="0"/>
                <a:cs typeface="Helvetica" charset="0"/>
              </a:rPr>
              <a:t>m/z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 value of 1071.27 Da. This oligonucleotide is the anticodon loop of </a:t>
            </a:r>
            <a:r>
              <a:rPr lang="en-US" dirty="0" err="1" smtClean="0">
                <a:latin typeface="Helvetica" charset="0"/>
                <a:ea typeface="Helvetica" charset="0"/>
                <a:cs typeface="Helvetica" charset="0"/>
              </a:rPr>
              <a:t>tRNA</a:t>
            </a:r>
            <a:r>
              <a:rPr lang="en-US" baseline="30000" dirty="0" err="1" smtClean="0">
                <a:latin typeface="Helvetica" charset="0"/>
                <a:ea typeface="Helvetica" charset="0"/>
                <a:cs typeface="Helvetica" charset="0"/>
              </a:rPr>
              <a:t>Met</a:t>
            </a:r>
            <a:r>
              <a:rPr lang="en-US" baseline="-25000" dirty="0" err="1" smtClean="0">
                <a:latin typeface="Helvetica" charset="0"/>
                <a:ea typeface="Helvetica" charset="0"/>
                <a:cs typeface="Helvetica" charset="0"/>
              </a:rPr>
              <a:t>CAU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C34 is post transcriptionally modified to </a:t>
            </a:r>
            <a:r>
              <a:rPr lang="en-US" i="1" dirty="0">
                <a:latin typeface="Helvetica" charset="0"/>
                <a:ea typeface="Helvetica" charset="0"/>
                <a:cs typeface="Helvetica" charset="0"/>
              </a:rPr>
              <a:t>N-4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acetyl cytidine and A37 is base methylated.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719" y="781674"/>
            <a:ext cx="7950200" cy="44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865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5943" y="234949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Figure S2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5943" y="5559246"/>
            <a:ext cx="119325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Figure S2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S. </a:t>
            </a:r>
            <a:r>
              <a:rPr lang="en-US" sz="2000" i="1" dirty="0" err="1">
                <a:latin typeface="Helvetica" charset="0"/>
                <a:ea typeface="Helvetica" charset="0"/>
                <a:cs typeface="Helvetica" charset="0"/>
              </a:rPr>
              <a:t>m</a:t>
            </a:r>
            <a:r>
              <a:rPr lang="en-US" sz="2000" i="1" dirty="0" err="1" smtClean="0">
                <a:latin typeface="Helvetica" charset="0"/>
                <a:ea typeface="Helvetica" charset="0"/>
                <a:cs typeface="Helvetica" charset="0"/>
              </a:rPr>
              <a:t>utans</a:t>
            </a: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UA159 growth and pH profile in BHI and Biofilm media at 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37 °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C in 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a 5% CO</a:t>
            </a:r>
            <a:r>
              <a:rPr lang="en-US" sz="2000" baseline="-25000" dirty="0">
                <a:latin typeface="Helvetica" charset="0"/>
                <a:ea typeface="Helvetica" charset="0"/>
                <a:cs typeface="Helvetica" charset="0"/>
              </a:rPr>
              <a:t>2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 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incubator.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CFU, colony forming units; OD, optical density (A</a:t>
            </a:r>
            <a:r>
              <a:rPr lang="en-US" sz="2000" baseline="-25000" dirty="0" smtClean="0">
                <a:latin typeface="Helvetica" charset="0"/>
                <a:ea typeface="Helvetica" charset="0"/>
                <a:cs typeface="Helvetica" charset="0"/>
              </a:rPr>
              <a:t>600nm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).</a:t>
            </a:r>
            <a:endParaRPr lang="en-US" sz="2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943" y="1271069"/>
            <a:ext cx="3890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latin typeface="Helvetica" charset="0"/>
                <a:ea typeface="Helvetica" charset="0"/>
                <a:cs typeface="Helvetica" charset="0"/>
              </a:rPr>
              <a:t>S. </a:t>
            </a:r>
            <a:r>
              <a:rPr lang="en-US" sz="1600" b="1" i="1" dirty="0" err="1">
                <a:latin typeface="Helvetica" charset="0"/>
                <a:ea typeface="Helvetica" charset="0"/>
                <a:cs typeface="Helvetica" charset="0"/>
              </a:rPr>
              <a:t>m</a:t>
            </a:r>
            <a:r>
              <a:rPr lang="en-US" sz="1600" b="1" i="1" dirty="0" err="1" smtClean="0">
                <a:latin typeface="Helvetica" charset="0"/>
                <a:ea typeface="Helvetica" charset="0"/>
                <a:cs typeface="Helvetica" charset="0"/>
              </a:rPr>
              <a:t>utans</a:t>
            </a:r>
            <a:r>
              <a:rPr lang="en-US" sz="1600" b="1" dirty="0" smtClean="0">
                <a:latin typeface="Helvetica" charset="0"/>
                <a:ea typeface="Helvetica" charset="0"/>
                <a:cs typeface="Helvetica" charset="0"/>
              </a:rPr>
              <a:t> UA159 Growth Curve (CFU)</a:t>
            </a:r>
            <a:endParaRPr lang="en-US" sz="16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92160" y="1271069"/>
            <a:ext cx="3778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latin typeface="Helvetica" charset="0"/>
                <a:ea typeface="Helvetica" charset="0"/>
                <a:cs typeface="Helvetica" charset="0"/>
              </a:rPr>
              <a:t>S. </a:t>
            </a:r>
            <a:r>
              <a:rPr lang="en-US" sz="1600" b="1" i="1" dirty="0" err="1">
                <a:latin typeface="Helvetica" charset="0"/>
                <a:ea typeface="Helvetica" charset="0"/>
                <a:cs typeface="Helvetica" charset="0"/>
              </a:rPr>
              <a:t>m</a:t>
            </a:r>
            <a:r>
              <a:rPr lang="en-US" sz="1600" b="1" i="1" dirty="0" err="1" smtClean="0">
                <a:latin typeface="Helvetica" charset="0"/>
                <a:ea typeface="Helvetica" charset="0"/>
                <a:cs typeface="Helvetica" charset="0"/>
              </a:rPr>
              <a:t>utans</a:t>
            </a:r>
            <a:r>
              <a:rPr lang="en-US" sz="1600" b="1" dirty="0" smtClean="0">
                <a:latin typeface="Helvetica" charset="0"/>
                <a:ea typeface="Helvetica" charset="0"/>
                <a:cs typeface="Helvetica" charset="0"/>
              </a:rPr>
              <a:t> UA159 Growth Curve (OD)</a:t>
            </a:r>
            <a:endParaRPr lang="en-US" sz="16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34067" y="1271069"/>
            <a:ext cx="2887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latin typeface="Helvetica" charset="0"/>
                <a:ea typeface="Helvetica" charset="0"/>
                <a:cs typeface="Helvetica" charset="0"/>
              </a:rPr>
              <a:t>S. </a:t>
            </a:r>
            <a:r>
              <a:rPr lang="en-US" sz="1600" b="1" i="1" dirty="0" err="1">
                <a:latin typeface="Helvetica" charset="0"/>
                <a:ea typeface="Helvetica" charset="0"/>
                <a:cs typeface="Helvetica" charset="0"/>
              </a:rPr>
              <a:t>m</a:t>
            </a:r>
            <a:r>
              <a:rPr lang="en-US" sz="1600" b="1" i="1" dirty="0" err="1" smtClean="0">
                <a:latin typeface="Helvetica" charset="0"/>
                <a:ea typeface="Helvetica" charset="0"/>
                <a:cs typeface="Helvetica" charset="0"/>
              </a:rPr>
              <a:t>utans</a:t>
            </a:r>
            <a:r>
              <a:rPr lang="en-US" sz="1600" b="1" dirty="0" smtClean="0">
                <a:latin typeface="Helvetica" charset="0"/>
                <a:ea typeface="Helvetica" charset="0"/>
                <a:cs typeface="Helvetica" charset="0"/>
              </a:rPr>
              <a:t> UA159 pH Profile</a:t>
            </a:r>
            <a:endParaRPr lang="en-US" sz="1600" b="1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822450"/>
            <a:ext cx="12065000" cy="32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5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001077" y="733816"/>
            <a:ext cx="7931824" cy="3510117"/>
            <a:chOff x="1941443" y="992234"/>
            <a:chExt cx="7931824" cy="3510117"/>
          </a:xfrm>
        </p:grpSpPr>
        <p:pic>
          <p:nvPicPr>
            <p:cNvPr id="9" name="Picture 8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222423" y="1623232"/>
              <a:ext cx="4358035" cy="2606968"/>
            </a:xfrm>
            <a:prstGeom prst="rect">
              <a:avLst/>
            </a:prstGeom>
          </p:spPr>
        </p:pic>
        <p:pic>
          <p:nvPicPr>
            <p:cNvPr id="10" name="Picture 9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895455" y="1480760"/>
              <a:ext cx="3725361" cy="291141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191726" y="1066596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Helvetica" charset="0"/>
                  <a:ea typeface="Helvetica" charset="0"/>
                  <a:cs typeface="Helvetica" charset="0"/>
                </a:rPr>
                <a:t>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40480" y="1066596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Helvetica" charset="0"/>
                  <a:ea typeface="Helvetica" charset="0"/>
                  <a:cs typeface="Helvetica" charset="0"/>
                </a:rPr>
                <a:t>B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941443" y="992234"/>
              <a:ext cx="7931824" cy="35101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779311" y="992234"/>
              <a:ext cx="0" cy="35101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95943" y="234949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Figure S3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8008" y="4644823"/>
            <a:ext cx="112201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Figure S3.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MS analysis 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shows no significant difference in t</a:t>
            </a:r>
            <a:r>
              <a:rPr lang="en-US" sz="2000" baseline="30000" dirty="0">
                <a:latin typeface="Helvetica" charset="0"/>
                <a:ea typeface="Helvetica" charset="0"/>
                <a:cs typeface="Helvetica" charset="0"/>
              </a:rPr>
              <a:t>6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A levels between growth phases in both Biofilm and Rich Media. A. Normalized t</a:t>
            </a:r>
            <a:r>
              <a:rPr lang="en-US" sz="2000" baseline="30000" dirty="0">
                <a:latin typeface="Helvetica" charset="0"/>
                <a:ea typeface="Helvetica" charset="0"/>
                <a:cs typeface="Helvetica" charset="0"/>
              </a:rPr>
              <a:t>6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A peak areas of the </a:t>
            </a:r>
            <a:r>
              <a:rPr lang="en-US" sz="2000" i="1" dirty="0">
                <a:latin typeface="Helvetica" charset="0"/>
                <a:ea typeface="Helvetica" charset="0"/>
                <a:cs typeface="Helvetica" charset="0"/>
              </a:rPr>
              <a:t>S. </a:t>
            </a:r>
            <a:r>
              <a:rPr lang="en-US" sz="2000" i="1" dirty="0" err="1">
                <a:latin typeface="Helvetica" charset="0"/>
                <a:ea typeface="Helvetica" charset="0"/>
                <a:cs typeface="Helvetica" charset="0"/>
              </a:rPr>
              <a:t>mutans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rich media samples (blue) and biofilm samples (red). 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The mean was calculated by averaging the fold-change values from the three biological replicates. The following growth phases were tested: 1-Early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exponential, 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2-Mid-exponential, 3-Late-exponential, 4-Stationary.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B. MS analysis 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shows no significant difference between BHI and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Biofilm media </a:t>
            </a: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>when comparing individual growth phases. </a:t>
            </a:r>
          </a:p>
        </p:txBody>
      </p:sp>
    </p:spTree>
    <p:extLst>
      <p:ext uri="{BB962C8B-B14F-4D97-AF65-F5344CB8AC3E}">
        <p14:creationId xmlns:p14="http://schemas.microsoft.com/office/powerpoint/2010/main" val="55854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943" y="234949"/>
            <a:ext cx="158569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Figure S4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8692" y="6030063"/>
            <a:ext cx="1137278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Figure S4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. Gene neighborhoods and predicted operons of  </a:t>
            </a: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S. </a:t>
            </a:r>
            <a:r>
              <a:rPr lang="en-US" i="1" dirty="0" err="1" smtClean="0">
                <a:latin typeface="Helvetica" charset="0"/>
                <a:ea typeface="Helvetica" charset="0"/>
                <a:cs typeface="Helvetica" charset="0"/>
              </a:rPr>
              <a:t>mutans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 UA159</a:t>
            </a: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  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t</a:t>
            </a:r>
            <a:r>
              <a:rPr lang="en-US" baseline="30000" dirty="0" smtClean="0">
                <a:latin typeface="Helvetica" charset="0"/>
                <a:ea typeface="Helvetica" charset="0"/>
                <a:cs typeface="Helvetica" charset="0"/>
              </a:rPr>
              <a:t>6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A biosynthesis genes  and </a:t>
            </a:r>
            <a:r>
              <a:rPr lang="en-US" i="1" dirty="0" err="1" smtClean="0">
                <a:latin typeface="Helvetica" charset="0"/>
                <a:ea typeface="Helvetica" charset="0"/>
                <a:cs typeface="Helvetica" charset="0"/>
              </a:rPr>
              <a:t>prrC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. Genes of interest are highlighted in red. 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882650"/>
            <a:ext cx="11823700" cy="50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02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258</Words>
  <Application>Microsoft Macintosh PowerPoint</Application>
  <PresentationFormat>Widescreen</PresentationFormat>
  <Paragraphs>16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Calibri Light</vt:lpstr>
      <vt:lpstr>Helvetica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 Marie Bacusmo</dc:creator>
  <cp:lastModifiedBy>Jo Marie Bacusmo</cp:lastModifiedBy>
  <cp:revision>3</cp:revision>
  <dcterms:created xsi:type="dcterms:W3CDTF">2017-05-18T23:24:58Z</dcterms:created>
  <dcterms:modified xsi:type="dcterms:W3CDTF">2017-05-19T13:53:20Z</dcterms:modified>
</cp:coreProperties>
</file>