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66149" autoAdjust="0"/>
  </p:normalViewPr>
  <p:slideViewPr>
    <p:cSldViewPr snapToGrid="0">
      <p:cViewPr varScale="1">
        <p:scale>
          <a:sx n="53" d="100"/>
          <a:sy n="53" d="100"/>
        </p:scale>
        <p:origin x="-137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ABEBB0-FE4D-4362-BE85-402B0E91D226}" type="datetimeFigureOut">
              <a:rPr lang="en-US" smtClean="0"/>
              <a:t>6/2/18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9D77F2-A28B-4841-924C-1CBBE582CA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7543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Table S1. </a:t>
            </a:r>
            <a:r>
              <a:rPr lang="en-US" smtClean="0"/>
              <a:t>Genotyping</a:t>
            </a:r>
            <a:r>
              <a:rPr lang="en-US" baseline="0" smtClean="0"/>
              <a:t> primers and combinations used for genotyping of CEPR2 mutants.</a:t>
            </a:r>
            <a:endParaRPr lang="en-US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9D77F2-A28B-4841-924C-1CBBE582CAA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3665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E2E22-B0A6-4016-A7B0-64E4CBB2B71D}" type="datetimeFigureOut">
              <a:rPr lang="en-US" smtClean="0"/>
              <a:t>6/2/18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A764E-C411-4ECE-A9BE-2E25DC8EB8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157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E2E22-B0A6-4016-A7B0-64E4CBB2B71D}" type="datetimeFigureOut">
              <a:rPr lang="en-US" smtClean="0"/>
              <a:t>6/2/18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A764E-C411-4ECE-A9BE-2E25DC8EB8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777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E2E22-B0A6-4016-A7B0-64E4CBB2B71D}" type="datetimeFigureOut">
              <a:rPr lang="en-US" smtClean="0"/>
              <a:t>6/2/18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A764E-C411-4ECE-A9BE-2E25DC8EB8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28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E2E22-B0A6-4016-A7B0-64E4CBB2B71D}" type="datetimeFigureOut">
              <a:rPr lang="en-US" smtClean="0"/>
              <a:t>6/2/18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A764E-C411-4ECE-A9BE-2E25DC8EB8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687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E2E22-B0A6-4016-A7B0-64E4CBB2B71D}" type="datetimeFigureOut">
              <a:rPr lang="en-US" smtClean="0"/>
              <a:t>6/2/18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A764E-C411-4ECE-A9BE-2E25DC8EB8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763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E2E22-B0A6-4016-A7B0-64E4CBB2B71D}" type="datetimeFigureOut">
              <a:rPr lang="en-US" smtClean="0"/>
              <a:t>6/2/18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A764E-C411-4ECE-A9BE-2E25DC8EB8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15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E2E22-B0A6-4016-A7B0-64E4CBB2B71D}" type="datetimeFigureOut">
              <a:rPr lang="en-US" smtClean="0"/>
              <a:t>6/2/18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A764E-C411-4ECE-A9BE-2E25DC8EB8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565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E2E22-B0A6-4016-A7B0-64E4CBB2B71D}" type="datetimeFigureOut">
              <a:rPr lang="en-US" smtClean="0"/>
              <a:t>6/2/18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A764E-C411-4ECE-A9BE-2E25DC8EB8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323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E2E22-B0A6-4016-A7B0-64E4CBB2B71D}" type="datetimeFigureOut">
              <a:rPr lang="en-US" smtClean="0"/>
              <a:t>6/2/18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A764E-C411-4ECE-A9BE-2E25DC8EB8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843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E2E22-B0A6-4016-A7B0-64E4CBB2B71D}" type="datetimeFigureOut">
              <a:rPr lang="en-US" smtClean="0"/>
              <a:t>6/2/18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A764E-C411-4ECE-A9BE-2E25DC8EB8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919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E2E22-B0A6-4016-A7B0-64E4CBB2B71D}" type="datetimeFigureOut">
              <a:rPr lang="en-US" smtClean="0"/>
              <a:t>6/2/18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A764E-C411-4ECE-A9BE-2E25DC8EB8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295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1E2E22-B0A6-4016-A7B0-64E4CBB2B71D}" type="datetimeFigureOut">
              <a:rPr lang="en-US" smtClean="0"/>
              <a:t>6/2/18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A764E-C411-4ECE-A9BE-2E25DC8EB8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889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5659852"/>
              </p:ext>
            </p:extLst>
          </p:nvPr>
        </p:nvGraphicFramePr>
        <p:xfrm>
          <a:off x="3040854" y="748433"/>
          <a:ext cx="4470400" cy="2781940"/>
        </p:xfrm>
        <a:graphic>
          <a:graphicData uri="http://schemas.openxmlformats.org/drawingml/2006/table">
            <a:tbl>
              <a:tblPr firstRow="1" bandRow="1"/>
              <a:tblGrid>
                <a:gridCol w="1102637">
                  <a:extLst>
                    <a:ext uri="{9D8B030D-6E8A-4147-A177-3AD203B41FA5}">
                      <a16:colId xmlns:a16="http://schemas.microsoft.com/office/drawing/2014/main" xmlns="" val="2217287563"/>
                    </a:ext>
                  </a:extLst>
                </a:gridCol>
                <a:gridCol w="708792">
                  <a:extLst>
                    <a:ext uri="{9D8B030D-6E8A-4147-A177-3AD203B41FA5}">
                      <a16:colId xmlns:a16="http://schemas.microsoft.com/office/drawing/2014/main" xmlns="" val="2911244761"/>
                    </a:ext>
                  </a:extLst>
                </a:gridCol>
                <a:gridCol w="795528">
                  <a:extLst>
                    <a:ext uri="{9D8B030D-6E8A-4147-A177-3AD203B41FA5}">
                      <a16:colId xmlns:a16="http://schemas.microsoft.com/office/drawing/2014/main" xmlns="" val="1631037675"/>
                    </a:ext>
                  </a:extLst>
                </a:gridCol>
                <a:gridCol w="1863443">
                  <a:extLst>
                    <a:ext uri="{9D8B030D-6E8A-4147-A177-3AD203B41FA5}">
                      <a16:colId xmlns:a16="http://schemas.microsoft.com/office/drawing/2014/main" xmlns="" val="2438241496"/>
                    </a:ext>
                  </a:extLst>
                </a:gridCol>
              </a:tblGrid>
              <a:tr h="914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210" marR="8210" marT="821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name</a:t>
                      </a:r>
                    </a:p>
                  </a:txBody>
                  <a:tcPr marL="8210" marR="8210" marT="821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gene</a:t>
                      </a:r>
                    </a:p>
                  </a:txBody>
                  <a:tcPr marL="8210" marR="8210" marT="821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sequence</a:t>
                      </a:r>
                    </a:p>
                  </a:txBody>
                  <a:tcPr marL="8210" marR="8210" marT="821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40943543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210" marR="8210" marT="821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pROK2_salk</a:t>
                      </a:r>
                    </a:p>
                  </a:txBody>
                  <a:tcPr marL="8210" marR="8210" marT="821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border primer</a:t>
                      </a:r>
                    </a:p>
                  </a:txBody>
                  <a:tcPr marL="8210" marR="8210" marT="821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ATTTTGCCGATTTCGGAAC</a:t>
                      </a:r>
                    </a:p>
                  </a:txBody>
                  <a:tcPr marL="8210" marR="8210" marT="821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66597279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210" marR="8210" marT="821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cepr2 SEQ_R7</a:t>
                      </a:r>
                    </a:p>
                  </a:txBody>
                  <a:tcPr marL="8210" marR="8210" marT="821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CEPR2-3</a:t>
                      </a:r>
                    </a:p>
                  </a:txBody>
                  <a:tcPr marL="8210" marR="8210" marT="821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ACCACAACAATTGCAAGAGC</a:t>
                      </a:r>
                    </a:p>
                  </a:txBody>
                  <a:tcPr marL="8210" marR="8210" marT="821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50615535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210" marR="8210" marT="821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cepr2 SEQ_F4</a:t>
                      </a:r>
                    </a:p>
                  </a:txBody>
                  <a:tcPr marL="8210" marR="8210" marT="821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CEPR2-3</a:t>
                      </a:r>
                    </a:p>
                  </a:txBody>
                  <a:tcPr marL="8210" marR="8210" marT="821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CCGGGAATTTTCTTAACGGA</a:t>
                      </a:r>
                    </a:p>
                  </a:txBody>
                  <a:tcPr marL="8210" marR="8210" marT="821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95329418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210" marR="8210" marT="821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cepr2_OExF</a:t>
                      </a:r>
                    </a:p>
                  </a:txBody>
                  <a:tcPr marL="8210" marR="8210" marT="821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CEPR2-2</a:t>
                      </a:r>
                    </a:p>
                  </a:txBody>
                  <a:tcPr marL="8210" marR="8210" marT="821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ACCTTTTTGGCTCCAAGTCTCG</a:t>
                      </a:r>
                    </a:p>
                  </a:txBody>
                  <a:tcPr marL="8210" marR="8210" marT="821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33493967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8210" marR="8210" marT="821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cepr2_R</a:t>
                      </a:r>
                    </a:p>
                  </a:txBody>
                  <a:tcPr marL="8210" marR="8210" marT="821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CEPR2-2</a:t>
                      </a:r>
                    </a:p>
                  </a:txBody>
                  <a:tcPr marL="8210" marR="8210" marT="821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AGCAAGCGGTAGAGACCAGA</a:t>
                      </a:r>
                    </a:p>
                  </a:txBody>
                  <a:tcPr marL="8210" marR="8210" marT="821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54612457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8210" marR="8210" marT="821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CEPR2_E1_F</a:t>
                      </a:r>
                    </a:p>
                  </a:txBody>
                  <a:tcPr marL="8210" marR="8210" marT="821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CEPR2</a:t>
                      </a:r>
                    </a:p>
                  </a:txBody>
                  <a:tcPr marL="8210" marR="8210" marT="821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CTTCTCACTTCTCTTTCCTCTCTCC</a:t>
                      </a:r>
                    </a:p>
                  </a:txBody>
                  <a:tcPr marL="8210" marR="8210" marT="821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66442816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8210" marR="8210" marT="821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CEPR2 SEQ_F5</a:t>
                      </a:r>
                    </a:p>
                  </a:txBody>
                  <a:tcPr marL="8210" marR="8210" marT="821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CEPR2</a:t>
                      </a:r>
                    </a:p>
                  </a:txBody>
                  <a:tcPr marL="8210" marR="8210" marT="821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CGAATTTCCTTCTGGTTTCG</a:t>
                      </a:r>
                    </a:p>
                  </a:txBody>
                  <a:tcPr marL="8210" marR="8210" marT="821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61055894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210" marR="8210" marT="821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210" marR="8210" marT="821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210" marR="8210" marT="821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210" marR="8210" marT="821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24456616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210" marR="8210" marT="821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use primers</a:t>
                      </a:r>
                    </a:p>
                  </a:txBody>
                  <a:tcPr marL="8210" marR="8210" marT="821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210" marR="8210" marT="821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210" marR="8210" marT="821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96025728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for cepr2-2 wt</a:t>
                      </a:r>
                    </a:p>
                  </a:txBody>
                  <a:tcPr marL="8210" marR="8210" marT="821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+ 5</a:t>
                      </a:r>
                    </a:p>
                  </a:txBody>
                  <a:tcPr marL="8210" marR="8210" marT="821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210" marR="8210" marT="821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210" marR="8210" marT="821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3485068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for cepr2-2 mut</a:t>
                      </a:r>
                    </a:p>
                  </a:txBody>
                  <a:tcPr marL="8210" marR="8210" marT="821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+ 4</a:t>
                      </a:r>
                    </a:p>
                  </a:txBody>
                  <a:tcPr marL="8210" marR="8210" marT="821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210" marR="8210" marT="821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210" marR="8210" marT="821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62234793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for cepr2-3 wt</a:t>
                      </a:r>
                    </a:p>
                  </a:txBody>
                  <a:tcPr marL="8210" marR="8210" marT="821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+ 3</a:t>
                      </a:r>
                    </a:p>
                  </a:txBody>
                  <a:tcPr marL="8210" marR="8210" marT="821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210" marR="8210" marT="821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210" marR="8210" marT="821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78955940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for cepr2-3 mut</a:t>
                      </a:r>
                    </a:p>
                  </a:txBody>
                  <a:tcPr marL="8210" marR="8210" marT="821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+ 2</a:t>
                      </a:r>
                    </a:p>
                  </a:txBody>
                  <a:tcPr marL="8210" marR="8210" marT="821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210" marR="8210" marT="821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210" marR="8210" marT="821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454864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21865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92</Words>
  <Application>Microsoft Macintosh PowerPoint</Application>
  <PresentationFormat>Custom</PresentationFormat>
  <Paragraphs>58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Ivan Dimitrov</dc:creator>
  <cp:lastModifiedBy>Frans Tax</cp:lastModifiedBy>
  <cp:revision>1</cp:revision>
  <dcterms:created xsi:type="dcterms:W3CDTF">2018-05-30T23:36:42Z</dcterms:created>
  <dcterms:modified xsi:type="dcterms:W3CDTF">2018-06-02T15:18:37Z</dcterms:modified>
</cp:coreProperties>
</file>