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Lst>
  <p:sldSz cx="6119813" cy="9720263"/>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3" d="100"/>
          <a:sy n="83" d="100"/>
        </p:scale>
        <p:origin x="416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5252" y="1590719"/>
            <a:ext cx="4591515" cy="3383935"/>
          </a:xfrm>
        </p:spPr>
        <p:txBody>
          <a:bodyPr anchor="b"/>
          <a:lstStyle>
            <a:lvl1pPr algn="ctr">
              <a:defRPr sz="401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765252" y="5105153"/>
            <a:ext cx="4591515" cy="2346705"/>
          </a:xfrm>
        </p:spPr>
        <p:txBody>
          <a:bodyPr/>
          <a:lstStyle>
            <a:lvl1pPr marL="0" indent="0" algn="ctr">
              <a:buNone/>
              <a:defRPr sz="1605"/>
            </a:lvl1pPr>
            <a:lvl2pPr marL="306070" indent="0" algn="ctr">
              <a:buNone/>
              <a:defRPr sz="1340"/>
            </a:lvl2pPr>
            <a:lvl3pPr marL="612140" indent="0" algn="ctr">
              <a:buNone/>
              <a:defRPr sz="1205"/>
            </a:lvl3pPr>
            <a:lvl4pPr marL="918210" indent="0" algn="ctr">
              <a:buNone/>
              <a:defRPr sz="1070"/>
            </a:lvl4pPr>
            <a:lvl5pPr marL="1224280" indent="0" algn="ctr">
              <a:buNone/>
              <a:defRPr sz="1070"/>
            </a:lvl5pPr>
            <a:lvl6pPr marL="1529715" indent="0" algn="ctr">
              <a:buNone/>
              <a:defRPr sz="1070"/>
            </a:lvl6pPr>
            <a:lvl7pPr marL="1835785" indent="0" algn="ctr">
              <a:buNone/>
              <a:defRPr sz="1070"/>
            </a:lvl7pPr>
            <a:lvl8pPr marL="2141855" indent="0" algn="ctr">
              <a:buNone/>
              <a:defRPr sz="1070"/>
            </a:lvl8pPr>
            <a:lvl9pPr marL="2447925" indent="0" algn="ctr">
              <a:buNone/>
              <a:defRPr sz="107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20889" y="517490"/>
            <a:ext cx="5280242" cy="823709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17700" y="2423205"/>
            <a:ext cx="5280242" cy="4043172"/>
          </a:xfrm>
        </p:spPr>
        <p:txBody>
          <a:bodyPr anchor="b"/>
          <a:lstStyle>
            <a:lvl1pPr>
              <a:defRPr sz="4015"/>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17700" y="6504627"/>
            <a:ext cx="5280242" cy="2126209"/>
          </a:xfrm>
        </p:spPr>
        <p:txBody>
          <a:bodyPr/>
          <a:lstStyle>
            <a:lvl1pPr marL="0" indent="0">
              <a:buNone/>
              <a:defRPr sz="1605">
                <a:solidFill>
                  <a:schemeClr val="tx1">
                    <a:tint val="75000"/>
                  </a:schemeClr>
                </a:solidFill>
              </a:defRPr>
            </a:lvl1pPr>
            <a:lvl2pPr marL="306070" indent="0">
              <a:buNone/>
              <a:defRPr sz="1340">
                <a:solidFill>
                  <a:schemeClr val="tx1">
                    <a:tint val="75000"/>
                  </a:schemeClr>
                </a:solidFill>
              </a:defRPr>
            </a:lvl2pPr>
            <a:lvl3pPr marL="612140" indent="0">
              <a:buNone/>
              <a:defRPr sz="1205">
                <a:solidFill>
                  <a:schemeClr val="tx1">
                    <a:tint val="75000"/>
                  </a:schemeClr>
                </a:solidFill>
              </a:defRPr>
            </a:lvl3pPr>
            <a:lvl4pPr marL="918210" indent="0">
              <a:buNone/>
              <a:defRPr sz="1070">
                <a:solidFill>
                  <a:schemeClr val="tx1">
                    <a:tint val="75000"/>
                  </a:schemeClr>
                </a:solidFill>
              </a:defRPr>
            </a:lvl4pPr>
            <a:lvl5pPr marL="1224280" indent="0">
              <a:buNone/>
              <a:defRPr sz="1070">
                <a:solidFill>
                  <a:schemeClr val="tx1">
                    <a:tint val="75000"/>
                  </a:schemeClr>
                </a:solidFill>
              </a:defRPr>
            </a:lvl5pPr>
            <a:lvl6pPr marL="1529715" indent="0">
              <a:buNone/>
              <a:defRPr sz="1070">
                <a:solidFill>
                  <a:schemeClr val="tx1">
                    <a:tint val="75000"/>
                  </a:schemeClr>
                </a:solidFill>
              </a:defRPr>
            </a:lvl6pPr>
            <a:lvl7pPr marL="1835785" indent="0">
              <a:buNone/>
              <a:defRPr sz="1070">
                <a:solidFill>
                  <a:schemeClr val="tx1">
                    <a:tint val="75000"/>
                  </a:schemeClr>
                </a:solidFill>
              </a:defRPr>
            </a:lvl7pPr>
            <a:lvl8pPr marL="2141855" indent="0">
              <a:buNone/>
              <a:defRPr sz="1070">
                <a:solidFill>
                  <a:schemeClr val="tx1">
                    <a:tint val="75000"/>
                  </a:schemeClr>
                </a:solidFill>
              </a:defRPr>
            </a:lvl8pPr>
            <a:lvl9pPr marL="2447925" indent="0">
              <a:buNone/>
              <a:defRPr sz="107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20889" y="2587450"/>
            <a:ext cx="2601858" cy="616713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3099272" y="2587450"/>
            <a:ext cx="2601858" cy="616713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21686" y="517490"/>
            <a:ext cx="5280242" cy="1878714"/>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95920" y="2520573"/>
            <a:ext cx="2447188" cy="1167728"/>
          </a:xfrm>
        </p:spPr>
        <p:txBody>
          <a:bodyPr anchor="ctr" anchorCtr="0"/>
          <a:lstStyle>
            <a:lvl1pPr marL="0" indent="0">
              <a:buNone/>
              <a:defRPr sz="1875"/>
            </a:lvl1pPr>
            <a:lvl2pPr marL="306070" indent="0">
              <a:buNone/>
              <a:defRPr sz="1605"/>
            </a:lvl2pPr>
            <a:lvl3pPr marL="612140" indent="0">
              <a:buNone/>
              <a:defRPr sz="1340"/>
            </a:lvl3pPr>
            <a:lvl4pPr marL="918210" indent="0">
              <a:buNone/>
              <a:defRPr sz="1205"/>
            </a:lvl4pPr>
            <a:lvl5pPr marL="1224280" indent="0">
              <a:buNone/>
              <a:defRPr sz="1205"/>
            </a:lvl5pPr>
            <a:lvl6pPr marL="1529715" indent="0">
              <a:buNone/>
              <a:defRPr sz="1205"/>
            </a:lvl6pPr>
            <a:lvl7pPr marL="1835785" indent="0">
              <a:buNone/>
              <a:defRPr sz="1205"/>
            </a:lvl7pPr>
            <a:lvl8pPr marL="2141855" indent="0">
              <a:buNone/>
              <a:defRPr sz="1205"/>
            </a:lvl8pPr>
            <a:lvl9pPr marL="2447925" indent="0">
              <a:buNone/>
              <a:defRPr sz="1205"/>
            </a:lvl9pPr>
          </a:lstStyle>
          <a:p>
            <a:pPr lvl="0"/>
            <a:r>
              <a:rPr lang="zh-CN" altLang="en-US" smtClean="0"/>
              <a:t>单击此处编辑母版文本样式</a:t>
            </a:r>
          </a:p>
        </p:txBody>
      </p:sp>
      <p:sp>
        <p:nvSpPr>
          <p:cNvPr id="4" name="内容占位符 3"/>
          <p:cNvSpPr>
            <a:spLocks noGrp="1"/>
          </p:cNvSpPr>
          <p:nvPr>
            <p:ph sz="half" idx="2"/>
          </p:nvPr>
        </p:nvSpPr>
        <p:spPr>
          <a:xfrm>
            <a:off x="595920" y="3777629"/>
            <a:ext cx="2447188" cy="49949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3141822" y="2520573"/>
            <a:ext cx="2459240" cy="1167728"/>
          </a:xfrm>
        </p:spPr>
        <p:txBody>
          <a:bodyPr anchor="ctr" anchorCtr="0"/>
          <a:lstStyle>
            <a:lvl1pPr marL="0" indent="0">
              <a:buNone/>
              <a:defRPr sz="1875"/>
            </a:lvl1pPr>
            <a:lvl2pPr marL="306070" indent="0">
              <a:buNone/>
              <a:defRPr sz="1605"/>
            </a:lvl2pPr>
            <a:lvl3pPr marL="612140" indent="0">
              <a:buNone/>
              <a:defRPr sz="1340"/>
            </a:lvl3pPr>
            <a:lvl4pPr marL="918210" indent="0">
              <a:buNone/>
              <a:defRPr sz="1205"/>
            </a:lvl4pPr>
            <a:lvl5pPr marL="1224280" indent="0">
              <a:buNone/>
              <a:defRPr sz="1205"/>
            </a:lvl5pPr>
            <a:lvl6pPr marL="1529715" indent="0">
              <a:buNone/>
              <a:defRPr sz="1205"/>
            </a:lvl6pPr>
            <a:lvl7pPr marL="1835785" indent="0">
              <a:buNone/>
              <a:defRPr sz="1205"/>
            </a:lvl7pPr>
            <a:lvl8pPr marL="2141855" indent="0">
              <a:buNone/>
              <a:defRPr sz="1205"/>
            </a:lvl8pPr>
            <a:lvl9pPr marL="2447925" indent="0">
              <a:buNone/>
              <a:defRPr sz="1205"/>
            </a:lvl9pPr>
          </a:lstStyle>
          <a:p>
            <a:pPr lvl="0"/>
            <a:r>
              <a:rPr lang="zh-CN" altLang="en-US" smtClean="0"/>
              <a:t>单击此处编辑母版文本样式</a:t>
            </a:r>
          </a:p>
        </p:txBody>
      </p:sp>
      <p:sp>
        <p:nvSpPr>
          <p:cNvPr id="6" name="内容占位符 5"/>
          <p:cNvSpPr>
            <a:spLocks noGrp="1"/>
          </p:cNvSpPr>
          <p:nvPr>
            <p:ph sz="quarter" idx="4"/>
          </p:nvPr>
        </p:nvSpPr>
        <p:spPr>
          <a:xfrm>
            <a:off x="3141822" y="3777629"/>
            <a:ext cx="2459240" cy="49949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421686" y="647988"/>
            <a:ext cx="2091564" cy="2267956"/>
          </a:xfrm>
        </p:spPr>
        <p:txBody>
          <a:bodyPr anchor="b"/>
          <a:lstStyle>
            <a:lvl1pPr>
              <a:defRPr sz="214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602656" y="647989"/>
            <a:ext cx="3099272" cy="7658853"/>
          </a:xfrm>
        </p:spPr>
        <p:txBody>
          <a:bodyPr/>
          <a:lstStyle>
            <a:lvl1pPr marL="0" indent="0">
              <a:buNone/>
              <a:defRPr sz="2140"/>
            </a:lvl1pPr>
            <a:lvl2pPr marL="306070" indent="0">
              <a:buNone/>
              <a:defRPr sz="1875"/>
            </a:lvl2pPr>
            <a:lvl3pPr marL="612140" indent="0">
              <a:buNone/>
              <a:defRPr sz="1605"/>
            </a:lvl3pPr>
            <a:lvl4pPr marL="918210" indent="0">
              <a:buNone/>
              <a:defRPr sz="1340"/>
            </a:lvl4pPr>
            <a:lvl5pPr marL="1224280" indent="0">
              <a:buNone/>
              <a:defRPr sz="1340"/>
            </a:lvl5pPr>
            <a:lvl6pPr marL="1529715" indent="0">
              <a:buNone/>
              <a:defRPr sz="1340"/>
            </a:lvl6pPr>
            <a:lvl7pPr marL="1835785" indent="0">
              <a:buNone/>
              <a:defRPr sz="1340"/>
            </a:lvl7pPr>
            <a:lvl8pPr marL="2141855" indent="0">
              <a:buNone/>
              <a:defRPr sz="1340"/>
            </a:lvl8pPr>
            <a:lvl9pPr marL="2447925" indent="0">
              <a:buNone/>
              <a:defRPr sz="1340"/>
            </a:lvl9pPr>
          </a:lstStyle>
          <a:p>
            <a:endParaRPr lang="zh-CN" altLang="en-US"/>
          </a:p>
        </p:txBody>
      </p:sp>
      <p:sp>
        <p:nvSpPr>
          <p:cNvPr id="4" name="文本占位符 3"/>
          <p:cNvSpPr>
            <a:spLocks noGrp="1"/>
          </p:cNvSpPr>
          <p:nvPr>
            <p:ph type="body" sz="half" idx="2"/>
          </p:nvPr>
        </p:nvSpPr>
        <p:spPr>
          <a:xfrm>
            <a:off x="421686" y="2915944"/>
            <a:ext cx="2091564" cy="5402148"/>
          </a:xfrm>
        </p:spPr>
        <p:txBody>
          <a:bodyPr/>
          <a:lstStyle>
            <a:lvl1pPr marL="0" indent="0">
              <a:buNone/>
              <a:defRPr sz="1340"/>
            </a:lvl1pPr>
            <a:lvl2pPr marL="306070" indent="0">
              <a:buNone/>
              <a:defRPr sz="1205"/>
            </a:lvl2pPr>
            <a:lvl3pPr marL="612140" indent="0">
              <a:buNone/>
              <a:defRPr sz="1070"/>
            </a:lvl3pPr>
            <a:lvl4pPr marL="918210" indent="0">
              <a:buNone/>
              <a:defRPr sz="935"/>
            </a:lvl4pPr>
            <a:lvl5pPr marL="1224280" indent="0">
              <a:buNone/>
              <a:defRPr sz="935"/>
            </a:lvl5pPr>
            <a:lvl6pPr marL="1529715" indent="0">
              <a:buNone/>
              <a:defRPr sz="935"/>
            </a:lvl6pPr>
            <a:lvl7pPr marL="1835785" indent="0">
              <a:buNone/>
              <a:defRPr sz="935"/>
            </a:lvl7pPr>
            <a:lvl8pPr marL="2141855" indent="0">
              <a:buNone/>
              <a:defRPr sz="935"/>
            </a:lvl8pPr>
            <a:lvl9pPr marL="2447925" indent="0">
              <a:buNone/>
              <a:defRPr sz="935"/>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381070" y="517490"/>
            <a:ext cx="1320060" cy="823709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20889" y="517490"/>
            <a:ext cx="3883656" cy="823709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20889" y="517490"/>
            <a:ext cx="5280242" cy="1878714"/>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20889" y="2587450"/>
            <a:ext cx="5280242" cy="616713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20889" y="9008827"/>
            <a:ext cx="1377454" cy="517490"/>
          </a:xfrm>
          <a:prstGeom prst="rect">
            <a:avLst/>
          </a:prstGeom>
        </p:spPr>
        <p:txBody>
          <a:bodyPr vert="horz" lIns="91440" tIns="45720" rIns="91440" bIns="45720" rtlCol="0" anchor="ctr"/>
          <a:lstStyle>
            <a:lvl1pPr algn="l">
              <a:defRPr sz="805">
                <a:solidFill>
                  <a:schemeClr val="tx1">
                    <a:tint val="75000"/>
                  </a:schemeClr>
                </a:solidFill>
              </a:defRPr>
            </a:lvl1pPr>
          </a:lstStyle>
          <a:p>
            <a:fld id="{82F288E0-7875-42C4-84C8-98DBBD3BF4D2}" type="datetimeFigureOut">
              <a:rPr lang="zh-CN" altLang="en-US" smtClean="0"/>
              <a:t>2018/8/21</a:t>
            </a:fld>
            <a:endParaRPr lang="zh-CN" altLang="en-US"/>
          </a:p>
        </p:txBody>
      </p:sp>
      <p:sp>
        <p:nvSpPr>
          <p:cNvPr id="5" name="页脚占位符 4"/>
          <p:cNvSpPr>
            <a:spLocks noGrp="1"/>
          </p:cNvSpPr>
          <p:nvPr>
            <p:ph type="ftr" sz="quarter" idx="3"/>
          </p:nvPr>
        </p:nvSpPr>
        <p:spPr>
          <a:xfrm>
            <a:off x="2027919" y="9008827"/>
            <a:ext cx="2066182" cy="517490"/>
          </a:xfrm>
          <a:prstGeom prst="rect">
            <a:avLst/>
          </a:prstGeom>
        </p:spPr>
        <p:txBody>
          <a:bodyPr vert="horz" lIns="91440" tIns="45720" rIns="91440" bIns="45720" rtlCol="0" anchor="ctr"/>
          <a:lstStyle>
            <a:lvl1pPr algn="ctr">
              <a:defRPr sz="80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323676" y="9008827"/>
            <a:ext cx="1377454" cy="517490"/>
          </a:xfrm>
          <a:prstGeom prst="rect">
            <a:avLst/>
          </a:prstGeom>
        </p:spPr>
        <p:txBody>
          <a:bodyPr vert="horz" lIns="91440" tIns="45720" rIns="91440" bIns="45720" rtlCol="0" anchor="ctr"/>
          <a:lstStyle>
            <a:lvl1pPr algn="r">
              <a:defRPr sz="805">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12140" rtl="0" eaLnBrk="1" latinLnBrk="0" hangingPunct="1">
        <a:lnSpc>
          <a:spcPct val="90000"/>
        </a:lnSpc>
        <a:spcBef>
          <a:spcPct val="0"/>
        </a:spcBef>
        <a:buNone/>
        <a:defRPr sz="2945" kern="1200">
          <a:solidFill>
            <a:schemeClr val="tx1"/>
          </a:solidFill>
          <a:latin typeface="+mj-lt"/>
          <a:ea typeface="+mj-ea"/>
          <a:cs typeface="+mj-cs"/>
        </a:defRPr>
      </a:lvl1pPr>
    </p:titleStyle>
    <p:bodyStyle>
      <a:lvl1pPr marL="153035" indent="-149860" algn="l" defTabSz="612140" rtl="0" eaLnBrk="1" latinLnBrk="0" hangingPunct="1">
        <a:lnSpc>
          <a:spcPct val="90000"/>
        </a:lnSpc>
        <a:spcBef>
          <a:spcPct val="134000"/>
        </a:spcBef>
        <a:buFont typeface="Arial" panose="020B0604020202020204" pitchFamily="34" charset="0"/>
        <a:buChar char="•"/>
        <a:defRPr sz="1875" kern="1200">
          <a:solidFill>
            <a:schemeClr val="tx1"/>
          </a:solidFill>
          <a:latin typeface="+mn-lt"/>
          <a:ea typeface="+mn-ea"/>
          <a:cs typeface="+mn-cs"/>
        </a:defRPr>
      </a:lvl1pPr>
      <a:lvl2pPr marL="459105" indent="-149860" algn="l" defTabSz="612140" rtl="0" eaLnBrk="1" latinLnBrk="0" hangingPunct="1">
        <a:lnSpc>
          <a:spcPct val="90000"/>
        </a:lnSpc>
        <a:spcBef>
          <a:spcPct val="67000"/>
        </a:spcBef>
        <a:buFont typeface="Arial" panose="020B0604020202020204" pitchFamily="34" charset="0"/>
        <a:buChar char="•"/>
        <a:defRPr sz="1605" kern="1200">
          <a:solidFill>
            <a:schemeClr val="tx1"/>
          </a:solidFill>
          <a:latin typeface="+mn-lt"/>
          <a:ea typeface="+mn-ea"/>
          <a:cs typeface="+mn-cs"/>
        </a:defRPr>
      </a:lvl2pPr>
      <a:lvl3pPr marL="765175" indent="-149860" algn="l" defTabSz="612140" rtl="0" eaLnBrk="1" latinLnBrk="0" hangingPunct="1">
        <a:lnSpc>
          <a:spcPct val="90000"/>
        </a:lnSpc>
        <a:spcBef>
          <a:spcPct val="67000"/>
        </a:spcBef>
        <a:buFont typeface="Arial" panose="020B0604020202020204" pitchFamily="34" charset="0"/>
        <a:buChar char="•"/>
        <a:defRPr sz="1340" kern="1200">
          <a:solidFill>
            <a:schemeClr val="tx1"/>
          </a:solidFill>
          <a:latin typeface="+mn-lt"/>
          <a:ea typeface="+mn-ea"/>
          <a:cs typeface="+mn-cs"/>
        </a:defRPr>
      </a:lvl3pPr>
      <a:lvl4pPr marL="1071245"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4pPr>
      <a:lvl5pPr marL="1377315"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5pPr>
      <a:lvl6pPr marL="1682750"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6pPr>
      <a:lvl7pPr marL="1988820"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7pPr>
      <a:lvl8pPr marL="2294890"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8pPr>
      <a:lvl9pPr marL="2600960" indent="-149860" algn="l" defTabSz="612140" rtl="0" eaLnBrk="1" latinLnBrk="0" hangingPunct="1">
        <a:lnSpc>
          <a:spcPct val="90000"/>
        </a:lnSpc>
        <a:spcBef>
          <a:spcPct val="67000"/>
        </a:spcBef>
        <a:buFont typeface="Arial" panose="020B0604020202020204" pitchFamily="34" charset="0"/>
        <a:buChar char="•"/>
        <a:defRPr sz="1205" kern="1200">
          <a:solidFill>
            <a:schemeClr val="tx1"/>
          </a:solidFill>
          <a:latin typeface="+mn-lt"/>
          <a:ea typeface="+mn-ea"/>
          <a:cs typeface="+mn-cs"/>
        </a:defRPr>
      </a:lvl9pPr>
    </p:bodyStyle>
    <p:otherStyle>
      <a:defPPr>
        <a:defRPr lang="zh-CN"/>
      </a:defPPr>
      <a:lvl1pPr marL="0" algn="l" defTabSz="612140" rtl="0" eaLnBrk="1" latinLnBrk="0" hangingPunct="1">
        <a:defRPr sz="1205" kern="1200">
          <a:solidFill>
            <a:schemeClr val="tx1"/>
          </a:solidFill>
          <a:latin typeface="+mn-lt"/>
          <a:ea typeface="+mn-ea"/>
          <a:cs typeface="+mn-cs"/>
        </a:defRPr>
      </a:lvl1pPr>
      <a:lvl2pPr marL="306070" algn="l" defTabSz="612140" rtl="0" eaLnBrk="1" latinLnBrk="0" hangingPunct="1">
        <a:defRPr sz="1205" kern="1200">
          <a:solidFill>
            <a:schemeClr val="tx1"/>
          </a:solidFill>
          <a:latin typeface="+mn-lt"/>
          <a:ea typeface="+mn-ea"/>
          <a:cs typeface="+mn-cs"/>
        </a:defRPr>
      </a:lvl2pPr>
      <a:lvl3pPr marL="612140" algn="l" defTabSz="612140" rtl="0" eaLnBrk="1" latinLnBrk="0" hangingPunct="1">
        <a:defRPr sz="1205" kern="1200">
          <a:solidFill>
            <a:schemeClr val="tx1"/>
          </a:solidFill>
          <a:latin typeface="+mn-lt"/>
          <a:ea typeface="+mn-ea"/>
          <a:cs typeface="+mn-cs"/>
        </a:defRPr>
      </a:lvl3pPr>
      <a:lvl4pPr marL="918210" algn="l" defTabSz="612140" rtl="0" eaLnBrk="1" latinLnBrk="0" hangingPunct="1">
        <a:defRPr sz="1205" kern="1200">
          <a:solidFill>
            <a:schemeClr val="tx1"/>
          </a:solidFill>
          <a:latin typeface="+mn-lt"/>
          <a:ea typeface="+mn-ea"/>
          <a:cs typeface="+mn-cs"/>
        </a:defRPr>
      </a:lvl4pPr>
      <a:lvl5pPr marL="1224280" algn="l" defTabSz="612140" rtl="0" eaLnBrk="1" latinLnBrk="0" hangingPunct="1">
        <a:defRPr sz="1205" kern="1200">
          <a:solidFill>
            <a:schemeClr val="tx1"/>
          </a:solidFill>
          <a:latin typeface="+mn-lt"/>
          <a:ea typeface="+mn-ea"/>
          <a:cs typeface="+mn-cs"/>
        </a:defRPr>
      </a:lvl5pPr>
      <a:lvl6pPr marL="1529715" algn="l" defTabSz="612140" rtl="0" eaLnBrk="1" latinLnBrk="0" hangingPunct="1">
        <a:defRPr sz="1205" kern="1200">
          <a:solidFill>
            <a:schemeClr val="tx1"/>
          </a:solidFill>
          <a:latin typeface="+mn-lt"/>
          <a:ea typeface="+mn-ea"/>
          <a:cs typeface="+mn-cs"/>
        </a:defRPr>
      </a:lvl6pPr>
      <a:lvl7pPr marL="1835785" algn="l" defTabSz="612140" rtl="0" eaLnBrk="1" latinLnBrk="0" hangingPunct="1">
        <a:defRPr sz="1205" kern="1200">
          <a:solidFill>
            <a:schemeClr val="tx1"/>
          </a:solidFill>
          <a:latin typeface="+mn-lt"/>
          <a:ea typeface="+mn-ea"/>
          <a:cs typeface="+mn-cs"/>
        </a:defRPr>
      </a:lvl7pPr>
      <a:lvl8pPr marL="2141855" algn="l" defTabSz="612140" rtl="0" eaLnBrk="1" latinLnBrk="0" hangingPunct="1">
        <a:defRPr sz="1205" kern="1200">
          <a:solidFill>
            <a:schemeClr val="tx1"/>
          </a:solidFill>
          <a:latin typeface="+mn-lt"/>
          <a:ea typeface="+mn-ea"/>
          <a:cs typeface="+mn-cs"/>
        </a:defRPr>
      </a:lvl8pPr>
      <a:lvl9pPr marL="2447925" algn="l" defTabSz="612140" rtl="0" eaLnBrk="1" latinLnBrk="0" hangingPunct="1">
        <a:defRPr sz="12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tiff"/><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tif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tiff"/><Relationship Id="rId5" Type="http://schemas.openxmlformats.org/officeDocument/2006/relationships/image" Target="../media/image4.jpeg"/><Relationship Id="rId15" Type="http://schemas.openxmlformats.org/officeDocument/2006/relationships/image" Target="../media/image14.tiff"/><Relationship Id="rId10" Type="http://schemas.openxmlformats.org/officeDocument/2006/relationships/image" Target="../media/image9.tif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72487" y="295071"/>
            <a:ext cx="322723" cy="327660"/>
          </a:xfrm>
          <a:prstGeom prst="rect">
            <a:avLst/>
          </a:prstGeom>
          <a:noFill/>
        </p:spPr>
        <p:txBody>
          <a:bodyPr wrap="square" rtlCol="0">
            <a:spAutoFit/>
          </a:bodyPr>
          <a:lstStyle/>
          <a:p>
            <a:r>
              <a:rPr lang="en-US" sz="1545" dirty="0">
                <a:latin typeface="Arial" panose="020B0604020202020204" pitchFamily="34" charset="0"/>
                <a:cs typeface="Arial" panose="020B0604020202020204" pitchFamily="34" charset="0"/>
              </a:rPr>
              <a:t>A</a:t>
            </a:r>
          </a:p>
        </p:txBody>
      </p:sp>
      <p:sp>
        <p:nvSpPr>
          <p:cNvPr id="19" name="TextBox 18"/>
          <p:cNvSpPr txBox="1"/>
          <p:nvPr/>
        </p:nvSpPr>
        <p:spPr>
          <a:xfrm>
            <a:off x="2675255" y="295275"/>
            <a:ext cx="371475" cy="327660"/>
          </a:xfrm>
          <a:prstGeom prst="rect">
            <a:avLst/>
          </a:prstGeom>
          <a:noFill/>
        </p:spPr>
        <p:txBody>
          <a:bodyPr wrap="square" rtlCol="0">
            <a:spAutoFit/>
          </a:bodyPr>
          <a:lstStyle/>
          <a:p>
            <a:r>
              <a:rPr lang="en-US" sz="1545" dirty="0">
                <a:latin typeface="Arial" panose="020B0604020202020204" pitchFamily="34" charset="0"/>
                <a:cs typeface="Arial" panose="020B0604020202020204" pitchFamily="34" charset="0"/>
              </a:rPr>
              <a:t>B</a:t>
            </a:r>
          </a:p>
        </p:txBody>
      </p:sp>
      <p:sp>
        <p:nvSpPr>
          <p:cNvPr id="20" name="TextBox 27"/>
          <p:cNvSpPr txBox="1"/>
          <p:nvPr/>
        </p:nvSpPr>
        <p:spPr>
          <a:xfrm>
            <a:off x="269772" y="2368754"/>
            <a:ext cx="325120" cy="327660"/>
          </a:xfrm>
          <a:prstGeom prst="rect">
            <a:avLst/>
          </a:prstGeom>
          <a:noFill/>
        </p:spPr>
        <p:txBody>
          <a:bodyPr wrap="square" rtlCol="0">
            <a:spAutoFit/>
          </a:bodyPr>
          <a:lstStyle/>
          <a:p>
            <a:r>
              <a:rPr lang="en-US" sz="1545" dirty="0">
                <a:latin typeface="Arial" panose="020B0604020202020204" pitchFamily="34" charset="0"/>
                <a:cs typeface="Arial" panose="020B0604020202020204" pitchFamily="34" charset="0"/>
              </a:rPr>
              <a:t>C</a:t>
            </a:r>
          </a:p>
        </p:txBody>
      </p:sp>
      <p:sp>
        <p:nvSpPr>
          <p:cNvPr id="21" name="TextBox 27"/>
          <p:cNvSpPr txBox="1"/>
          <p:nvPr/>
        </p:nvSpPr>
        <p:spPr>
          <a:xfrm>
            <a:off x="3167808" y="2368702"/>
            <a:ext cx="325120" cy="327660"/>
          </a:xfrm>
          <a:prstGeom prst="rect">
            <a:avLst/>
          </a:prstGeom>
          <a:noFill/>
        </p:spPr>
        <p:txBody>
          <a:bodyPr wrap="none" rtlCol="0">
            <a:spAutoFit/>
          </a:bodyPr>
          <a:lstStyle/>
          <a:p>
            <a:r>
              <a:rPr lang="en-US" sz="1545" dirty="0">
                <a:latin typeface="Arial" panose="020B0604020202020204" pitchFamily="34" charset="0"/>
                <a:cs typeface="Arial" panose="020B0604020202020204" pitchFamily="34" charset="0"/>
              </a:rPr>
              <a:t>D</a:t>
            </a:r>
          </a:p>
        </p:txBody>
      </p:sp>
      <p:sp>
        <p:nvSpPr>
          <p:cNvPr id="17" name="TextBox 27"/>
          <p:cNvSpPr txBox="1"/>
          <p:nvPr/>
        </p:nvSpPr>
        <p:spPr>
          <a:xfrm>
            <a:off x="1540498" y="4393647"/>
            <a:ext cx="314325" cy="327660"/>
          </a:xfrm>
          <a:prstGeom prst="rect">
            <a:avLst/>
          </a:prstGeom>
          <a:noFill/>
        </p:spPr>
        <p:txBody>
          <a:bodyPr wrap="none" rtlCol="0">
            <a:spAutoFit/>
          </a:bodyPr>
          <a:lstStyle/>
          <a:p>
            <a:r>
              <a:rPr lang="en-US" sz="1545" dirty="0">
                <a:latin typeface="Arial" panose="020B0604020202020204" pitchFamily="34" charset="0"/>
                <a:cs typeface="Arial" panose="020B0604020202020204" pitchFamily="34" charset="0"/>
              </a:rPr>
              <a:t>E</a:t>
            </a:r>
          </a:p>
        </p:txBody>
      </p:sp>
      <p:sp>
        <p:nvSpPr>
          <p:cNvPr id="11" name="TextBox 10"/>
          <p:cNvSpPr txBox="1"/>
          <p:nvPr/>
        </p:nvSpPr>
        <p:spPr>
          <a:xfrm>
            <a:off x="1487780" y="4806783"/>
            <a:ext cx="580390" cy="238760"/>
          </a:xfrm>
          <a:prstGeom prst="rect">
            <a:avLst/>
          </a:prstGeom>
          <a:noFill/>
        </p:spPr>
        <p:txBody>
          <a:bodyPr wrap="none" rtlCol="0">
            <a:spAutoFit/>
          </a:bodyPr>
          <a:lstStyle/>
          <a:p>
            <a:r>
              <a:rPr lang="en-US" sz="965" dirty="0" smtClean="0">
                <a:latin typeface="Arial" panose="020B0604020202020204" pitchFamily="34" charset="0"/>
                <a:cs typeface="Arial" panose="020B0604020202020204" pitchFamily="34" charset="0"/>
              </a:rPr>
              <a:t>Control</a:t>
            </a:r>
          </a:p>
        </p:txBody>
      </p:sp>
      <p:sp>
        <p:nvSpPr>
          <p:cNvPr id="12" name="TextBox 11"/>
          <p:cNvSpPr txBox="1"/>
          <p:nvPr/>
        </p:nvSpPr>
        <p:spPr>
          <a:xfrm>
            <a:off x="1470411" y="5381853"/>
            <a:ext cx="614680" cy="386080"/>
          </a:xfrm>
          <a:prstGeom prst="rect">
            <a:avLst/>
          </a:prstGeom>
          <a:noFill/>
        </p:spPr>
        <p:txBody>
          <a:bodyPr wrap="none" rtlCol="0">
            <a:spAutoFit/>
          </a:bodyPr>
          <a:lstStyle/>
          <a:p>
            <a:pPr algn="l"/>
            <a:r>
              <a:rPr lang="en-US" sz="965" dirty="0" smtClean="0">
                <a:latin typeface="Arial" panose="020B0604020202020204" pitchFamily="34" charset="0"/>
                <a:cs typeface="Arial" panose="020B0604020202020204" pitchFamily="34" charset="0"/>
              </a:rPr>
              <a:t>+5</a:t>
            </a:r>
            <a:r>
              <a:rPr lang="en-US" altLang="zh-CN" sz="965" dirty="0">
                <a:latin typeface="Arial" panose="020B0604020202020204" pitchFamily="34" charset="0"/>
                <a:sym typeface="+mn-ea"/>
              </a:rPr>
              <a:t>μ</a:t>
            </a:r>
            <a:r>
              <a:rPr lang="en-US" sz="965" dirty="0" smtClean="0">
                <a:latin typeface="Arial" panose="020B0604020202020204" pitchFamily="34" charset="0"/>
                <a:cs typeface="Arial" panose="020B0604020202020204" pitchFamily="34" charset="0"/>
              </a:rPr>
              <a:t>M</a:t>
            </a:r>
          </a:p>
          <a:p>
            <a:pPr algn="l"/>
            <a:r>
              <a:rPr lang="en-US" sz="965" dirty="0" err="1" smtClean="0">
                <a:latin typeface="Arial" panose="020B0604020202020204" pitchFamily="34" charset="0"/>
                <a:cs typeface="Arial" panose="020B0604020202020204" pitchFamily="34" charset="0"/>
              </a:rPr>
              <a:t>Luteolin</a:t>
            </a:r>
            <a:endParaRPr lang="en-US" sz="965" dirty="0">
              <a:latin typeface="Arial" panose="020B0604020202020204" pitchFamily="34" charset="0"/>
              <a:cs typeface="Arial" panose="020B0604020202020204" pitchFamily="34" charset="0"/>
            </a:endParaRPr>
          </a:p>
        </p:txBody>
      </p:sp>
      <p:sp>
        <p:nvSpPr>
          <p:cNvPr id="13" name="TextBox 12"/>
          <p:cNvSpPr txBox="1"/>
          <p:nvPr/>
        </p:nvSpPr>
        <p:spPr>
          <a:xfrm>
            <a:off x="2152188" y="4342238"/>
            <a:ext cx="456565" cy="297180"/>
          </a:xfrm>
          <a:prstGeom prst="rect">
            <a:avLst/>
          </a:prstGeom>
          <a:noFill/>
        </p:spPr>
        <p:txBody>
          <a:bodyPr wrap="none" rtlCol="0">
            <a:spAutoFit/>
          </a:bodyPr>
          <a:lstStyle/>
          <a:p>
            <a:r>
              <a:rPr lang="en-US" sz="1350" dirty="0" smtClean="0">
                <a:latin typeface="Arial" panose="020B0604020202020204" pitchFamily="34" charset="0"/>
                <a:cs typeface="Arial" panose="020B0604020202020204" pitchFamily="34" charset="0"/>
              </a:rPr>
              <a:t> </a:t>
            </a:r>
            <a:r>
              <a:rPr lang="en-US" sz="965" dirty="0" smtClean="0">
                <a:latin typeface="Arial" panose="020B0604020202020204" pitchFamily="34" charset="0"/>
                <a:cs typeface="Arial" panose="020B0604020202020204" pitchFamily="34" charset="0"/>
              </a:rPr>
              <a:t>0Gy</a:t>
            </a:r>
          </a:p>
        </p:txBody>
      </p:sp>
      <p:sp>
        <p:nvSpPr>
          <p:cNvPr id="14" name="TextBox 13"/>
          <p:cNvSpPr txBox="1"/>
          <p:nvPr/>
        </p:nvSpPr>
        <p:spPr>
          <a:xfrm>
            <a:off x="2766128" y="4400462"/>
            <a:ext cx="603803" cy="238760"/>
          </a:xfrm>
          <a:prstGeom prst="rect">
            <a:avLst/>
          </a:prstGeom>
          <a:noFill/>
        </p:spPr>
        <p:txBody>
          <a:bodyPr wrap="square" rtlCol="0">
            <a:spAutoFit/>
          </a:bodyPr>
          <a:lstStyle/>
          <a:p>
            <a:r>
              <a:rPr lang="en-US" sz="965" dirty="0" smtClean="0">
                <a:latin typeface="Arial" panose="020B0604020202020204" pitchFamily="34" charset="0"/>
                <a:cs typeface="Arial" panose="020B0604020202020204" pitchFamily="34" charset="0"/>
              </a:rPr>
              <a:t> 2.5Gy</a:t>
            </a:r>
          </a:p>
        </p:txBody>
      </p:sp>
      <p:sp>
        <p:nvSpPr>
          <p:cNvPr id="15" name="TextBox 14"/>
          <p:cNvSpPr txBox="1"/>
          <p:nvPr/>
        </p:nvSpPr>
        <p:spPr>
          <a:xfrm>
            <a:off x="3522811" y="4400743"/>
            <a:ext cx="408940" cy="238760"/>
          </a:xfrm>
          <a:prstGeom prst="rect">
            <a:avLst/>
          </a:prstGeom>
          <a:noFill/>
        </p:spPr>
        <p:txBody>
          <a:bodyPr wrap="none" rtlCol="0">
            <a:spAutoFit/>
          </a:bodyPr>
          <a:lstStyle/>
          <a:p>
            <a:r>
              <a:rPr lang="en-US" sz="965" dirty="0" smtClean="0">
                <a:latin typeface="Arial" panose="020B0604020202020204" pitchFamily="34" charset="0"/>
                <a:cs typeface="Arial" panose="020B0604020202020204" pitchFamily="34" charset="0"/>
              </a:rPr>
              <a:t>5Gy</a:t>
            </a:r>
          </a:p>
        </p:txBody>
      </p:sp>
      <p:sp>
        <p:nvSpPr>
          <p:cNvPr id="16" name="TextBox 15"/>
          <p:cNvSpPr txBox="1"/>
          <p:nvPr/>
        </p:nvSpPr>
        <p:spPr>
          <a:xfrm>
            <a:off x="4155339" y="4400640"/>
            <a:ext cx="511810" cy="238760"/>
          </a:xfrm>
          <a:prstGeom prst="rect">
            <a:avLst/>
          </a:prstGeom>
          <a:noFill/>
        </p:spPr>
        <p:txBody>
          <a:bodyPr wrap="none" rtlCol="0">
            <a:spAutoFit/>
          </a:bodyPr>
          <a:lstStyle/>
          <a:p>
            <a:r>
              <a:rPr lang="en-US" sz="965" dirty="0" smtClean="0">
                <a:latin typeface="Arial" panose="020B0604020202020204" pitchFamily="34" charset="0"/>
                <a:cs typeface="Arial" panose="020B0604020202020204" pitchFamily="34" charset="0"/>
              </a:rPr>
              <a:t>7.5Gy</a:t>
            </a:r>
          </a:p>
        </p:txBody>
      </p:sp>
      <p:pic>
        <p:nvPicPr>
          <p:cNvPr id="35" name="Picture 7"/>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rcRect l="41464" t="34371" r="40105" b="37609"/>
          <a:stretch>
            <a:fillRect/>
          </a:stretch>
        </p:blipFill>
        <p:spPr>
          <a:xfrm>
            <a:off x="2085489" y="4631797"/>
            <a:ext cx="590196" cy="590196"/>
          </a:xfrm>
          <a:prstGeom prst="rect">
            <a:avLst/>
          </a:prstGeom>
        </p:spPr>
      </p:pic>
      <p:pic>
        <p:nvPicPr>
          <p:cNvPr id="38" name="Picture 9"/>
          <p:cNvPicPr preferRelativeResize="0">
            <a:picLocks noChangeAspect="1"/>
          </p:cNvPicPr>
          <p:nvPr/>
        </p:nvPicPr>
        <p:blipFill rotWithShape="1">
          <a:blip r:embed="rId3" cstate="print">
            <a:extLst>
              <a:ext uri="{28A0092B-C50C-407E-A947-70E740481C1C}">
                <a14:useLocalDpi xmlns:a14="http://schemas.microsoft.com/office/drawing/2010/main" val="0"/>
              </a:ext>
            </a:extLst>
          </a:blip>
          <a:srcRect l="40219" t="36052" r="41350" b="36115"/>
          <a:stretch>
            <a:fillRect/>
          </a:stretch>
        </p:blipFill>
        <p:spPr>
          <a:xfrm>
            <a:off x="2085099" y="5280297"/>
            <a:ext cx="590196" cy="590196"/>
          </a:xfrm>
          <a:prstGeom prst="rect">
            <a:avLst/>
          </a:prstGeom>
        </p:spPr>
      </p:pic>
      <p:pic>
        <p:nvPicPr>
          <p:cNvPr id="39" name="Picture 8"/>
          <p:cNvPicPr preferRelativeResize="0">
            <a:picLocks noChangeAspect="1"/>
          </p:cNvPicPr>
          <p:nvPr/>
        </p:nvPicPr>
        <p:blipFill rotWithShape="1">
          <a:blip r:embed="rId4" cstate="print">
            <a:extLst>
              <a:ext uri="{28A0092B-C50C-407E-A947-70E740481C1C}">
                <a14:useLocalDpi xmlns:a14="http://schemas.microsoft.com/office/drawing/2010/main" val="0"/>
              </a:ext>
            </a:extLst>
          </a:blip>
          <a:srcRect l="40593" t="64259" r="40229" b="7721"/>
          <a:stretch>
            <a:fillRect/>
          </a:stretch>
        </p:blipFill>
        <p:spPr>
          <a:xfrm>
            <a:off x="2765970" y="4631797"/>
            <a:ext cx="590196" cy="590196"/>
          </a:xfrm>
          <a:prstGeom prst="rect">
            <a:avLst/>
          </a:prstGeom>
        </p:spPr>
      </p:pic>
      <p:pic>
        <p:nvPicPr>
          <p:cNvPr id="40" name="Picture 14"/>
          <p:cNvPicPr preferRelativeResize="0">
            <a:picLocks noChangeAspect="1"/>
          </p:cNvPicPr>
          <p:nvPr/>
        </p:nvPicPr>
        <p:blipFill rotWithShape="1">
          <a:blip r:embed="rId5" cstate="print">
            <a:extLst>
              <a:ext uri="{28A0092B-C50C-407E-A947-70E740481C1C}">
                <a14:useLocalDpi xmlns:a14="http://schemas.microsoft.com/office/drawing/2010/main" val="0"/>
              </a:ext>
            </a:extLst>
          </a:blip>
          <a:srcRect l="39845" t="37360" r="40852" b="34247"/>
          <a:stretch>
            <a:fillRect/>
          </a:stretch>
        </p:blipFill>
        <p:spPr>
          <a:xfrm>
            <a:off x="2772916" y="5279815"/>
            <a:ext cx="590196" cy="590196"/>
          </a:xfrm>
          <a:prstGeom prst="rect">
            <a:avLst/>
          </a:prstGeom>
        </p:spPr>
      </p:pic>
      <p:pic>
        <p:nvPicPr>
          <p:cNvPr id="41"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40095" t="36052" r="40852" b="35928"/>
          <a:stretch>
            <a:fillRect/>
          </a:stretch>
        </p:blipFill>
        <p:spPr>
          <a:xfrm>
            <a:off x="3432695" y="4631797"/>
            <a:ext cx="590196" cy="590196"/>
          </a:xfrm>
          <a:prstGeom prst="rect">
            <a:avLst/>
          </a:prstGeom>
        </p:spPr>
      </p:pic>
      <p:pic>
        <p:nvPicPr>
          <p:cNvPr id="42" name="Picture 17"/>
          <p:cNvPicPr preferRelativeResize="0">
            <a:picLocks noChangeAspect="1"/>
          </p:cNvPicPr>
          <p:nvPr/>
        </p:nvPicPr>
        <p:blipFill rotWithShape="1">
          <a:blip r:embed="rId7" cstate="print">
            <a:extLst>
              <a:ext uri="{28A0092B-C50C-407E-A947-70E740481C1C}">
                <a14:useLocalDpi xmlns:a14="http://schemas.microsoft.com/office/drawing/2010/main" val="0"/>
              </a:ext>
            </a:extLst>
          </a:blip>
          <a:srcRect l="40343" t="36052" r="41101" b="36301"/>
          <a:stretch>
            <a:fillRect/>
          </a:stretch>
        </p:blipFill>
        <p:spPr>
          <a:xfrm>
            <a:off x="3432940" y="5279968"/>
            <a:ext cx="590196" cy="590196"/>
          </a:xfrm>
          <a:prstGeom prst="rect">
            <a:avLst/>
          </a:prstGeom>
        </p:spPr>
      </p:pic>
      <p:pic>
        <p:nvPicPr>
          <p:cNvPr id="43" name="Picture 10"/>
          <p:cNvPicPr preferRelativeResize="0">
            <a:picLocks noChangeAspect="1"/>
          </p:cNvPicPr>
          <p:nvPr/>
        </p:nvPicPr>
        <p:blipFill rotWithShape="1">
          <a:blip r:embed="rId8" cstate="print">
            <a:extLst>
              <a:ext uri="{28A0092B-C50C-407E-A947-70E740481C1C}">
                <a14:useLocalDpi xmlns:a14="http://schemas.microsoft.com/office/drawing/2010/main" val="0"/>
              </a:ext>
            </a:extLst>
          </a:blip>
          <a:srcRect l="40842" t="66501" r="40229" b="6039"/>
          <a:stretch>
            <a:fillRect/>
          </a:stretch>
        </p:blipFill>
        <p:spPr>
          <a:xfrm>
            <a:off x="4116138" y="4631715"/>
            <a:ext cx="590196" cy="590196"/>
          </a:xfrm>
          <a:prstGeom prst="rect">
            <a:avLst/>
          </a:prstGeom>
        </p:spPr>
      </p:pic>
      <p:pic>
        <p:nvPicPr>
          <p:cNvPr id="44" name="Picture 12"/>
          <p:cNvPicPr preferRelativeResize="0">
            <a:picLocks noChangeAspect="1"/>
          </p:cNvPicPr>
          <p:nvPr/>
        </p:nvPicPr>
        <p:blipFill rotWithShape="1">
          <a:blip r:embed="rId9" cstate="print">
            <a:extLst>
              <a:ext uri="{28A0092B-C50C-407E-A947-70E740481C1C}">
                <a14:useLocalDpi xmlns:a14="http://schemas.microsoft.com/office/drawing/2010/main" val="0"/>
              </a:ext>
            </a:extLst>
          </a:blip>
          <a:srcRect l="40095" t="36052" r="40727" b="35928"/>
          <a:stretch>
            <a:fillRect/>
          </a:stretch>
        </p:blipFill>
        <p:spPr>
          <a:xfrm>
            <a:off x="4116353" y="5280144"/>
            <a:ext cx="590196" cy="590196"/>
          </a:xfrm>
          <a:prstGeom prst="rect">
            <a:avLst/>
          </a:prstGeom>
        </p:spPr>
      </p:pic>
      <p:sp>
        <p:nvSpPr>
          <p:cNvPr id="30" name="TextBox 29"/>
          <p:cNvSpPr txBox="1"/>
          <p:nvPr/>
        </p:nvSpPr>
        <p:spPr>
          <a:xfrm>
            <a:off x="783690" y="2428311"/>
            <a:ext cx="1828165" cy="267970"/>
          </a:xfrm>
          <a:prstGeom prst="rect">
            <a:avLst/>
          </a:prstGeom>
          <a:noFill/>
        </p:spPr>
        <p:txBody>
          <a:bodyPr wrap="none" rtlCol="0">
            <a:spAutoFit/>
          </a:bodyPr>
          <a:lstStyle/>
          <a:p>
            <a:r>
              <a:rPr lang="en-US" sz="1155" dirty="0" smtClean="0">
                <a:latin typeface="Arial" panose="020B0604020202020204" pitchFamily="34" charset="0"/>
                <a:cs typeface="Arial" panose="020B0604020202020204" pitchFamily="34" charset="0"/>
              </a:rPr>
              <a:t>Proliferation U343 (192h)</a:t>
            </a:r>
          </a:p>
        </p:txBody>
      </p:sp>
      <p:sp>
        <p:nvSpPr>
          <p:cNvPr id="34" name="TextBox 33"/>
          <p:cNvSpPr txBox="1"/>
          <p:nvPr/>
        </p:nvSpPr>
        <p:spPr>
          <a:xfrm>
            <a:off x="3493339" y="2428143"/>
            <a:ext cx="1836420" cy="267970"/>
          </a:xfrm>
          <a:prstGeom prst="rect">
            <a:avLst/>
          </a:prstGeom>
          <a:noFill/>
        </p:spPr>
        <p:txBody>
          <a:bodyPr wrap="none" rtlCol="0">
            <a:spAutoFit/>
          </a:bodyPr>
          <a:lstStyle/>
          <a:p>
            <a:r>
              <a:rPr lang="en-US" sz="1155" dirty="0" smtClean="0">
                <a:latin typeface="Arial" panose="020B0604020202020204" pitchFamily="34" charset="0"/>
                <a:cs typeface="Arial" panose="020B0604020202020204" pitchFamily="34" charset="0"/>
              </a:rPr>
              <a:t>Colony Formation (U343)</a:t>
            </a:r>
          </a:p>
        </p:txBody>
      </p:sp>
      <p:sp>
        <p:nvSpPr>
          <p:cNvPr id="31" name="TextBox 30"/>
          <p:cNvSpPr txBox="1"/>
          <p:nvPr/>
        </p:nvSpPr>
        <p:spPr>
          <a:xfrm rot="16200000">
            <a:off x="-203518" y="3399325"/>
            <a:ext cx="1588770" cy="238760"/>
          </a:xfrm>
          <a:prstGeom prst="rect">
            <a:avLst/>
          </a:prstGeom>
          <a:noFill/>
        </p:spPr>
        <p:txBody>
          <a:bodyPr wrap="none" rtlCol="0">
            <a:spAutoFit/>
          </a:bodyPr>
          <a:lstStyle/>
          <a:p>
            <a:r>
              <a:rPr lang="en-US" sz="965" b="1" dirty="0" smtClean="0">
                <a:latin typeface="Arial" panose="020B0604020202020204" pitchFamily="34" charset="0"/>
                <a:cs typeface="Arial" panose="020B0604020202020204" pitchFamily="34" charset="0"/>
              </a:rPr>
              <a:t>Relative cell percentage</a:t>
            </a:r>
            <a:endParaRPr lang="en-US" sz="965" b="1" dirty="0">
              <a:latin typeface="Arial" panose="020B0604020202020204" pitchFamily="34" charset="0"/>
              <a:cs typeface="Arial" panose="020B0604020202020204" pitchFamily="34" charset="0"/>
            </a:endParaRPr>
          </a:p>
        </p:txBody>
      </p:sp>
      <p:sp>
        <p:nvSpPr>
          <p:cNvPr id="33" name="TextBox 32"/>
          <p:cNvSpPr txBox="1"/>
          <p:nvPr/>
        </p:nvSpPr>
        <p:spPr>
          <a:xfrm rot="16200000">
            <a:off x="2647891" y="3399582"/>
            <a:ext cx="1265555" cy="238760"/>
          </a:xfrm>
          <a:prstGeom prst="rect">
            <a:avLst/>
          </a:prstGeom>
          <a:noFill/>
        </p:spPr>
        <p:txBody>
          <a:bodyPr wrap="none" rtlCol="0">
            <a:spAutoFit/>
          </a:bodyPr>
          <a:lstStyle/>
          <a:p>
            <a:r>
              <a:rPr lang="en-US" sz="965" b="1" dirty="0" smtClean="0">
                <a:latin typeface="Arial" panose="020B0604020202020204" pitchFamily="34" charset="0"/>
                <a:cs typeface="Arial" panose="020B0604020202020204" pitchFamily="34" charset="0"/>
              </a:rPr>
              <a:t>Relative OD560nm</a:t>
            </a:r>
            <a:endParaRPr lang="en-US" sz="965" b="1" dirty="0">
              <a:latin typeface="Arial" panose="020B0604020202020204" pitchFamily="34" charset="0"/>
              <a:cs typeface="Arial" panose="020B0604020202020204" pitchFamily="34" charset="0"/>
            </a:endParaRPr>
          </a:p>
        </p:txBody>
      </p:sp>
      <p:pic>
        <p:nvPicPr>
          <p:cNvPr id="7" name="图片 6" descr="Data 13"/>
          <p:cNvPicPr>
            <a:picLocks noChangeAspect="1"/>
          </p:cNvPicPr>
          <p:nvPr/>
        </p:nvPicPr>
        <p:blipFill>
          <a:blip r:embed="rId10"/>
          <a:srcRect t="12197" r="26306"/>
          <a:stretch>
            <a:fillRect/>
          </a:stretch>
        </p:blipFill>
        <p:spPr>
          <a:xfrm>
            <a:off x="313883" y="727847"/>
            <a:ext cx="2228527" cy="1597001"/>
          </a:xfrm>
          <a:prstGeom prst="rect">
            <a:avLst/>
          </a:prstGeom>
        </p:spPr>
      </p:pic>
      <p:pic>
        <p:nvPicPr>
          <p:cNvPr id="8" name="图片 7" descr="Data 14"/>
          <p:cNvPicPr>
            <a:picLocks noChangeAspect="1"/>
          </p:cNvPicPr>
          <p:nvPr/>
        </p:nvPicPr>
        <p:blipFill>
          <a:blip r:embed="rId11"/>
          <a:srcRect t="12230" r="34819"/>
          <a:stretch>
            <a:fillRect/>
          </a:stretch>
        </p:blipFill>
        <p:spPr>
          <a:xfrm>
            <a:off x="2541687" y="727847"/>
            <a:ext cx="2294982" cy="1597001"/>
          </a:xfrm>
          <a:prstGeom prst="rect">
            <a:avLst/>
          </a:prstGeom>
        </p:spPr>
      </p:pic>
      <p:pic>
        <p:nvPicPr>
          <p:cNvPr id="9" name="图片 8" descr="Data 13"/>
          <p:cNvPicPr>
            <a:picLocks noChangeAspect="1"/>
          </p:cNvPicPr>
          <p:nvPr/>
        </p:nvPicPr>
        <p:blipFill>
          <a:blip r:embed="rId10"/>
          <a:srcRect l="75882"/>
          <a:stretch>
            <a:fillRect/>
          </a:stretch>
        </p:blipFill>
        <p:spPr>
          <a:xfrm>
            <a:off x="710091" y="421801"/>
            <a:ext cx="696056" cy="1735871"/>
          </a:xfrm>
          <a:prstGeom prst="rect">
            <a:avLst/>
          </a:prstGeom>
        </p:spPr>
      </p:pic>
      <p:pic>
        <p:nvPicPr>
          <p:cNvPr id="22" name="图片 21" descr="Data 15"/>
          <p:cNvPicPr>
            <a:picLocks noChangeAspect="1"/>
          </p:cNvPicPr>
          <p:nvPr/>
        </p:nvPicPr>
        <p:blipFill>
          <a:blip r:embed="rId12"/>
          <a:srcRect l="5822" t="13793" r="64286"/>
          <a:stretch>
            <a:fillRect/>
          </a:stretch>
        </p:blipFill>
        <p:spPr>
          <a:xfrm>
            <a:off x="709721" y="2724081"/>
            <a:ext cx="1315334" cy="1735871"/>
          </a:xfrm>
          <a:prstGeom prst="rect">
            <a:avLst/>
          </a:prstGeom>
        </p:spPr>
      </p:pic>
      <p:pic>
        <p:nvPicPr>
          <p:cNvPr id="23" name="图片 22" descr="Data 16"/>
          <p:cNvPicPr>
            <a:picLocks noChangeAspect="1"/>
          </p:cNvPicPr>
          <p:nvPr/>
        </p:nvPicPr>
        <p:blipFill>
          <a:blip r:embed="rId13"/>
          <a:srcRect l="5486" t="13363" r="63386"/>
          <a:stretch>
            <a:fillRect/>
          </a:stretch>
        </p:blipFill>
        <p:spPr>
          <a:xfrm>
            <a:off x="3352724" y="2724081"/>
            <a:ext cx="1352999" cy="1735871"/>
          </a:xfrm>
          <a:prstGeom prst="rect">
            <a:avLst/>
          </a:prstGeom>
        </p:spPr>
      </p:pic>
      <p:sp>
        <p:nvSpPr>
          <p:cNvPr id="2" name="文本框 1"/>
          <p:cNvSpPr txBox="1"/>
          <p:nvPr/>
        </p:nvSpPr>
        <p:spPr>
          <a:xfrm>
            <a:off x="501810" y="421579"/>
            <a:ext cx="2123440" cy="267970"/>
          </a:xfrm>
          <a:prstGeom prst="rect">
            <a:avLst/>
          </a:prstGeom>
          <a:noFill/>
        </p:spPr>
        <p:txBody>
          <a:bodyPr wrap="none" rtlCol="0">
            <a:spAutoFit/>
          </a:bodyPr>
          <a:lstStyle/>
          <a:p>
            <a:r>
              <a:rPr lang="en-US" altLang="zh-CN" sz="1155">
                <a:latin typeface="Arial" panose="020B0604020202020204" pitchFamily="34" charset="0"/>
              </a:rPr>
              <a:t>Proliferation U343 (Radiation)</a:t>
            </a:r>
          </a:p>
        </p:txBody>
      </p:sp>
      <p:sp>
        <p:nvSpPr>
          <p:cNvPr id="29" name="文本框 28"/>
          <p:cNvSpPr txBox="1"/>
          <p:nvPr/>
        </p:nvSpPr>
        <p:spPr>
          <a:xfrm>
            <a:off x="2927450" y="421627"/>
            <a:ext cx="2725420" cy="267970"/>
          </a:xfrm>
          <a:prstGeom prst="rect">
            <a:avLst/>
          </a:prstGeom>
          <a:noFill/>
        </p:spPr>
        <p:txBody>
          <a:bodyPr wrap="none" rtlCol="0">
            <a:spAutoFit/>
          </a:bodyPr>
          <a:lstStyle/>
          <a:p>
            <a:r>
              <a:rPr lang="en-US" altLang="zh-CN" sz="1155">
                <a:latin typeface="Arial" panose="020B0604020202020204" pitchFamily="34" charset="0"/>
              </a:rPr>
              <a:t>Proliferation U343 (Radiation+Luteolin)</a:t>
            </a:r>
          </a:p>
        </p:txBody>
      </p:sp>
      <p:pic>
        <p:nvPicPr>
          <p:cNvPr id="3" name="图片 2" descr="Data 14"/>
          <p:cNvPicPr>
            <a:picLocks noChangeAspect="1"/>
          </p:cNvPicPr>
          <p:nvPr/>
        </p:nvPicPr>
        <p:blipFill>
          <a:blip r:embed="rId14"/>
          <a:srcRect l="66007"/>
          <a:stretch>
            <a:fillRect/>
          </a:stretch>
        </p:blipFill>
        <p:spPr>
          <a:xfrm>
            <a:off x="4722376" y="421579"/>
            <a:ext cx="1140186" cy="1735871"/>
          </a:xfrm>
          <a:prstGeom prst="rect">
            <a:avLst/>
          </a:prstGeom>
        </p:spPr>
      </p:pic>
      <p:pic>
        <p:nvPicPr>
          <p:cNvPr id="4" name="图片 3" descr="Data 15"/>
          <p:cNvPicPr>
            <a:picLocks noChangeAspect="1"/>
          </p:cNvPicPr>
          <p:nvPr/>
        </p:nvPicPr>
        <p:blipFill>
          <a:blip r:embed="rId15"/>
          <a:srcRect l="65189" t="13688"/>
          <a:stretch>
            <a:fillRect/>
          </a:stretch>
        </p:blipFill>
        <p:spPr>
          <a:xfrm>
            <a:off x="1930664" y="2723859"/>
            <a:ext cx="1127286" cy="1388697"/>
          </a:xfrm>
          <a:prstGeom prst="rect">
            <a:avLst/>
          </a:prstGeom>
        </p:spPr>
      </p:pic>
      <p:pic>
        <p:nvPicPr>
          <p:cNvPr id="5" name="图片 4" descr="Data 15"/>
          <p:cNvPicPr>
            <a:picLocks noChangeAspect="1"/>
          </p:cNvPicPr>
          <p:nvPr/>
        </p:nvPicPr>
        <p:blipFill>
          <a:blip r:embed="rId15"/>
          <a:srcRect l="65189" t="13688"/>
          <a:stretch>
            <a:fillRect/>
          </a:stretch>
        </p:blipFill>
        <p:spPr>
          <a:xfrm>
            <a:off x="4585727" y="2696463"/>
            <a:ext cx="1127286" cy="1388697"/>
          </a:xfrm>
          <a:prstGeom prst="rect">
            <a:avLst/>
          </a:prstGeom>
        </p:spPr>
      </p:pic>
      <p:sp>
        <p:nvSpPr>
          <p:cNvPr id="6" name="文本框 5"/>
          <p:cNvSpPr txBox="1"/>
          <p:nvPr/>
        </p:nvSpPr>
        <p:spPr>
          <a:xfrm>
            <a:off x="193040" y="6094095"/>
            <a:ext cx="5750560" cy="3416320"/>
          </a:xfrm>
          <a:prstGeom prst="rect">
            <a:avLst/>
          </a:prstGeom>
          <a:noFill/>
        </p:spPr>
        <p:txBody>
          <a:bodyPr wrap="square" rtlCol="0">
            <a:spAutoFit/>
          </a:bodyPr>
          <a:lstStyle/>
          <a:p>
            <a:pPr algn="just"/>
            <a:r>
              <a:rPr lang="zh-CN" altLang="en-US" sz="1200" b="1" dirty="0"/>
              <a:t>Supplementary Figure 4. Luteolin sensitizes glioblastoma cells U343 to radiation.</a:t>
            </a:r>
            <a:r>
              <a:rPr lang="zh-CN" altLang="en-US" sz="1200" dirty="0"/>
              <a:t> Glioblastoma cells were treated with luteolin or DMSO (control). 48 hours later, cells were exposed to radiation from 0-10Gy. Treated cells were harvested and seeded for proliferation and colony formation assays. </a:t>
            </a:r>
            <a:r>
              <a:rPr lang="zh-CN" altLang="en-US" sz="1200" b="1" dirty="0"/>
              <a:t>A-B)</a:t>
            </a:r>
            <a:r>
              <a:rPr lang="zh-CN" altLang="en-US" sz="1200" dirty="0"/>
              <a:t> The Essen Bioscience IncuCyte automated microscope system was used to follow proliferation of U343 glioblastoma cells over a period of 240 hours. Graphs show that comparatively, cells exposed to radiation and luteolin proliferate less than cells just exposed to radiation. </a:t>
            </a:r>
            <a:r>
              <a:rPr lang="zh-CN" altLang="en-US" sz="1200" b="1" dirty="0"/>
              <a:t>C)</a:t>
            </a:r>
            <a:r>
              <a:rPr lang="zh-CN" altLang="en-US" sz="1200" dirty="0"/>
              <a:t> The graph shows side by side differences in proliferation between single and combined treatment at 192 hours. </a:t>
            </a:r>
            <a:r>
              <a:rPr lang="zh-CN" altLang="en-US" sz="1200" b="1" dirty="0"/>
              <a:t>D) </a:t>
            </a:r>
            <a:r>
              <a:rPr lang="zh-CN" altLang="en-US" sz="1200" dirty="0"/>
              <a:t>Graph shows the result of colony formation assay. Colonies were extracted with acetic solution and relative absorbance was measured at 560nm. Combined treatment showed a more pronounced effect on colony formation. </a:t>
            </a:r>
            <a:r>
              <a:rPr lang="zh-CN" altLang="en-US" sz="1200" b="1" dirty="0"/>
              <a:t>E)</a:t>
            </a:r>
            <a:r>
              <a:rPr lang="zh-CN" altLang="en-US" sz="1200" dirty="0"/>
              <a:t> Colony formation plates were stained with violet blue. Cells treated with radiation and luteolin produce fewer and smaller colonies in comparison to the ones just exposed to radiation. The combined treatment of luteolin and radiation showed synergistic effect both in proliferation and colony formation, which was judged by the Combination Index (CI) (##CI&lt;0.9, ###CI&lt;0.7). </a:t>
            </a:r>
            <a:r>
              <a:rPr lang="en-US" altLang="zh-CN" sz="1200" dirty="0" smtClean="0"/>
              <a:t>All experiments were performed </a:t>
            </a:r>
            <a:r>
              <a:rPr lang="en-US" altLang="zh-CN" sz="1200" smtClean="0"/>
              <a:t>in triplicate. </a:t>
            </a:r>
            <a:r>
              <a:rPr lang="zh-CN" altLang="en-US" sz="1200" smtClean="0"/>
              <a:t>Statistical </a:t>
            </a:r>
            <a:r>
              <a:rPr lang="zh-CN" altLang="en-US" sz="1200" dirty="0"/>
              <a:t>significance was calculated by one-way ANOVA and multiple t test. All data are shown as means ±</a:t>
            </a:r>
            <a:r>
              <a:rPr lang="zh-CN" altLang="en-US" sz="1200" dirty="0" smtClean="0"/>
              <a:t>s.d. </a:t>
            </a:r>
            <a:r>
              <a:rPr lang="zh-CN" altLang="en-US" sz="1200" dirty="0"/>
              <a:t>(**P&lt;0.005, ***P&lt;0.0005, ****P&lt;0.0001).</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291</Words>
  <Application>Microsoft Office PowerPoint</Application>
  <PresentationFormat>Custom</PresentationFormat>
  <Paragraphs>19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宋体</vt:lpstr>
      <vt:lpstr>Arial</vt:lpstr>
      <vt:lpstr>Calibri</vt:lpstr>
      <vt:lpstr>Calibri Light</vt:lpstr>
      <vt:lpstr>Office 主题</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Penalva, Luiz O</cp:lastModifiedBy>
  <cp:revision>12</cp:revision>
  <dcterms:created xsi:type="dcterms:W3CDTF">2018-04-29T10:43:00Z</dcterms:created>
  <dcterms:modified xsi:type="dcterms:W3CDTF">2018-08-21T22:26:53Z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2052-10.1.0.6395</vt:lpwstr>
  </property>
</Properties>
</file>