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6119813" cy="6480175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39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5126" y="1060647"/>
            <a:ext cx="4590757" cy="2256312"/>
          </a:xfrm>
        </p:spPr>
        <p:txBody>
          <a:bodyPr anchor="b"/>
          <a:lstStyle>
            <a:lvl1pPr algn="ctr">
              <a:defRPr sz="401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65126" y="3403971"/>
            <a:ext cx="4590757" cy="1564716"/>
          </a:xfrm>
        </p:spPr>
        <p:txBody>
          <a:bodyPr/>
          <a:lstStyle>
            <a:lvl1pPr marL="0" indent="0" algn="ctr">
              <a:buNone/>
              <a:defRPr sz="1605"/>
            </a:lvl1pPr>
            <a:lvl2pPr marL="305435" indent="0" algn="ctr">
              <a:buNone/>
              <a:defRPr sz="1335"/>
            </a:lvl2pPr>
            <a:lvl3pPr marL="612140" indent="0" algn="ctr">
              <a:buNone/>
              <a:defRPr sz="1205"/>
            </a:lvl3pPr>
            <a:lvl4pPr marL="917575" indent="0" algn="ctr">
              <a:buNone/>
              <a:defRPr sz="1070"/>
            </a:lvl4pPr>
            <a:lvl5pPr marL="1224280" indent="0" algn="ctr">
              <a:buNone/>
              <a:defRPr sz="1070"/>
            </a:lvl5pPr>
            <a:lvl6pPr marL="1529715" indent="0" algn="ctr">
              <a:buNone/>
              <a:defRPr sz="1070"/>
            </a:lvl6pPr>
            <a:lvl7pPr marL="1836420" indent="0" algn="ctr">
              <a:buNone/>
              <a:defRPr sz="1070"/>
            </a:lvl7pPr>
            <a:lvl8pPr marL="2141855" indent="0" algn="ctr">
              <a:buNone/>
              <a:defRPr sz="1070"/>
            </a:lvl8pPr>
            <a:lvl9pPr marL="2448560" indent="0" algn="ctr">
              <a:buNone/>
              <a:defRPr sz="107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20819" y="345047"/>
            <a:ext cx="5279371" cy="549225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7631" y="1615723"/>
            <a:ext cx="5279371" cy="2695872"/>
          </a:xfrm>
        </p:spPr>
        <p:txBody>
          <a:bodyPr anchor="b"/>
          <a:lstStyle>
            <a:lvl1pPr>
              <a:defRPr sz="401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17631" y="4337100"/>
            <a:ext cx="5279371" cy="1417696"/>
          </a:xfrm>
        </p:spPr>
        <p:txBody>
          <a:bodyPr/>
          <a:lstStyle>
            <a:lvl1pPr marL="0" indent="0">
              <a:buNone/>
              <a:defRPr sz="1605">
                <a:solidFill>
                  <a:schemeClr val="tx1">
                    <a:tint val="75000"/>
                  </a:schemeClr>
                </a:solidFill>
              </a:defRPr>
            </a:lvl1pPr>
            <a:lvl2pPr marL="30543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2pPr>
            <a:lvl3pPr marL="612140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7575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4pPr>
            <a:lvl5pPr marL="1224280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5pPr>
            <a:lvl6pPr marL="1529715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6pPr>
            <a:lvl7pPr marL="1836420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7pPr>
            <a:lvl8pPr marL="2141855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8pPr>
            <a:lvl9pPr marL="2448560" indent="0">
              <a:buNone/>
              <a:defRPr sz="10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20819" y="1725239"/>
            <a:ext cx="2601429" cy="411206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098761" y="1725239"/>
            <a:ext cx="2601429" cy="411206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1617" y="345047"/>
            <a:ext cx="5279371" cy="125267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5821" y="1680646"/>
            <a:ext cx="2446785" cy="778608"/>
          </a:xfrm>
        </p:spPr>
        <p:txBody>
          <a:bodyPr anchor="ctr" anchorCtr="0"/>
          <a:lstStyle>
            <a:lvl1pPr marL="0" indent="0">
              <a:buNone/>
              <a:defRPr sz="1870"/>
            </a:lvl1pPr>
            <a:lvl2pPr marL="305435" indent="0">
              <a:buNone/>
              <a:defRPr sz="1605"/>
            </a:lvl2pPr>
            <a:lvl3pPr marL="612140" indent="0">
              <a:buNone/>
              <a:defRPr sz="1335"/>
            </a:lvl3pPr>
            <a:lvl4pPr marL="917575" indent="0">
              <a:buNone/>
              <a:defRPr sz="1205"/>
            </a:lvl4pPr>
            <a:lvl5pPr marL="1224280" indent="0">
              <a:buNone/>
              <a:defRPr sz="1205"/>
            </a:lvl5pPr>
            <a:lvl6pPr marL="1529715" indent="0">
              <a:buNone/>
              <a:defRPr sz="1205"/>
            </a:lvl6pPr>
            <a:lvl7pPr marL="1836420" indent="0">
              <a:buNone/>
              <a:defRPr sz="1205"/>
            </a:lvl7pPr>
            <a:lvl8pPr marL="2141855" indent="0">
              <a:buNone/>
              <a:defRPr sz="1205"/>
            </a:lvl8pPr>
            <a:lvl9pPr marL="2448560" indent="0">
              <a:buNone/>
              <a:defRPr sz="12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5821" y="2518816"/>
            <a:ext cx="2446785" cy="33304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141304" y="1680646"/>
            <a:ext cx="2458835" cy="778608"/>
          </a:xfrm>
        </p:spPr>
        <p:txBody>
          <a:bodyPr anchor="ctr" anchorCtr="0"/>
          <a:lstStyle>
            <a:lvl1pPr marL="0" indent="0">
              <a:buNone/>
              <a:defRPr sz="1870"/>
            </a:lvl1pPr>
            <a:lvl2pPr marL="305435" indent="0">
              <a:buNone/>
              <a:defRPr sz="1605"/>
            </a:lvl2pPr>
            <a:lvl3pPr marL="612140" indent="0">
              <a:buNone/>
              <a:defRPr sz="1335"/>
            </a:lvl3pPr>
            <a:lvl4pPr marL="917575" indent="0">
              <a:buNone/>
              <a:defRPr sz="1205"/>
            </a:lvl4pPr>
            <a:lvl5pPr marL="1224280" indent="0">
              <a:buNone/>
              <a:defRPr sz="1205"/>
            </a:lvl5pPr>
            <a:lvl6pPr marL="1529715" indent="0">
              <a:buNone/>
              <a:defRPr sz="1205"/>
            </a:lvl6pPr>
            <a:lvl7pPr marL="1836420" indent="0">
              <a:buNone/>
              <a:defRPr sz="1205"/>
            </a:lvl7pPr>
            <a:lvl8pPr marL="2141855" indent="0">
              <a:buNone/>
              <a:defRPr sz="1205"/>
            </a:lvl8pPr>
            <a:lvl9pPr marL="2448560" indent="0">
              <a:buNone/>
              <a:defRPr sz="120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141304" y="2518816"/>
            <a:ext cx="2458835" cy="33304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1617" y="432060"/>
            <a:ext cx="2091219" cy="1512209"/>
          </a:xfrm>
        </p:spPr>
        <p:txBody>
          <a:bodyPr anchor="b"/>
          <a:lstStyle>
            <a:lvl1pPr>
              <a:defRPr sz="214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602226" y="432061"/>
            <a:ext cx="3098761" cy="5106705"/>
          </a:xfrm>
        </p:spPr>
        <p:txBody>
          <a:bodyPr/>
          <a:lstStyle>
            <a:lvl1pPr marL="0" indent="0">
              <a:buNone/>
              <a:defRPr sz="2140"/>
            </a:lvl1pPr>
            <a:lvl2pPr marL="305435" indent="0">
              <a:buNone/>
              <a:defRPr sz="1870"/>
            </a:lvl2pPr>
            <a:lvl3pPr marL="612140" indent="0">
              <a:buNone/>
              <a:defRPr sz="1605"/>
            </a:lvl3pPr>
            <a:lvl4pPr marL="917575" indent="0">
              <a:buNone/>
              <a:defRPr sz="1335"/>
            </a:lvl4pPr>
            <a:lvl5pPr marL="1224280" indent="0">
              <a:buNone/>
              <a:defRPr sz="1335"/>
            </a:lvl5pPr>
            <a:lvl6pPr marL="1529715" indent="0">
              <a:buNone/>
              <a:defRPr sz="1335"/>
            </a:lvl6pPr>
            <a:lvl7pPr marL="1836420" indent="0">
              <a:buNone/>
              <a:defRPr sz="1335"/>
            </a:lvl7pPr>
            <a:lvl8pPr marL="2141855" indent="0">
              <a:buNone/>
              <a:defRPr sz="1335"/>
            </a:lvl8pPr>
            <a:lvl9pPr marL="2448560" indent="0">
              <a:buNone/>
              <a:defRPr sz="133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21617" y="1944269"/>
            <a:ext cx="2091219" cy="3601998"/>
          </a:xfrm>
        </p:spPr>
        <p:txBody>
          <a:bodyPr/>
          <a:lstStyle>
            <a:lvl1pPr marL="0" indent="0">
              <a:buNone/>
              <a:defRPr sz="1335"/>
            </a:lvl1pPr>
            <a:lvl2pPr marL="305435" indent="0">
              <a:buNone/>
              <a:defRPr sz="1205"/>
            </a:lvl2pPr>
            <a:lvl3pPr marL="612140" indent="0">
              <a:buNone/>
              <a:defRPr sz="1070"/>
            </a:lvl3pPr>
            <a:lvl4pPr marL="917575" indent="0">
              <a:buNone/>
              <a:defRPr sz="940"/>
            </a:lvl4pPr>
            <a:lvl5pPr marL="1224280" indent="0">
              <a:buNone/>
              <a:defRPr sz="940"/>
            </a:lvl5pPr>
            <a:lvl6pPr marL="1529715" indent="0">
              <a:buNone/>
              <a:defRPr sz="940"/>
            </a:lvl6pPr>
            <a:lvl7pPr marL="1836420" indent="0">
              <a:buNone/>
              <a:defRPr sz="940"/>
            </a:lvl7pPr>
            <a:lvl8pPr marL="2141855" indent="0">
              <a:buNone/>
              <a:defRPr sz="940"/>
            </a:lvl8pPr>
            <a:lvl9pPr marL="2448560" indent="0">
              <a:buNone/>
              <a:defRPr sz="94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380348" y="345047"/>
            <a:ext cx="1319843" cy="549225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0819" y="345047"/>
            <a:ext cx="3883016" cy="549225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20819" y="345047"/>
            <a:ext cx="5279371" cy="1252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0819" y="1725239"/>
            <a:ext cx="5279371" cy="411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20819" y="6006829"/>
            <a:ext cx="1377227" cy="345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027584" y="6006829"/>
            <a:ext cx="2065841" cy="345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322963" y="6006829"/>
            <a:ext cx="1377227" cy="345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12140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35" indent="-151130" algn="l" defTabSz="612140" rtl="0" eaLnBrk="1" latinLnBrk="0" hangingPunct="1">
        <a:lnSpc>
          <a:spcPct val="90000"/>
        </a:lnSpc>
        <a:spcBef>
          <a:spcPct val="134000"/>
        </a:spcBef>
        <a:buFont typeface="Arial" panose="020B0604020202020204" pitchFamily="34" charset="0"/>
        <a:buChar char="•"/>
        <a:defRPr sz="1870" kern="1200">
          <a:solidFill>
            <a:schemeClr val="tx1"/>
          </a:solidFill>
          <a:latin typeface="+mn-lt"/>
          <a:ea typeface="+mn-ea"/>
          <a:cs typeface="+mn-cs"/>
        </a:defRPr>
      </a:lvl1pPr>
      <a:lvl2pPr marL="459105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605" kern="1200">
          <a:solidFill>
            <a:schemeClr val="tx1"/>
          </a:solidFill>
          <a:latin typeface="+mn-lt"/>
          <a:ea typeface="+mn-ea"/>
          <a:cs typeface="+mn-cs"/>
        </a:defRPr>
      </a:lvl2pPr>
      <a:lvl3pPr marL="765175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335" kern="1200">
          <a:solidFill>
            <a:schemeClr val="tx1"/>
          </a:solidFill>
          <a:latin typeface="+mn-lt"/>
          <a:ea typeface="+mn-ea"/>
          <a:cs typeface="+mn-cs"/>
        </a:defRPr>
      </a:lvl3pPr>
      <a:lvl4pPr marL="1071245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315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2750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455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4890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595" indent="-151130" algn="l" defTabSz="612140" rtl="0" eaLnBrk="1" latinLnBrk="0" hangingPunct="1">
        <a:lnSpc>
          <a:spcPct val="90000"/>
        </a:lnSpc>
        <a:spcBef>
          <a:spcPct val="67000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5435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140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280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29715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420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1855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560" algn="l" defTabSz="612140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52"/>
          <p:cNvSpPr txBox="1"/>
          <p:nvPr/>
        </p:nvSpPr>
        <p:spPr>
          <a:xfrm rot="16200000">
            <a:off x="2760646" y="3199309"/>
            <a:ext cx="1051560" cy="214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OD490nm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36"/>
          <p:cNvSpPr txBox="1"/>
          <p:nvPr/>
        </p:nvSpPr>
        <p:spPr>
          <a:xfrm rot="16200000">
            <a:off x="2846107" y="1228918"/>
            <a:ext cx="880110" cy="214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sz="81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confluency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36"/>
          <p:cNvSpPr txBox="1"/>
          <p:nvPr/>
        </p:nvSpPr>
        <p:spPr>
          <a:xfrm rot="16200000">
            <a:off x="309794" y="1228478"/>
            <a:ext cx="880110" cy="214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sz="81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confluency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图片 53" descr="proliferation-19NS"/>
          <p:cNvPicPr>
            <a:picLocks noChangeAspect="1"/>
          </p:cNvPicPr>
          <p:nvPr/>
        </p:nvPicPr>
        <p:blipFill>
          <a:blip r:embed="rId2"/>
          <a:srcRect l="12874" t="12201" r="23544" b="17574"/>
          <a:stretch>
            <a:fillRect/>
          </a:stretch>
        </p:blipFill>
        <p:spPr>
          <a:xfrm>
            <a:off x="1035545" y="795912"/>
            <a:ext cx="1617562" cy="1114574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1095403" y="529044"/>
            <a:ext cx="1386840" cy="25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0" dirty="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Proliferation (19NS)</a:t>
            </a:r>
            <a:endParaRPr lang="en-US" sz="108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57516" y="474434"/>
            <a:ext cx="281787" cy="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dirty="0" smtClean="0"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25" name="TextBox 47"/>
          <p:cNvSpPr txBox="1"/>
          <p:nvPr/>
        </p:nvSpPr>
        <p:spPr>
          <a:xfrm>
            <a:off x="3216997" y="474245"/>
            <a:ext cx="305222" cy="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dirty="0">
                <a:latin typeface="Arial" panose="020B0604020202020204" pitchFamily="34" charset="0"/>
              </a:rPr>
              <a:t>B</a:t>
            </a:r>
          </a:p>
        </p:txBody>
      </p:sp>
      <p:pic>
        <p:nvPicPr>
          <p:cNvPr id="56" name="图片 55" descr="proliferation-84NS"/>
          <p:cNvPicPr>
            <a:picLocks noChangeAspect="1"/>
          </p:cNvPicPr>
          <p:nvPr/>
        </p:nvPicPr>
        <p:blipFill>
          <a:blip r:embed="rId3"/>
          <a:srcRect l="12894" t="12201" r="24547" b="17502"/>
          <a:stretch>
            <a:fillRect/>
          </a:stretch>
        </p:blipFill>
        <p:spPr>
          <a:xfrm>
            <a:off x="3526643" y="793182"/>
            <a:ext cx="1591841" cy="1115717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3505441" y="529044"/>
            <a:ext cx="1386840" cy="25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Proliferation (84NS</a:t>
            </a:r>
            <a:r>
              <a:rPr lang="en-US" sz="1080" dirty="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8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47"/>
          <p:cNvSpPr txBox="1"/>
          <p:nvPr/>
        </p:nvSpPr>
        <p:spPr>
          <a:xfrm flipH="1">
            <a:off x="758520" y="2351158"/>
            <a:ext cx="276643" cy="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dirty="0" smtClean="0"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451217" y="2470348"/>
            <a:ext cx="944880" cy="25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0" dirty="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MTS (19NS)</a:t>
            </a:r>
            <a:endParaRPr lang="en-US" sz="108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47"/>
          <p:cNvSpPr txBox="1"/>
          <p:nvPr/>
        </p:nvSpPr>
        <p:spPr>
          <a:xfrm>
            <a:off x="3293147" y="2355603"/>
            <a:ext cx="301221" cy="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dirty="0" smtClean="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725917" y="2470348"/>
            <a:ext cx="944880" cy="255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8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MTS (84NS</a:t>
            </a:r>
            <a:r>
              <a:rPr lang="en-US" sz="1080" dirty="0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8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 descr="proliferation-19NS"/>
          <p:cNvPicPr>
            <a:picLocks noChangeAspect="1"/>
          </p:cNvPicPr>
          <p:nvPr/>
        </p:nvPicPr>
        <p:blipFill>
          <a:blip r:embed="rId4"/>
          <a:srcRect l="78599" r="14054"/>
          <a:stretch>
            <a:fillRect/>
          </a:stretch>
        </p:blipFill>
        <p:spPr>
          <a:xfrm>
            <a:off x="2482329" y="616176"/>
            <a:ext cx="190335" cy="1739879"/>
          </a:xfrm>
          <a:prstGeom prst="rect">
            <a:avLst/>
          </a:prstGeom>
        </p:spPr>
      </p:pic>
      <p:pic>
        <p:nvPicPr>
          <p:cNvPr id="3" name="图片 2" descr="proliferation-19NS"/>
          <p:cNvPicPr>
            <a:picLocks noChangeAspect="1"/>
          </p:cNvPicPr>
          <p:nvPr/>
        </p:nvPicPr>
        <p:blipFill>
          <a:blip r:embed="rId4"/>
          <a:srcRect l="78599" r="13525"/>
          <a:stretch>
            <a:fillRect/>
          </a:stretch>
        </p:blipFill>
        <p:spPr>
          <a:xfrm>
            <a:off x="4948158" y="620241"/>
            <a:ext cx="204053" cy="1730734"/>
          </a:xfrm>
          <a:prstGeom prst="rect">
            <a:avLst/>
          </a:prstGeom>
        </p:spPr>
      </p:pic>
      <p:pic>
        <p:nvPicPr>
          <p:cNvPr id="4" name="图片 3" descr="mts-19NS"/>
          <p:cNvPicPr>
            <a:picLocks noChangeAspect="1"/>
          </p:cNvPicPr>
          <p:nvPr/>
        </p:nvPicPr>
        <p:blipFill>
          <a:blip r:embed="rId5"/>
          <a:srcRect l="16709" t="12693" b="20471"/>
          <a:stretch>
            <a:fillRect/>
          </a:stretch>
        </p:blipFill>
        <p:spPr>
          <a:xfrm>
            <a:off x="1085653" y="2664381"/>
            <a:ext cx="1675291" cy="1190594"/>
          </a:xfrm>
          <a:prstGeom prst="rect">
            <a:avLst/>
          </a:prstGeom>
        </p:spPr>
      </p:pic>
      <p:pic>
        <p:nvPicPr>
          <p:cNvPr id="5" name="图片 4" descr="mts-84NS"/>
          <p:cNvPicPr>
            <a:picLocks noChangeAspect="1"/>
          </p:cNvPicPr>
          <p:nvPr/>
        </p:nvPicPr>
        <p:blipFill>
          <a:blip r:embed="rId6"/>
          <a:srcRect l="16567" t="12405" b="20378"/>
          <a:stretch>
            <a:fillRect/>
          </a:stretch>
        </p:blipFill>
        <p:spPr>
          <a:xfrm>
            <a:off x="3526973" y="2664381"/>
            <a:ext cx="1672433" cy="1193452"/>
          </a:xfrm>
          <a:prstGeom prst="rect">
            <a:avLst/>
          </a:prstGeom>
        </p:spPr>
      </p:pic>
      <p:sp>
        <p:nvSpPr>
          <p:cNvPr id="49" name="TextBox 57"/>
          <p:cNvSpPr txBox="1"/>
          <p:nvPr/>
        </p:nvSpPr>
        <p:spPr>
          <a:xfrm>
            <a:off x="760097" y="795478"/>
            <a:ext cx="335280" cy="1156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7"/>
          <p:cNvSpPr txBox="1"/>
          <p:nvPr/>
        </p:nvSpPr>
        <p:spPr>
          <a:xfrm>
            <a:off x="3276025" y="795668"/>
            <a:ext cx="335280" cy="1156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r"/>
            <a:endParaRPr lang="en-US" sz="54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6"/>
          <p:cNvSpPr txBox="1"/>
          <p:nvPr/>
        </p:nvSpPr>
        <p:spPr>
          <a:xfrm>
            <a:off x="1167431" y="1871132"/>
            <a:ext cx="1554480" cy="214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20     40     60    80   100   120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93236" y="896285"/>
            <a:ext cx="514350" cy="214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9"/>
          <p:cNvSpPr txBox="1"/>
          <p:nvPr/>
        </p:nvSpPr>
        <p:spPr>
          <a:xfrm>
            <a:off x="2593550" y="1336910"/>
            <a:ext cx="441960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9"/>
          <p:cNvSpPr txBox="1"/>
          <p:nvPr/>
        </p:nvSpPr>
        <p:spPr>
          <a:xfrm>
            <a:off x="2593236" y="1028447"/>
            <a:ext cx="384810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5mM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79"/>
          <p:cNvSpPr txBox="1"/>
          <p:nvPr/>
        </p:nvSpPr>
        <p:spPr>
          <a:xfrm>
            <a:off x="2593549" y="1186138"/>
            <a:ext cx="488037" cy="215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mM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79"/>
          <p:cNvSpPr txBox="1"/>
          <p:nvPr/>
        </p:nvSpPr>
        <p:spPr>
          <a:xfrm>
            <a:off x="2593232" y="1511876"/>
            <a:ext cx="441960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79"/>
          <p:cNvSpPr txBox="1"/>
          <p:nvPr/>
        </p:nvSpPr>
        <p:spPr>
          <a:xfrm>
            <a:off x="5051572" y="896285"/>
            <a:ext cx="514350" cy="214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79"/>
          <p:cNvSpPr txBox="1"/>
          <p:nvPr/>
        </p:nvSpPr>
        <p:spPr>
          <a:xfrm>
            <a:off x="5057096" y="1028447"/>
            <a:ext cx="384810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5mM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79"/>
          <p:cNvSpPr txBox="1"/>
          <p:nvPr/>
        </p:nvSpPr>
        <p:spPr>
          <a:xfrm>
            <a:off x="5051698" y="1186138"/>
            <a:ext cx="447675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mM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79"/>
          <p:cNvSpPr txBox="1"/>
          <p:nvPr/>
        </p:nvSpPr>
        <p:spPr>
          <a:xfrm>
            <a:off x="5057096" y="1336910"/>
            <a:ext cx="441960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79"/>
          <p:cNvSpPr txBox="1"/>
          <p:nvPr/>
        </p:nvSpPr>
        <p:spPr>
          <a:xfrm>
            <a:off x="5057413" y="1511876"/>
            <a:ext cx="441960" cy="21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81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46"/>
          <p:cNvSpPr txBox="1"/>
          <p:nvPr/>
        </p:nvSpPr>
        <p:spPr>
          <a:xfrm>
            <a:off x="3754811" y="1871132"/>
            <a:ext cx="1440180" cy="2146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30         60         90        120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18"/>
          <p:cNvSpPr txBox="1"/>
          <p:nvPr/>
        </p:nvSpPr>
        <p:spPr>
          <a:xfrm>
            <a:off x="1533841" y="2018009"/>
            <a:ext cx="487680" cy="228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4052369" y="2018009"/>
            <a:ext cx="487680" cy="228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301039" y="3199309"/>
            <a:ext cx="1051560" cy="2146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81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OD490nm</a:t>
            </a:r>
            <a:endParaRPr lang="en-US" sz="81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18378483">
            <a:off x="954244" y="3903342"/>
            <a:ext cx="47752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18378483">
            <a:off x="1330161" y="3856313"/>
            <a:ext cx="3625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rot="18378483">
            <a:off x="1581984" y="3877180"/>
            <a:ext cx="4133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8378483">
            <a:off x="2182895" y="3877243"/>
            <a:ext cx="4133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7"/>
          <p:cNvSpPr txBox="1"/>
          <p:nvPr/>
        </p:nvSpPr>
        <p:spPr>
          <a:xfrm rot="18378483">
            <a:off x="1884664" y="3877180"/>
            <a:ext cx="4133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9145" y="2661841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1.2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29145" y="2817629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1.0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29145" y="2981227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0.8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29145" y="3182227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29145" y="3339985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0.4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29145" y="3515525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0.2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29145" y="3702429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0.0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276052" y="2666286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1.2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276052" y="2817629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1.0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276052" y="2981227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0.8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276052" y="3182167"/>
            <a:ext cx="309880" cy="200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0.6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276052" y="3340113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0.4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276052" y="3515653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0.2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276052" y="3702429"/>
            <a:ext cx="30988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">
                <a:latin typeface="Arial" panose="020B0604020202020204" pitchFamily="34" charset="0"/>
              </a:rPr>
              <a:t>0.0</a:t>
            </a:r>
          </a:p>
        </p:txBody>
      </p:sp>
      <p:sp>
        <p:nvSpPr>
          <p:cNvPr id="37" name="TextBox 75"/>
          <p:cNvSpPr txBox="1"/>
          <p:nvPr/>
        </p:nvSpPr>
        <p:spPr>
          <a:xfrm rot="18378483">
            <a:off x="3409219" y="3902836"/>
            <a:ext cx="477520" cy="20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6"/>
          <p:cNvSpPr txBox="1"/>
          <p:nvPr/>
        </p:nvSpPr>
        <p:spPr>
          <a:xfrm rot="18378483">
            <a:off x="3797138" y="3856380"/>
            <a:ext cx="3625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77"/>
          <p:cNvSpPr txBox="1"/>
          <p:nvPr/>
        </p:nvSpPr>
        <p:spPr>
          <a:xfrm rot="18378483">
            <a:off x="4049532" y="3876990"/>
            <a:ext cx="4133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77"/>
          <p:cNvSpPr txBox="1"/>
          <p:nvPr/>
        </p:nvSpPr>
        <p:spPr>
          <a:xfrm rot="18378483">
            <a:off x="4318746" y="3876736"/>
            <a:ext cx="4133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78"/>
          <p:cNvSpPr txBox="1"/>
          <p:nvPr/>
        </p:nvSpPr>
        <p:spPr>
          <a:xfrm rot="18378483">
            <a:off x="4641040" y="3902390"/>
            <a:ext cx="413385" cy="201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720" dirty="0" smtClean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72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7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2265" y="4338955"/>
            <a:ext cx="54349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b="1" dirty="0"/>
              <a:t>Supplementary Figure 3. Luteolin impact on G</a:t>
            </a:r>
            <a:r>
              <a:rPr lang="en-US" altLang="zh-CN" sz="1200" b="1" dirty="0"/>
              <a:t>I</a:t>
            </a:r>
            <a:r>
              <a:rPr lang="zh-CN" altLang="en-US" sz="1200" b="1" dirty="0"/>
              <a:t>C proliferation and viability. A,B) </a:t>
            </a:r>
            <a:r>
              <a:rPr lang="zh-CN" altLang="en-US" sz="1200" dirty="0"/>
              <a:t>The Essen Bioscience IncuCyte automated microscope system was used to follow proliferation of two GIC lines (NS19 and NS84) over a period of 120 hours. Treatment with luteolin produced a reduction in cell proliferation in both cases. </a:t>
            </a:r>
            <a:r>
              <a:rPr lang="zh-CN" altLang="en-US" sz="1200" b="1" dirty="0"/>
              <a:t>C,D)</a:t>
            </a:r>
            <a:r>
              <a:rPr lang="zh-CN" altLang="en-US" sz="1200" dirty="0"/>
              <a:t> The impact of luteolin on GIC viability was evaluated by MTS assay. Cells were treated with luteolin for 72 hours and the relative OD490nm was used to measure luteolin</a:t>
            </a:r>
            <a:r>
              <a:rPr lang="en-US" altLang="zh-CN" sz="1200" dirty="0"/>
              <a:t>'</a:t>
            </a:r>
            <a:r>
              <a:rPr lang="zh-CN" altLang="en-US" sz="1200" dirty="0"/>
              <a:t>s impact. Both NS19 and NS84 lines showed a decrease in viability upon treatment. In all biological assays, DMSO treatment was used as control. </a:t>
            </a:r>
            <a:r>
              <a:rPr lang="en-US" altLang="zh-CN" sz="1200" dirty="0" smtClean="0"/>
              <a:t>All experiments were performed in triplicate. </a:t>
            </a:r>
            <a:r>
              <a:rPr lang="zh-CN" altLang="en-US" sz="1200" dirty="0" smtClean="0"/>
              <a:t>Statistical </a:t>
            </a:r>
            <a:r>
              <a:rPr lang="zh-CN" altLang="en-US" sz="1200" dirty="0"/>
              <a:t>significance was calculated by one-way ANOVA and t test. All data are shown as means ±</a:t>
            </a:r>
            <a:r>
              <a:rPr lang="zh-CN" altLang="en-US" sz="1200" dirty="0" smtClean="0"/>
              <a:t>s.d. </a:t>
            </a:r>
            <a:r>
              <a:rPr lang="zh-CN" altLang="en-US" sz="1200" dirty="0"/>
              <a:t>(**P&lt;0.005, ***P&lt;0.0005, ****P&lt;0.0001).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240</Words>
  <Application>Microsoft Office PowerPoint</Application>
  <PresentationFormat>Custom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Symbol</vt:lpstr>
      <vt:lpstr>Office 主题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Penalva, Luiz O</cp:lastModifiedBy>
  <cp:revision>12</cp:revision>
  <dcterms:created xsi:type="dcterms:W3CDTF">2018-04-29T10:43:00Z</dcterms:created>
  <dcterms:modified xsi:type="dcterms:W3CDTF">2018-08-21T22:29:28Z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