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Lst>
  <p:sldSz cx="6119813" cy="1079976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5" d="100"/>
          <a:sy n="75" d="100"/>
        </p:scale>
        <p:origin x="431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5126" y="1767454"/>
            <a:ext cx="4590757" cy="3759902"/>
          </a:xfrm>
        </p:spPr>
        <p:txBody>
          <a:bodyPr anchor="b"/>
          <a:lstStyle>
            <a:lvl1pPr algn="ctr">
              <a:defRPr sz="4015"/>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765126" y="5672354"/>
            <a:ext cx="4590757" cy="2607432"/>
          </a:xfrm>
        </p:spPr>
        <p:txBody>
          <a:bodyPr/>
          <a:lstStyle>
            <a:lvl1pPr marL="0" indent="0" algn="ctr">
              <a:buNone/>
              <a:defRPr sz="1605"/>
            </a:lvl1pPr>
            <a:lvl2pPr marL="306070" indent="0" algn="ctr">
              <a:buNone/>
              <a:defRPr sz="1340"/>
            </a:lvl2pPr>
            <a:lvl3pPr marL="612140" indent="0" algn="ctr">
              <a:buNone/>
              <a:defRPr sz="1205"/>
            </a:lvl3pPr>
            <a:lvl4pPr marL="918210" indent="0" algn="ctr">
              <a:buNone/>
              <a:defRPr sz="1070"/>
            </a:lvl4pPr>
            <a:lvl5pPr marL="1224280" indent="0" algn="ctr">
              <a:buNone/>
              <a:defRPr sz="1070"/>
            </a:lvl5pPr>
            <a:lvl6pPr marL="1529715" indent="0" algn="ctr">
              <a:buNone/>
              <a:defRPr sz="1070"/>
            </a:lvl6pPr>
            <a:lvl7pPr marL="1835785" indent="0" algn="ctr">
              <a:buNone/>
              <a:defRPr sz="1070"/>
            </a:lvl7pPr>
            <a:lvl8pPr marL="2141855" indent="0" algn="ctr">
              <a:buNone/>
              <a:defRPr sz="1070"/>
            </a:lvl8pPr>
            <a:lvl9pPr marL="2447925" indent="0" algn="ctr">
              <a:buNone/>
              <a:defRPr sz="107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20819" y="574985"/>
            <a:ext cx="5279371" cy="915226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17631" y="2692432"/>
            <a:ext cx="5279371" cy="4492383"/>
          </a:xfrm>
        </p:spPr>
        <p:txBody>
          <a:bodyPr anchor="b"/>
          <a:lstStyle>
            <a:lvl1pPr>
              <a:defRPr sz="4015"/>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17631" y="7227314"/>
            <a:ext cx="5279371" cy="2362439"/>
          </a:xfrm>
        </p:spPr>
        <p:txBody>
          <a:bodyPr/>
          <a:lstStyle>
            <a:lvl1pPr marL="0" indent="0">
              <a:buNone/>
              <a:defRPr sz="1605">
                <a:solidFill>
                  <a:schemeClr val="tx1">
                    <a:tint val="75000"/>
                  </a:schemeClr>
                </a:solidFill>
              </a:defRPr>
            </a:lvl1pPr>
            <a:lvl2pPr marL="306070" indent="0">
              <a:buNone/>
              <a:defRPr sz="1340">
                <a:solidFill>
                  <a:schemeClr val="tx1">
                    <a:tint val="75000"/>
                  </a:schemeClr>
                </a:solidFill>
              </a:defRPr>
            </a:lvl2pPr>
            <a:lvl3pPr marL="612140" indent="0">
              <a:buNone/>
              <a:defRPr sz="1205">
                <a:solidFill>
                  <a:schemeClr val="tx1">
                    <a:tint val="75000"/>
                  </a:schemeClr>
                </a:solidFill>
              </a:defRPr>
            </a:lvl3pPr>
            <a:lvl4pPr marL="918210" indent="0">
              <a:buNone/>
              <a:defRPr sz="1070">
                <a:solidFill>
                  <a:schemeClr val="tx1">
                    <a:tint val="75000"/>
                  </a:schemeClr>
                </a:solidFill>
              </a:defRPr>
            </a:lvl4pPr>
            <a:lvl5pPr marL="1224280" indent="0">
              <a:buNone/>
              <a:defRPr sz="1070">
                <a:solidFill>
                  <a:schemeClr val="tx1">
                    <a:tint val="75000"/>
                  </a:schemeClr>
                </a:solidFill>
              </a:defRPr>
            </a:lvl5pPr>
            <a:lvl6pPr marL="1529715" indent="0">
              <a:buNone/>
              <a:defRPr sz="1070">
                <a:solidFill>
                  <a:schemeClr val="tx1">
                    <a:tint val="75000"/>
                  </a:schemeClr>
                </a:solidFill>
              </a:defRPr>
            </a:lvl6pPr>
            <a:lvl7pPr marL="1835785" indent="0">
              <a:buNone/>
              <a:defRPr sz="1070">
                <a:solidFill>
                  <a:schemeClr val="tx1">
                    <a:tint val="75000"/>
                  </a:schemeClr>
                </a:solidFill>
              </a:defRPr>
            </a:lvl7pPr>
            <a:lvl8pPr marL="2141855" indent="0">
              <a:buNone/>
              <a:defRPr sz="1070">
                <a:solidFill>
                  <a:schemeClr val="tx1">
                    <a:tint val="75000"/>
                  </a:schemeClr>
                </a:solidFill>
              </a:defRPr>
            </a:lvl8pPr>
            <a:lvl9pPr marL="2447925" indent="0">
              <a:buNone/>
              <a:defRPr sz="107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20819" y="2874925"/>
            <a:ext cx="2601429" cy="685232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098761" y="2874925"/>
            <a:ext cx="2601429" cy="685232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21617" y="574985"/>
            <a:ext cx="5279371" cy="208744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95821" y="2800617"/>
            <a:ext cx="2446785" cy="1297466"/>
          </a:xfrm>
        </p:spPr>
        <p:txBody>
          <a:bodyPr anchor="ctr" anchorCtr="0"/>
          <a:lstStyle>
            <a:lvl1pPr marL="0" indent="0">
              <a:buNone/>
              <a:defRPr sz="1875"/>
            </a:lvl1pPr>
            <a:lvl2pPr marL="306070" indent="0">
              <a:buNone/>
              <a:defRPr sz="1605"/>
            </a:lvl2pPr>
            <a:lvl3pPr marL="612140" indent="0">
              <a:buNone/>
              <a:defRPr sz="1340"/>
            </a:lvl3pPr>
            <a:lvl4pPr marL="918210" indent="0">
              <a:buNone/>
              <a:defRPr sz="1205"/>
            </a:lvl4pPr>
            <a:lvl5pPr marL="1224280" indent="0">
              <a:buNone/>
              <a:defRPr sz="1205"/>
            </a:lvl5pPr>
            <a:lvl6pPr marL="1529715" indent="0">
              <a:buNone/>
              <a:defRPr sz="1205"/>
            </a:lvl6pPr>
            <a:lvl7pPr marL="1835785" indent="0">
              <a:buNone/>
              <a:defRPr sz="1205"/>
            </a:lvl7pPr>
            <a:lvl8pPr marL="2141855" indent="0">
              <a:buNone/>
              <a:defRPr sz="1205"/>
            </a:lvl8pPr>
            <a:lvl9pPr marL="2447925" indent="0">
              <a:buNone/>
              <a:defRPr sz="1205"/>
            </a:lvl9pPr>
          </a:lstStyle>
          <a:p>
            <a:pPr lvl="0"/>
            <a:r>
              <a:rPr lang="zh-CN" altLang="en-US" smtClean="0"/>
              <a:t>单击此处编辑母版文本样式</a:t>
            </a:r>
          </a:p>
        </p:txBody>
      </p:sp>
      <p:sp>
        <p:nvSpPr>
          <p:cNvPr id="4" name="内容占位符 3"/>
          <p:cNvSpPr>
            <a:spLocks noGrp="1"/>
          </p:cNvSpPr>
          <p:nvPr>
            <p:ph sz="half" idx="2"/>
          </p:nvPr>
        </p:nvSpPr>
        <p:spPr>
          <a:xfrm>
            <a:off x="595821" y="4197338"/>
            <a:ext cx="2446785" cy="554990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141304" y="2800617"/>
            <a:ext cx="2458835" cy="1297466"/>
          </a:xfrm>
        </p:spPr>
        <p:txBody>
          <a:bodyPr anchor="ctr" anchorCtr="0"/>
          <a:lstStyle>
            <a:lvl1pPr marL="0" indent="0">
              <a:buNone/>
              <a:defRPr sz="1875"/>
            </a:lvl1pPr>
            <a:lvl2pPr marL="306070" indent="0">
              <a:buNone/>
              <a:defRPr sz="1605"/>
            </a:lvl2pPr>
            <a:lvl3pPr marL="612140" indent="0">
              <a:buNone/>
              <a:defRPr sz="1340"/>
            </a:lvl3pPr>
            <a:lvl4pPr marL="918210" indent="0">
              <a:buNone/>
              <a:defRPr sz="1205"/>
            </a:lvl4pPr>
            <a:lvl5pPr marL="1224280" indent="0">
              <a:buNone/>
              <a:defRPr sz="1205"/>
            </a:lvl5pPr>
            <a:lvl6pPr marL="1529715" indent="0">
              <a:buNone/>
              <a:defRPr sz="1205"/>
            </a:lvl6pPr>
            <a:lvl7pPr marL="1835785" indent="0">
              <a:buNone/>
              <a:defRPr sz="1205"/>
            </a:lvl7pPr>
            <a:lvl8pPr marL="2141855" indent="0">
              <a:buNone/>
              <a:defRPr sz="1205"/>
            </a:lvl8pPr>
            <a:lvl9pPr marL="2447925" indent="0">
              <a:buNone/>
              <a:defRPr sz="1205"/>
            </a:lvl9pPr>
          </a:lstStyle>
          <a:p>
            <a:pPr lvl="0"/>
            <a:r>
              <a:rPr lang="zh-CN" altLang="en-US" smtClean="0"/>
              <a:t>单击此处编辑母版文本样式</a:t>
            </a:r>
          </a:p>
        </p:txBody>
      </p:sp>
      <p:sp>
        <p:nvSpPr>
          <p:cNvPr id="6" name="内容占位符 5"/>
          <p:cNvSpPr>
            <a:spLocks noGrp="1"/>
          </p:cNvSpPr>
          <p:nvPr>
            <p:ph sz="quarter" idx="4"/>
          </p:nvPr>
        </p:nvSpPr>
        <p:spPr>
          <a:xfrm>
            <a:off x="3141304" y="4197338"/>
            <a:ext cx="2458835" cy="554990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21617" y="719981"/>
            <a:ext cx="2091219" cy="2519935"/>
          </a:xfrm>
        </p:spPr>
        <p:txBody>
          <a:bodyPr anchor="b"/>
          <a:lstStyle>
            <a:lvl1pPr>
              <a:defRPr sz="214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02226" y="719983"/>
            <a:ext cx="3098761" cy="8509779"/>
          </a:xfrm>
        </p:spPr>
        <p:txBody>
          <a:bodyPr/>
          <a:lstStyle>
            <a:lvl1pPr marL="0" indent="0">
              <a:buNone/>
              <a:defRPr sz="2140"/>
            </a:lvl1pPr>
            <a:lvl2pPr marL="306070" indent="0">
              <a:buNone/>
              <a:defRPr sz="1875"/>
            </a:lvl2pPr>
            <a:lvl3pPr marL="612140" indent="0">
              <a:buNone/>
              <a:defRPr sz="1605"/>
            </a:lvl3pPr>
            <a:lvl4pPr marL="918210" indent="0">
              <a:buNone/>
              <a:defRPr sz="1340"/>
            </a:lvl4pPr>
            <a:lvl5pPr marL="1224280" indent="0">
              <a:buNone/>
              <a:defRPr sz="1340"/>
            </a:lvl5pPr>
            <a:lvl6pPr marL="1529715" indent="0">
              <a:buNone/>
              <a:defRPr sz="1340"/>
            </a:lvl6pPr>
            <a:lvl7pPr marL="1835785" indent="0">
              <a:buNone/>
              <a:defRPr sz="1340"/>
            </a:lvl7pPr>
            <a:lvl8pPr marL="2141855" indent="0">
              <a:buNone/>
              <a:defRPr sz="1340"/>
            </a:lvl8pPr>
            <a:lvl9pPr marL="2447925" indent="0">
              <a:buNone/>
              <a:defRPr sz="1340"/>
            </a:lvl9pPr>
          </a:lstStyle>
          <a:p>
            <a:endParaRPr lang="zh-CN" altLang="en-US"/>
          </a:p>
        </p:txBody>
      </p:sp>
      <p:sp>
        <p:nvSpPr>
          <p:cNvPr id="4" name="文本占位符 3"/>
          <p:cNvSpPr>
            <a:spLocks noGrp="1"/>
          </p:cNvSpPr>
          <p:nvPr>
            <p:ph type="body" sz="half" idx="2"/>
          </p:nvPr>
        </p:nvSpPr>
        <p:spPr>
          <a:xfrm>
            <a:off x="421617" y="3239916"/>
            <a:ext cx="2091219" cy="6002346"/>
          </a:xfrm>
        </p:spPr>
        <p:txBody>
          <a:bodyPr/>
          <a:lstStyle>
            <a:lvl1pPr marL="0" indent="0">
              <a:buNone/>
              <a:defRPr sz="1340"/>
            </a:lvl1pPr>
            <a:lvl2pPr marL="306070" indent="0">
              <a:buNone/>
              <a:defRPr sz="1205"/>
            </a:lvl2pPr>
            <a:lvl3pPr marL="612140" indent="0">
              <a:buNone/>
              <a:defRPr sz="1070"/>
            </a:lvl3pPr>
            <a:lvl4pPr marL="918210" indent="0">
              <a:buNone/>
              <a:defRPr sz="935"/>
            </a:lvl4pPr>
            <a:lvl5pPr marL="1224280" indent="0">
              <a:buNone/>
              <a:defRPr sz="935"/>
            </a:lvl5pPr>
            <a:lvl6pPr marL="1529715" indent="0">
              <a:buNone/>
              <a:defRPr sz="935"/>
            </a:lvl6pPr>
            <a:lvl7pPr marL="1835785" indent="0">
              <a:buNone/>
              <a:defRPr sz="935"/>
            </a:lvl7pPr>
            <a:lvl8pPr marL="2141855" indent="0">
              <a:buNone/>
              <a:defRPr sz="935"/>
            </a:lvl8pPr>
            <a:lvl9pPr marL="2447925" indent="0">
              <a:buNone/>
              <a:defRPr sz="935"/>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380348" y="574985"/>
            <a:ext cx="1319843" cy="915226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20819" y="574985"/>
            <a:ext cx="3883016" cy="915226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20819" y="574985"/>
            <a:ext cx="5279371" cy="208744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20819" y="2874925"/>
            <a:ext cx="5279371" cy="685232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20819" y="10009740"/>
            <a:ext cx="1377227" cy="574985"/>
          </a:xfrm>
          <a:prstGeom prst="rect">
            <a:avLst/>
          </a:prstGeom>
        </p:spPr>
        <p:txBody>
          <a:bodyPr vert="horz" lIns="91440" tIns="45720" rIns="91440" bIns="45720" rtlCol="0" anchor="ctr"/>
          <a:lstStyle>
            <a:lvl1pPr algn="l">
              <a:defRPr sz="805">
                <a:solidFill>
                  <a:schemeClr val="tx1">
                    <a:tint val="75000"/>
                  </a:schemeClr>
                </a:solidFill>
              </a:defRPr>
            </a:lvl1pPr>
          </a:lstStyle>
          <a:p>
            <a:fld id="{82F288E0-7875-42C4-84C8-98DBBD3BF4D2}" type="datetimeFigureOut">
              <a:rPr lang="zh-CN" altLang="en-US" smtClean="0"/>
              <a:t>2018/8/21</a:t>
            </a:fld>
            <a:endParaRPr lang="zh-CN" altLang="en-US"/>
          </a:p>
        </p:txBody>
      </p:sp>
      <p:sp>
        <p:nvSpPr>
          <p:cNvPr id="5" name="页脚占位符 4"/>
          <p:cNvSpPr>
            <a:spLocks noGrp="1"/>
          </p:cNvSpPr>
          <p:nvPr>
            <p:ph type="ftr" sz="quarter" idx="3"/>
          </p:nvPr>
        </p:nvSpPr>
        <p:spPr>
          <a:xfrm>
            <a:off x="2027584" y="10009740"/>
            <a:ext cx="2065841" cy="574985"/>
          </a:xfrm>
          <a:prstGeom prst="rect">
            <a:avLst/>
          </a:prstGeom>
        </p:spPr>
        <p:txBody>
          <a:bodyPr vert="horz" lIns="91440" tIns="45720" rIns="91440" bIns="45720" rtlCol="0" anchor="ctr"/>
          <a:lstStyle>
            <a:lvl1pPr algn="ctr">
              <a:defRPr sz="805">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322963" y="10009740"/>
            <a:ext cx="1377227" cy="574985"/>
          </a:xfrm>
          <a:prstGeom prst="rect">
            <a:avLst/>
          </a:prstGeom>
        </p:spPr>
        <p:txBody>
          <a:bodyPr vert="horz" lIns="91440" tIns="45720" rIns="91440" bIns="45720" rtlCol="0" anchor="ctr"/>
          <a:lstStyle>
            <a:lvl1pPr algn="r">
              <a:defRPr sz="805">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12140" rtl="0" eaLnBrk="1" latinLnBrk="0" hangingPunct="1">
        <a:lnSpc>
          <a:spcPct val="90000"/>
        </a:lnSpc>
        <a:spcBef>
          <a:spcPct val="0"/>
        </a:spcBef>
        <a:buNone/>
        <a:defRPr sz="2945" kern="1200">
          <a:solidFill>
            <a:schemeClr val="tx1"/>
          </a:solidFill>
          <a:latin typeface="+mj-lt"/>
          <a:ea typeface="+mj-ea"/>
          <a:cs typeface="+mj-cs"/>
        </a:defRPr>
      </a:lvl1pPr>
    </p:titleStyle>
    <p:bodyStyle>
      <a:lvl1pPr marL="153035" indent="-151130" algn="l" defTabSz="612140" rtl="0" eaLnBrk="1" latinLnBrk="0" hangingPunct="1">
        <a:lnSpc>
          <a:spcPct val="90000"/>
        </a:lnSpc>
        <a:spcBef>
          <a:spcPct val="134000"/>
        </a:spcBef>
        <a:buFont typeface="Arial" panose="020B0604020202020204" pitchFamily="34" charset="0"/>
        <a:buChar char="•"/>
        <a:defRPr sz="1875" kern="1200">
          <a:solidFill>
            <a:schemeClr val="tx1"/>
          </a:solidFill>
          <a:latin typeface="+mn-lt"/>
          <a:ea typeface="+mn-ea"/>
          <a:cs typeface="+mn-cs"/>
        </a:defRPr>
      </a:lvl1pPr>
      <a:lvl2pPr marL="459105" indent="-151130" algn="l" defTabSz="612140" rtl="0" eaLnBrk="1" latinLnBrk="0" hangingPunct="1">
        <a:lnSpc>
          <a:spcPct val="90000"/>
        </a:lnSpc>
        <a:spcBef>
          <a:spcPct val="67000"/>
        </a:spcBef>
        <a:buFont typeface="Arial" panose="020B0604020202020204" pitchFamily="34" charset="0"/>
        <a:buChar char="•"/>
        <a:defRPr sz="1605" kern="1200">
          <a:solidFill>
            <a:schemeClr val="tx1"/>
          </a:solidFill>
          <a:latin typeface="+mn-lt"/>
          <a:ea typeface="+mn-ea"/>
          <a:cs typeface="+mn-cs"/>
        </a:defRPr>
      </a:lvl2pPr>
      <a:lvl3pPr marL="765175" indent="-151130" algn="l" defTabSz="612140" rtl="0" eaLnBrk="1" latinLnBrk="0" hangingPunct="1">
        <a:lnSpc>
          <a:spcPct val="90000"/>
        </a:lnSpc>
        <a:spcBef>
          <a:spcPct val="67000"/>
        </a:spcBef>
        <a:buFont typeface="Arial" panose="020B0604020202020204" pitchFamily="34" charset="0"/>
        <a:buChar char="•"/>
        <a:defRPr sz="1340" kern="1200">
          <a:solidFill>
            <a:schemeClr val="tx1"/>
          </a:solidFill>
          <a:latin typeface="+mn-lt"/>
          <a:ea typeface="+mn-ea"/>
          <a:cs typeface="+mn-cs"/>
        </a:defRPr>
      </a:lvl3pPr>
      <a:lvl4pPr marL="1071245" indent="-151130"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4pPr>
      <a:lvl5pPr marL="1377315" indent="-151130"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5pPr>
      <a:lvl6pPr marL="1682750" indent="-151130"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6pPr>
      <a:lvl7pPr marL="1988820" indent="-151130"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7pPr>
      <a:lvl8pPr marL="2294890" indent="-151130"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8pPr>
      <a:lvl9pPr marL="2600960" indent="-151130" algn="l" defTabSz="612140" rtl="0" eaLnBrk="1" latinLnBrk="0" hangingPunct="1">
        <a:lnSpc>
          <a:spcPct val="90000"/>
        </a:lnSpc>
        <a:spcBef>
          <a:spcPct val="67000"/>
        </a:spcBef>
        <a:buFont typeface="Arial" panose="020B0604020202020204" pitchFamily="34" charset="0"/>
        <a:buChar char="•"/>
        <a:defRPr sz="1205" kern="1200">
          <a:solidFill>
            <a:schemeClr val="tx1"/>
          </a:solidFill>
          <a:latin typeface="+mn-lt"/>
          <a:ea typeface="+mn-ea"/>
          <a:cs typeface="+mn-cs"/>
        </a:defRPr>
      </a:lvl9pPr>
    </p:bodyStyle>
    <p:otherStyle>
      <a:defPPr>
        <a:defRPr lang="zh-CN"/>
      </a:defPPr>
      <a:lvl1pPr marL="0" algn="l" defTabSz="612140" rtl="0" eaLnBrk="1" latinLnBrk="0" hangingPunct="1">
        <a:defRPr sz="1205" kern="1200">
          <a:solidFill>
            <a:schemeClr val="tx1"/>
          </a:solidFill>
          <a:latin typeface="+mn-lt"/>
          <a:ea typeface="+mn-ea"/>
          <a:cs typeface="+mn-cs"/>
        </a:defRPr>
      </a:lvl1pPr>
      <a:lvl2pPr marL="306070" algn="l" defTabSz="612140" rtl="0" eaLnBrk="1" latinLnBrk="0" hangingPunct="1">
        <a:defRPr sz="1205" kern="1200">
          <a:solidFill>
            <a:schemeClr val="tx1"/>
          </a:solidFill>
          <a:latin typeface="+mn-lt"/>
          <a:ea typeface="+mn-ea"/>
          <a:cs typeface="+mn-cs"/>
        </a:defRPr>
      </a:lvl2pPr>
      <a:lvl3pPr marL="612140" algn="l" defTabSz="612140" rtl="0" eaLnBrk="1" latinLnBrk="0" hangingPunct="1">
        <a:defRPr sz="1205" kern="1200">
          <a:solidFill>
            <a:schemeClr val="tx1"/>
          </a:solidFill>
          <a:latin typeface="+mn-lt"/>
          <a:ea typeface="+mn-ea"/>
          <a:cs typeface="+mn-cs"/>
        </a:defRPr>
      </a:lvl3pPr>
      <a:lvl4pPr marL="918210" algn="l" defTabSz="612140" rtl="0" eaLnBrk="1" latinLnBrk="0" hangingPunct="1">
        <a:defRPr sz="1205" kern="1200">
          <a:solidFill>
            <a:schemeClr val="tx1"/>
          </a:solidFill>
          <a:latin typeface="+mn-lt"/>
          <a:ea typeface="+mn-ea"/>
          <a:cs typeface="+mn-cs"/>
        </a:defRPr>
      </a:lvl4pPr>
      <a:lvl5pPr marL="1224280" algn="l" defTabSz="612140" rtl="0" eaLnBrk="1" latinLnBrk="0" hangingPunct="1">
        <a:defRPr sz="1205" kern="1200">
          <a:solidFill>
            <a:schemeClr val="tx1"/>
          </a:solidFill>
          <a:latin typeface="+mn-lt"/>
          <a:ea typeface="+mn-ea"/>
          <a:cs typeface="+mn-cs"/>
        </a:defRPr>
      </a:lvl5pPr>
      <a:lvl6pPr marL="1529715" algn="l" defTabSz="612140" rtl="0" eaLnBrk="1" latinLnBrk="0" hangingPunct="1">
        <a:defRPr sz="1205" kern="1200">
          <a:solidFill>
            <a:schemeClr val="tx1"/>
          </a:solidFill>
          <a:latin typeface="+mn-lt"/>
          <a:ea typeface="+mn-ea"/>
          <a:cs typeface="+mn-cs"/>
        </a:defRPr>
      </a:lvl6pPr>
      <a:lvl7pPr marL="1835785" algn="l" defTabSz="612140" rtl="0" eaLnBrk="1" latinLnBrk="0" hangingPunct="1">
        <a:defRPr sz="1205" kern="1200">
          <a:solidFill>
            <a:schemeClr val="tx1"/>
          </a:solidFill>
          <a:latin typeface="+mn-lt"/>
          <a:ea typeface="+mn-ea"/>
          <a:cs typeface="+mn-cs"/>
        </a:defRPr>
      </a:lvl7pPr>
      <a:lvl8pPr marL="2141855" algn="l" defTabSz="612140" rtl="0" eaLnBrk="1" latinLnBrk="0" hangingPunct="1">
        <a:defRPr sz="1205" kern="1200">
          <a:solidFill>
            <a:schemeClr val="tx1"/>
          </a:solidFill>
          <a:latin typeface="+mn-lt"/>
          <a:ea typeface="+mn-ea"/>
          <a:cs typeface="+mn-cs"/>
        </a:defRPr>
      </a:lvl8pPr>
      <a:lvl9pPr marL="2447925" algn="l" defTabSz="612140" rtl="0" eaLnBrk="1" latinLnBrk="0" hangingPunct="1">
        <a:defRPr sz="12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tiff"/><Relationship Id="rId18" Type="http://schemas.openxmlformats.org/officeDocument/2006/relationships/image" Target="../media/image1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tiff"/><Relationship Id="rId17" Type="http://schemas.openxmlformats.org/officeDocument/2006/relationships/image" Target="../media/image16.jpeg"/><Relationship Id="rId2" Type="http://schemas.openxmlformats.org/officeDocument/2006/relationships/image" Target="../media/image1.tiff"/><Relationship Id="rId16"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5.jpeg"/><Relationship Id="rId11" Type="http://schemas.openxmlformats.org/officeDocument/2006/relationships/image" Target="../media/image10.tiff"/><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tiff"/><Relationship Id="rId4" Type="http://schemas.openxmlformats.org/officeDocument/2006/relationships/image" Target="../media/image3.jpeg"/><Relationship Id="rId9" Type="http://schemas.openxmlformats.org/officeDocument/2006/relationships/image" Target="../media/image8.tiff"/><Relationship Id="rId14" Type="http://schemas.openxmlformats.org/officeDocument/2006/relationships/image" Target="../media/image1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48"/>
          <p:cNvSpPr txBox="1"/>
          <p:nvPr/>
        </p:nvSpPr>
        <p:spPr>
          <a:xfrm rot="16200000">
            <a:off x="1533776" y="4985338"/>
            <a:ext cx="1153350" cy="228600"/>
          </a:xfrm>
          <a:prstGeom prst="rect">
            <a:avLst/>
          </a:prstGeom>
          <a:solidFill>
            <a:schemeClr val="bg1"/>
          </a:solidFill>
          <a:ln>
            <a:solidFill>
              <a:schemeClr val="bg1"/>
            </a:solidFill>
          </a:ln>
        </p:spPr>
        <p:txBody>
          <a:bodyPr wrap="square" rtlCol="0">
            <a:spAutoFit/>
          </a:bodyPr>
          <a:lstStyle/>
          <a:p>
            <a:r>
              <a:rPr lang="en-US" sz="900" dirty="0" smtClean="0">
                <a:latin typeface="Arial" panose="020B0604020202020204" pitchFamily="34" charset="0"/>
                <a:cs typeface="Arial" panose="020B0604020202020204" pitchFamily="34" charset="0"/>
              </a:rPr>
              <a:t>Relative OD560nm</a:t>
            </a:r>
            <a:endParaRPr lang="en-US" sz="900" dirty="0">
              <a:latin typeface="Arial" panose="020B0604020202020204" pitchFamily="34" charset="0"/>
              <a:cs typeface="Arial" panose="020B0604020202020204" pitchFamily="34" charset="0"/>
            </a:endParaRPr>
          </a:p>
        </p:txBody>
      </p:sp>
      <p:pic>
        <p:nvPicPr>
          <p:cNvPr id="35" name="图片 34" descr="migration-u343"/>
          <p:cNvPicPr>
            <a:picLocks noChangeAspect="1"/>
          </p:cNvPicPr>
          <p:nvPr/>
        </p:nvPicPr>
        <p:blipFill>
          <a:blip r:embed="rId2"/>
          <a:srcRect l="16084" t="12402" b="20419"/>
          <a:stretch>
            <a:fillRect/>
          </a:stretch>
        </p:blipFill>
        <p:spPr>
          <a:xfrm>
            <a:off x="500463" y="4522976"/>
            <a:ext cx="1578235" cy="1187646"/>
          </a:xfrm>
          <a:prstGeom prst="rect">
            <a:avLst/>
          </a:prstGeom>
        </p:spPr>
      </p:pic>
      <p:sp>
        <p:nvSpPr>
          <p:cNvPr id="54" name="TextBox 47"/>
          <p:cNvSpPr txBox="1"/>
          <p:nvPr/>
        </p:nvSpPr>
        <p:spPr>
          <a:xfrm rot="16200000">
            <a:off x="3208319" y="3001141"/>
            <a:ext cx="1357630" cy="228600"/>
          </a:xfrm>
          <a:prstGeom prst="rect">
            <a:avLst/>
          </a:prstGeom>
          <a:solidFill>
            <a:schemeClr val="bg1"/>
          </a:solidFill>
          <a:ln>
            <a:solidFill>
              <a:schemeClr val="bg1"/>
            </a:solidFill>
          </a:ln>
        </p:spPr>
        <p:txBody>
          <a:bodyPr wrap="none" rtlCol="0">
            <a:spAutoFit/>
          </a:bodyPr>
          <a:lstStyle/>
          <a:p>
            <a:r>
              <a:rPr lang="en-US" sz="900" dirty="0" smtClean="0">
                <a:latin typeface="Arial" panose="020B0604020202020204" pitchFamily="34" charset="0"/>
                <a:cs typeface="Arial" panose="020B0604020202020204" pitchFamily="34" charset="0"/>
              </a:rPr>
              <a:t>Relative wound density</a:t>
            </a:r>
            <a:endParaRPr lang="en-US" sz="900" dirty="0">
              <a:latin typeface="Arial" panose="020B0604020202020204" pitchFamily="34" charset="0"/>
              <a:cs typeface="Arial" panose="020B0604020202020204" pitchFamily="34" charset="0"/>
            </a:endParaRPr>
          </a:p>
        </p:txBody>
      </p:sp>
      <p:sp>
        <p:nvSpPr>
          <p:cNvPr id="12" name="TextBox 11"/>
          <p:cNvSpPr txBox="1"/>
          <p:nvPr/>
        </p:nvSpPr>
        <p:spPr>
          <a:xfrm>
            <a:off x="2292735" y="3026018"/>
            <a:ext cx="716398" cy="243840"/>
          </a:xfrm>
          <a:prstGeom prst="rect">
            <a:avLst/>
          </a:prstGeom>
          <a:noFill/>
        </p:spPr>
        <p:txBody>
          <a:bodyPr wrap="square" rtlCol="0">
            <a:spAutoFit/>
          </a:bodyPr>
          <a:lstStyle/>
          <a:p>
            <a:r>
              <a:rPr lang="en-US" sz="1000" dirty="0">
                <a:latin typeface="Arial" panose="020B0604020202020204" pitchFamily="34" charset="0"/>
              </a:rPr>
              <a:t>Control</a:t>
            </a:r>
          </a:p>
        </p:txBody>
      </p:sp>
      <p:sp>
        <p:nvSpPr>
          <p:cNvPr id="13" name="TextBox 12"/>
          <p:cNvSpPr txBox="1"/>
          <p:nvPr/>
        </p:nvSpPr>
        <p:spPr>
          <a:xfrm>
            <a:off x="2967858" y="3026018"/>
            <a:ext cx="484585" cy="245110"/>
          </a:xfrm>
          <a:prstGeom prst="rect">
            <a:avLst/>
          </a:prstGeom>
          <a:noFill/>
        </p:spPr>
        <p:txBody>
          <a:bodyPr wrap="square" rtlCol="0">
            <a:spAutoFit/>
          </a:bodyPr>
          <a:lstStyle/>
          <a:p>
            <a:r>
              <a:rPr lang="en-US" sz="1000" dirty="0">
                <a:latin typeface="Arial" panose="020B0604020202020204" pitchFamily="34" charset="0"/>
              </a:rPr>
              <a:t>5</a:t>
            </a:r>
            <a:r>
              <a:rPr lang="en-US" altLang="zh-CN" sz="1000" dirty="0">
                <a:latin typeface="Arial" panose="020B0604020202020204" pitchFamily="34" charset="0"/>
                <a:sym typeface="+mn-ea"/>
              </a:rPr>
              <a:t>μ</a:t>
            </a:r>
            <a:r>
              <a:rPr lang="en-US" sz="1000" dirty="0">
                <a:latin typeface="Arial" panose="020B0604020202020204" pitchFamily="34" charset="0"/>
              </a:rPr>
              <a:t>M</a:t>
            </a:r>
            <a:r>
              <a:rPr lang="en-US" sz="1000" dirty="0"/>
              <a:t> </a:t>
            </a:r>
          </a:p>
        </p:txBody>
      </p:sp>
      <p:sp>
        <p:nvSpPr>
          <p:cNvPr id="14" name="TextBox 13"/>
          <p:cNvSpPr txBox="1"/>
          <p:nvPr/>
        </p:nvSpPr>
        <p:spPr>
          <a:xfrm>
            <a:off x="2318776" y="3857369"/>
            <a:ext cx="595728" cy="247650"/>
          </a:xfrm>
          <a:prstGeom prst="rect">
            <a:avLst/>
          </a:prstGeom>
          <a:noFill/>
        </p:spPr>
        <p:txBody>
          <a:bodyPr wrap="square" rtlCol="0">
            <a:spAutoFit/>
          </a:bodyPr>
          <a:lstStyle/>
          <a:p>
            <a:r>
              <a:rPr lang="en-US" sz="1000" dirty="0">
                <a:latin typeface="Arial" panose="020B0604020202020204" pitchFamily="34" charset="0"/>
              </a:rPr>
              <a:t>10</a:t>
            </a:r>
            <a:r>
              <a:rPr lang="en-US" altLang="zh-CN" sz="1000" dirty="0">
                <a:latin typeface="Arial" panose="020B0604020202020204" pitchFamily="34" charset="0"/>
                <a:sym typeface="+mn-ea"/>
              </a:rPr>
              <a:t>μ</a:t>
            </a:r>
            <a:r>
              <a:rPr lang="en-US" sz="1000" dirty="0">
                <a:latin typeface="Arial" panose="020B0604020202020204" pitchFamily="34" charset="0"/>
              </a:rPr>
              <a:t>M</a:t>
            </a:r>
            <a:r>
              <a:rPr lang="en-US" sz="1015" dirty="0"/>
              <a:t> </a:t>
            </a:r>
          </a:p>
        </p:txBody>
      </p:sp>
      <p:sp>
        <p:nvSpPr>
          <p:cNvPr id="15" name="TextBox 14"/>
          <p:cNvSpPr txBox="1"/>
          <p:nvPr/>
        </p:nvSpPr>
        <p:spPr>
          <a:xfrm>
            <a:off x="2908799" y="3857369"/>
            <a:ext cx="574770" cy="245110"/>
          </a:xfrm>
          <a:prstGeom prst="rect">
            <a:avLst/>
          </a:prstGeom>
          <a:noFill/>
        </p:spPr>
        <p:txBody>
          <a:bodyPr wrap="square" rtlCol="0">
            <a:spAutoFit/>
          </a:bodyPr>
          <a:lstStyle/>
          <a:p>
            <a:r>
              <a:rPr lang="en-US" sz="1000" dirty="0">
                <a:latin typeface="Arial" panose="020B0604020202020204" pitchFamily="34" charset="0"/>
              </a:rPr>
              <a:t>30</a:t>
            </a:r>
            <a:r>
              <a:rPr lang="en-US" altLang="zh-CN" sz="1000" dirty="0">
                <a:latin typeface="Arial" panose="020B0604020202020204" pitchFamily="34" charset="0"/>
                <a:sym typeface="+mn-ea"/>
              </a:rPr>
              <a:t>μ</a:t>
            </a:r>
            <a:r>
              <a:rPr lang="en-US" sz="1000" dirty="0">
                <a:latin typeface="Arial" panose="020B0604020202020204" pitchFamily="34" charset="0"/>
              </a:rPr>
              <a:t>M</a:t>
            </a:r>
            <a:r>
              <a:rPr lang="en-US" sz="1000" dirty="0"/>
              <a:t> </a:t>
            </a:r>
          </a:p>
        </p:txBody>
      </p:sp>
      <p:sp>
        <p:nvSpPr>
          <p:cNvPr id="16" name="TextBox 15"/>
          <p:cNvSpPr txBox="1"/>
          <p:nvPr/>
        </p:nvSpPr>
        <p:spPr>
          <a:xfrm>
            <a:off x="668687" y="263371"/>
            <a:ext cx="328984" cy="335280"/>
          </a:xfrm>
          <a:prstGeom prst="rect">
            <a:avLst/>
          </a:prstGeom>
          <a:noFill/>
        </p:spPr>
        <p:txBody>
          <a:bodyPr wrap="square" rtlCol="0">
            <a:spAutoFit/>
          </a:bodyPr>
          <a:lstStyle/>
          <a:p>
            <a:r>
              <a:rPr lang="en-US" sz="1600" dirty="0">
                <a:latin typeface="Arial" panose="020B0604020202020204" pitchFamily="34" charset="0"/>
              </a:rPr>
              <a:t>A</a:t>
            </a:r>
          </a:p>
        </p:txBody>
      </p:sp>
      <p:sp>
        <p:nvSpPr>
          <p:cNvPr id="17" name="TextBox 16"/>
          <p:cNvSpPr txBox="1"/>
          <p:nvPr/>
        </p:nvSpPr>
        <p:spPr>
          <a:xfrm>
            <a:off x="3483579" y="263325"/>
            <a:ext cx="331525" cy="335280"/>
          </a:xfrm>
          <a:prstGeom prst="rect">
            <a:avLst/>
          </a:prstGeom>
          <a:noFill/>
        </p:spPr>
        <p:txBody>
          <a:bodyPr wrap="square" rtlCol="0">
            <a:spAutoFit/>
          </a:bodyPr>
          <a:lstStyle/>
          <a:p>
            <a:r>
              <a:rPr lang="en-US" sz="1600" dirty="0">
                <a:latin typeface="Arial" panose="020B0604020202020204" pitchFamily="34" charset="0"/>
              </a:rPr>
              <a:t>B</a:t>
            </a:r>
          </a:p>
        </p:txBody>
      </p:sp>
      <p:sp>
        <p:nvSpPr>
          <p:cNvPr id="18" name="TextBox 17"/>
          <p:cNvSpPr txBox="1"/>
          <p:nvPr/>
        </p:nvSpPr>
        <p:spPr>
          <a:xfrm>
            <a:off x="233722" y="2148945"/>
            <a:ext cx="333430" cy="335280"/>
          </a:xfrm>
          <a:prstGeom prst="rect">
            <a:avLst/>
          </a:prstGeom>
          <a:noFill/>
        </p:spPr>
        <p:txBody>
          <a:bodyPr wrap="square" rtlCol="0">
            <a:spAutoFit/>
          </a:bodyPr>
          <a:lstStyle/>
          <a:p>
            <a:r>
              <a:rPr lang="en-US" sz="1600" dirty="0">
                <a:latin typeface="Arial" panose="020B0604020202020204" pitchFamily="34" charset="0"/>
              </a:rPr>
              <a:t>C</a:t>
            </a:r>
          </a:p>
        </p:txBody>
      </p:sp>
      <p:sp>
        <p:nvSpPr>
          <p:cNvPr id="19" name="TextBox 18"/>
          <p:cNvSpPr txBox="1"/>
          <p:nvPr/>
        </p:nvSpPr>
        <p:spPr>
          <a:xfrm>
            <a:off x="3721760" y="2157386"/>
            <a:ext cx="329565" cy="335280"/>
          </a:xfrm>
          <a:prstGeom prst="rect">
            <a:avLst/>
          </a:prstGeom>
          <a:noFill/>
        </p:spPr>
        <p:txBody>
          <a:bodyPr wrap="none" rtlCol="0">
            <a:spAutoFit/>
          </a:bodyPr>
          <a:lstStyle/>
          <a:p>
            <a:r>
              <a:rPr lang="en-US" sz="1600" dirty="0">
                <a:latin typeface="Arial" panose="020B0604020202020204" pitchFamily="34" charset="0"/>
              </a:rPr>
              <a:t>D</a:t>
            </a:r>
          </a:p>
        </p:txBody>
      </p:sp>
      <p:sp>
        <p:nvSpPr>
          <p:cNvPr id="20" name="TextBox 19"/>
          <p:cNvSpPr txBox="1"/>
          <p:nvPr/>
        </p:nvSpPr>
        <p:spPr>
          <a:xfrm>
            <a:off x="254680" y="4207961"/>
            <a:ext cx="312472" cy="335280"/>
          </a:xfrm>
          <a:prstGeom prst="rect">
            <a:avLst/>
          </a:prstGeom>
          <a:noFill/>
        </p:spPr>
        <p:txBody>
          <a:bodyPr wrap="square" rtlCol="0">
            <a:spAutoFit/>
          </a:bodyPr>
          <a:lstStyle/>
          <a:p>
            <a:r>
              <a:rPr lang="en-US" sz="1600" dirty="0">
                <a:latin typeface="Arial" panose="020B0604020202020204" pitchFamily="34" charset="0"/>
              </a:rPr>
              <a:t>E</a:t>
            </a:r>
          </a:p>
        </p:txBody>
      </p:sp>
      <p:sp>
        <p:nvSpPr>
          <p:cNvPr id="28" name="TextBox 27"/>
          <p:cNvSpPr txBox="1"/>
          <p:nvPr/>
        </p:nvSpPr>
        <p:spPr>
          <a:xfrm>
            <a:off x="4216459" y="5497356"/>
            <a:ext cx="623038" cy="245110"/>
          </a:xfrm>
          <a:prstGeom prst="rect">
            <a:avLst/>
          </a:prstGeom>
          <a:noFill/>
        </p:spPr>
        <p:txBody>
          <a:bodyPr wrap="square" rtlCol="0">
            <a:spAutoFit/>
          </a:bodyPr>
          <a:lstStyle/>
          <a:p>
            <a:r>
              <a:rPr lang="en-US" sz="1000" dirty="0">
                <a:latin typeface="Arial" panose="020B0604020202020204" pitchFamily="34" charset="0"/>
              </a:rPr>
              <a:t>Control</a:t>
            </a:r>
            <a:r>
              <a:rPr lang="en-US" sz="1000" dirty="0"/>
              <a:t> </a:t>
            </a:r>
          </a:p>
        </p:txBody>
      </p:sp>
      <p:sp>
        <p:nvSpPr>
          <p:cNvPr id="29" name="TextBox 28"/>
          <p:cNvSpPr txBox="1"/>
          <p:nvPr/>
        </p:nvSpPr>
        <p:spPr>
          <a:xfrm>
            <a:off x="4839496" y="5496721"/>
            <a:ext cx="517610" cy="245110"/>
          </a:xfrm>
          <a:prstGeom prst="rect">
            <a:avLst/>
          </a:prstGeom>
          <a:noFill/>
        </p:spPr>
        <p:txBody>
          <a:bodyPr wrap="square" rtlCol="0">
            <a:spAutoFit/>
          </a:bodyPr>
          <a:lstStyle/>
          <a:p>
            <a:r>
              <a:rPr lang="en-US" sz="1000" dirty="0">
                <a:latin typeface="Arial" panose="020B0604020202020204" pitchFamily="34" charset="0"/>
              </a:rPr>
              <a:t>10</a:t>
            </a:r>
            <a:r>
              <a:rPr lang="en-US" altLang="zh-CN" sz="1000" dirty="0">
                <a:latin typeface="Arial" panose="020B0604020202020204" pitchFamily="34" charset="0"/>
                <a:sym typeface="+mn-ea"/>
              </a:rPr>
              <a:t>μ</a:t>
            </a:r>
            <a:r>
              <a:rPr lang="en-US" sz="1000" dirty="0">
                <a:latin typeface="Arial" panose="020B0604020202020204" pitchFamily="34" charset="0"/>
              </a:rPr>
              <a:t>M</a:t>
            </a:r>
            <a:r>
              <a:rPr lang="en-US" sz="1000" dirty="0"/>
              <a:t> </a:t>
            </a:r>
          </a:p>
        </p:txBody>
      </p:sp>
      <p:sp>
        <p:nvSpPr>
          <p:cNvPr id="30" name="TextBox 29"/>
          <p:cNvSpPr txBox="1"/>
          <p:nvPr/>
        </p:nvSpPr>
        <p:spPr>
          <a:xfrm>
            <a:off x="5431862" y="5497356"/>
            <a:ext cx="512530" cy="243840"/>
          </a:xfrm>
          <a:prstGeom prst="rect">
            <a:avLst/>
          </a:prstGeom>
          <a:noFill/>
        </p:spPr>
        <p:txBody>
          <a:bodyPr wrap="square" rtlCol="0">
            <a:spAutoFit/>
          </a:bodyPr>
          <a:lstStyle/>
          <a:p>
            <a:r>
              <a:rPr lang="en-US" sz="1000" dirty="0">
                <a:latin typeface="Arial" panose="020B0604020202020204" pitchFamily="34" charset="0"/>
              </a:rPr>
              <a:t>30</a:t>
            </a:r>
            <a:r>
              <a:rPr lang="en-US" altLang="zh-CN" sz="1000" dirty="0">
                <a:latin typeface="Arial" panose="020B0604020202020204" pitchFamily="34" charset="0"/>
                <a:sym typeface="+mn-ea"/>
              </a:rPr>
              <a:t>μ</a:t>
            </a:r>
            <a:r>
              <a:rPr lang="en-US" sz="1000" dirty="0">
                <a:latin typeface="Arial" panose="020B0604020202020204" pitchFamily="34" charset="0"/>
              </a:rPr>
              <a:t>M </a:t>
            </a:r>
          </a:p>
        </p:txBody>
      </p:sp>
      <p:sp>
        <p:nvSpPr>
          <p:cNvPr id="31" name="TextBox 30"/>
          <p:cNvSpPr txBox="1"/>
          <p:nvPr/>
        </p:nvSpPr>
        <p:spPr>
          <a:xfrm>
            <a:off x="3619459" y="4648711"/>
            <a:ext cx="848500" cy="243840"/>
          </a:xfrm>
          <a:prstGeom prst="rect">
            <a:avLst/>
          </a:prstGeom>
          <a:noFill/>
        </p:spPr>
        <p:txBody>
          <a:bodyPr wrap="square" rtlCol="0">
            <a:spAutoFit/>
          </a:bodyPr>
          <a:lstStyle/>
          <a:p>
            <a:r>
              <a:rPr lang="en-US" sz="1000" dirty="0" smtClean="0">
                <a:latin typeface="Arial" panose="020B0604020202020204" pitchFamily="34" charset="0"/>
              </a:rPr>
              <a:t>Migration</a:t>
            </a:r>
          </a:p>
        </p:txBody>
      </p:sp>
      <p:sp>
        <p:nvSpPr>
          <p:cNvPr id="32" name="TextBox 31"/>
          <p:cNvSpPr txBox="1"/>
          <p:nvPr/>
        </p:nvSpPr>
        <p:spPr>
          <a:xfrm>
            <a:off x="3619461" y="5148539"/>
            <a:ext cx="825001" cy="243840"/>
          </a:xfrm>
          <a:prstGeom prst="rect">
            <a:avLst/>
          </a:prstGeom>
          <a:noFill/>
        </p:spPr>
        <p:txBody>
          <a:bodyPr wrap="square" rtlCol="0">
            <a:spAutoFit/>
          </a:bodyPr>
          <a:lstStyle/>
          <a:p>
            <a:r>
              <a:rPr lang="en-US" sz="1000" dirty="0" smtClean="0">
                <a:latin typeface="Arial" panose="020B0604020202020204" pitchFamily="34" charset="0"/>
              </a:rPr>
              <a:t> Invasion</a:t>
            </a:r>
          </a:p>
        </p:txBody>
      </p:sp>
      <p:sp>
        <p:nvSpPr>
          <p:cNvPr id="2" name="TextBox 1"/>
          <p:cNvSpPr txBox="1"/>
          <p:nvPr/>
        </p:nvSpPr>
        <p:spPr>
          <a:xfrm rot="10800000" flipV="1">
            <a:off x="2056469" y="4207961"/>
            <a:ext cx="314377" cy="335280"/>
          </a:xfrm>
          <a:prstGeom prst="rect">
            <a:avLst/>
          </a:prstGeom>
          <a:noFill/>
        </p:spPr>
        <p:txBody>
          <a:bodyPr wrap="square" rtlCol="0">
            <a:spAutoFit/>
          </a:bodyPr>
          <a:lstStyle/>
          <a:p>
            <a:r>
              <a:rPr lang="en-US" sz="1600" dirty="0" smtClean="0">
                <a:latin typeface="Arial" panose="020B0604020202020204" pitchFamily="34" charset="0"/>
              </a:rPr>
              <a:t>F</a:t>
            </a:r>
          </a:p>
        </p:txBody>
      </p:sp>
      <p:pic>
        <p:nvPicPr>
          <p:cNvPr id="3" name="图片 2" descr="IMG_0439"/>
          <p:cNvPicPr preferRelativeResize="0">
            <a:picLocks noChangeAspect="1"/>
          </p:cNvPicPr>
          <p:nvPr/>
        </p:nvPicPr>
        <p:blipFill>
          <a:blip r:embed="rId3"/>
          <a:srcRect l="19179" t="29565" r="25574" b="11230"/>
          <a:stretch>
            <a:fillRect/>
          </a:stretch>
        </p:blipFill>
        <p:spPr>
          <a:xfrm>
            <a:off x="4828001" y="4545419"/>
            <a:ext cx="540089" cy="451258"/>
          </a:xfrm>
          <a:prstGeom prst="rect">
            <a:avLst/>
          </a:prstGeom>
        </p:spPr>
      </p:pic>
      <p:pic>
        <p:nvPicPr>
          <p:cNvPr id="4" name="图片 3" descr="IMG_0434"/>
          <p:cNvPicPr preferRelativeResize="0">
            <a:picLocks noChangeAspect="1"/>
          </p:cNvPicPr>
          <p:nvPr/>
        </p:nvPicPr>
        <p:blipFill>
          <a:blip r:embed="rId4"/>
          <a:srcRect l="19040" t="21163" r="25398" b="21719"/>
          <a:stretch>
            <a:fillRect/>
          </a:stretch>
        </p:blipFill>
        <p:spPr>
          <a:xfrm>
            <a:off x="4828001" y="5045247"/>
            <a:ext cx="540089" cy="451258"/>
          </a:xfrm>
          <a:prstGeom prst="rect">
            <a:avLst/>
          </a:prstGeom>
        </p:spPr>
      </p:pic>
      <p:pic>
        <p:nvPicPr>
          <p:cNvPr id="5" name="图片 4" descr="IMG_0445"/>
          <p:cNvPicPr preferRelativeResize="0">
            <a:picLocks noChangeAspect="1"/>
          </p:cNvPicPr>
          <p:nvPr/>
        </p:nvPicPr>
        <p:blipFill>
          <a:blip r:embed="rId5"/>
          <a:srcRect l="24015" t="30903" r="18497" b="12509"/>
          <a:stretch>
            <a:fillRect/>
          </a:stretch>
        </p:blipFill>
        <p:spPr>
          <a:xfrm>
            <a:off x="5418012" y="4545419"/>
            <a:ext cx="540089" cy="451258"/>
          </a:xfrm>
          <a:prstGeom prst="rect">
            <a:avLst/>
          </a:prstGeom>
        </p:spPr>
      </p:pic>
      <p:pic>
        <p:nvPicPr>
          <p:cNvPr id="7" name="图片 6" descr="IMG_0381"/>
          <p:cNvPicPr preferRelativeResize="0">
            <a:picLocks noChangeAspect="1"/>
          </p:cNvPicPr>
          <p:nvPr/>
        </p:nvPicPr>
        <p:blipFill>
          <a:blip r:embed="rId6"/>
          <a:srcRect l="24148" t="25760" r="20290" b="18596"/>
          <a:stretch>
            <a:fillRect/>
          </a:stretch>
        </p:blipFill>
        <p:spPr>
          <a:xfrm>
            <a:off x="5418012" y="5045247"/>
            <a:ext cx="540089" cy="451258"/>
          </a:xfrm>
          <a:prstGeom prst="rect">
            <a:avLst/>
          </a:prstGeom>
        </p:spPr>
      </p:pic>
      <p:pic>
        <p:nvPicPr>
          <p:cNvPr id="8" name="图片 7" descr="IMG_0440"/>
          <p:cNvPicPr preferRelativeResize="0">
            <a:picLocks noChangeAspect="1"/>
          </p:cNvPicPr>
          <p:nvPr/>
        </p:nvPicPr>
        <p:blipFill>
          <a:blip r:embed="rId7"/>
          <a:srcRect l="19097" t="24143" r="24091" b="17720"/>
          <a:stretch>
            <a:fillRect/>
          </a:stretch>
        </p:blipFill>
        <p:spPr>
          <a:xfrm>
            <a:off x="4246881" y="4545419"/>
            <a:ext cx="540089" cy="451258"/>
          </a:xfrm>
          <a:prstGeom prst="rect">
            <a:avLst/>
          </a:prstGeom>
        </p:spPr>
      </p:pic>
      <p:pic>
        <p:nvPicPr>
          <p:cNvPr id="10" name="图片 9" descr="IMG_0447"/>
          <p:cNvPicPr preferRelativeResize="0">
            <a:picLocks noChangeAspect="1"/>
          </p:cNvPicPr>
          <p:nvPr/>
        </p:nvPicPr>
        <p:blipFill>
          <a:blip r:embed="rId8"/>
          <a:srcRect l="17778" t="26576" r="25088" b="18385"/>
          <a:stretch>
            <a:fillRect/>
          </a:stretch>
        </p:blipFill>
        <p:spPr>
          <a:xfrm>
            <a:off x="4246881" y="5045247"/>
            <a:ext cx="540089" cy="451258"/>
          </a:xfrm>
          <a:prstGeom prst="rect">
            <a:avLst/>
          </a:prstGeom>
        </p:spPr>
      </p:pic>
      <p:pic>
        <p:nvPicPr>
          <p:cNvPr id="21" name="图片 20" descr="proliferation-U343"/>
          <p:cNvPicPr>
            <a:picLocks noChangeAspect="1"/>
          </p:cNvPicPr>
          <p:nvPr/>
        </p:nvPicPr>
        <p:blipFill rotWithShape="1">
          <a:blip r:embed="rId9"/>
          <a:srcRect l="13053" t="12936" r="22123" b="17677"/>
          <a:stretch>
            <a:fillRect/>
          </a:stretch>
        </p:blipFill>
        <p:spPr>
          <a:xfrm>
            <a:off x="1169629" y="523089"/>
            <a:ext cx="1882684" cy="1234009"/>
          </a:xfrm>
          <a:prstGeom prst="rect">
            <a:avLst/>
          </a:prstGeom>
        </p:spPr>
      </p:pic>
      <p:pic>
        <p:nvPicPr>
          <p:cNvPr id="6" name="图片 5" descr="migration-U343-wound"/>
          <p:cNvPicPr>
            <a:picLocks noChangeAspect="1"/>
          </p:cNvPicPr>
          <p:nvPr/>
        </p:nvPicPr>
        <p:blipFill>
          <a:blip r:embed="rId10"/>
          <a:srcRect l="11757" t="12165" r="23749" b="18518"/>
          <a:stretch>
            <a:fillRect/>
          </a:stretch>
        </p:blipFill>
        <p:spPr>
          <a:xfrm>
            <a:off x="4144693" y="2550968"/>
            <a:ext cx="1787185" cy="1221942"/>
          </a:xfrm>
          <a:prstGeom prst="rect">
            <a:avLst/>
          </a:prstGeom>
        </p:spPr>
      </p:pic>
      <p:sp>
        <p:nvSpPr>
          <p:cNvPr id="11" name="TextBox 10"/>
          <p:cNvSpPr txBox="1"/>
          <p:nvPr/>
        </p:nvSpPr>
        <p:spPr>
          <a:xfrm>
            <a:off x="1230063" y="324691"/>
            <a:ext cx="1501775" cy="274320"/>
          </a:xfrm>
          <a:prstGeom prst="rect">
            <a:avLst/>
          </a:prstGeom>
          <a:noFill/>
        </p:spPr>
        <p:txBody>
          <a:bodyPr wrap="none" rtlCol="0">
            <a:spAutoFit/>
          </a:bodyPr>
          <a:lstStyle/>
          <a:p>
            <a:r>
              <a:rPr lang="en-US" sz="1200" smtClean="0">
                <a:latin typeface="Arial" panose="020B0604020202020204" pitchFamily="34" charset="0"/>
                <a:ea typeface="Arial" panose="020B0604020202020204" pitchFamily="34" charset="0"/>
                <a:cs typeface="Arial" panose="020B0604020202020204" pitchFamily="34" charset="0"/>
              </a:rPr>
              <a:t>Proliferation (U343)</a:t>
            </a:r>
            <a:endParaRPr lang="en-US" sz="1200">
              <a:latin typeface="Arial" panose="020B0604020202020204" pitchFamily="34" charset="0"/>
              <a:ea typeface="Arial" panose="020B0604020202020204" pitchFamily="34" charset="0"/>
              <a:cs typeface="Arial" panose="020B0604020202020204" pitchFamily="34" charset="0"/>
            </a:endParaRPr>
          </a:p>
        </p:txBody>
      </p:sp>
      <p:sp>
        <p:nvSpPr>
          <p:cNvPr id="46" name="TextBox 45"/>
          <p:cNvSpPr txBox="1"/>
          <p:nvPr/>
        </p:nvSpPr>
        <p:spPr>
          <a:xfrm>
            <a:off x="4169934" y="324645"/>
            <a:ext cx="1012190" cy="274320"/>
          </a:xfrm>
          <a:prstGeom prst="rect">
            <a:avLst/>
          </a:prstGeom>
          <a:noFill/>
        </p:spPr>
        <p:txBody>
          <a:bodyPr wrap="none" rtlCol="0">
            <a:spAutoFit/>
          </a:bodyPr>
          <a:lstStyle/>
          <a:p>
            <a:r>
              <a:rPr lang="en-US" sz="1200" dirty="0" smtClean="0">
                <a:latin typeface="Arial" panose="020B0604020202020204" pitchFamily="34" charset="0"/>
                <a:ea typeface="Arial" panose="020B0604020202020204" pitchFamily="34" charset="0"/>
                <a:cs typeface="Arial" panose="020B0604020202020204" pitchFamily="34" charset="0"/>
              </a:rPr>
              <a:t>MTS (U343)</a:t>
            </a:r>
            <a:endParaRPr lang="en-US" sz="1200" dirty="0">
              <a:latin typeface="Arial" panose="020B0604020202020204" pitchFamily="34" charset="0"/>
              <a:ea typeface="Arial" panose="020B0604020202020204" pitchFamily="34" charset="0"/>
              <a:cs typeface="Arial" panose="020B0604020202020204" pitchFamily="34" charset="0"/>
            </a:endParaRPr>
          </a:p>
        </p:txBody>
      </p:sp>
      <p:sp>
        <p:nvSpPr>
          <p:cNvPr id="47" name="TextBox 46"/>
          <p:cNvSpPr txBox="1"/>
          <p:nvPr/>
        </p:nvSpPr>
        <p:spPr>
          <a:xfrm>
            <a:off x="500277" y="2276317"/>
            <a:ext cx="1840230" cy="274320"/>
          </a:xfrm>
          <a:prstGeom prst="rect">
            <a:avLst/>
          </a:prstGeom>
          <a:noFill/>
        </p:spPr>
        <p:txBody>
          <a:bodyPr wrap="none" rtlCol="0">
            <a:spAutoFit/>
          </a:bodyPr>
          <a:lstStyle/>
          <a:p>
            <a:r>
              <a:rPr lang="en-US" sz="1200" smtClean="0">
                <a:latin typeface="Arial" panose="020B0604020202020204" pitchFamily="34" charset="0"/>
                <a:ea typeface="Arial" panose="020B0604020202020204" pitchFamily="34" charset="0"/>
                <a:cs typeface="Arial" panose="020B0604020202020204" pitchFamily="34" charset="0"/>
              </a:rPr>
              <a:t>Colony formation </a:t>
            </a:r>
            <a:r>
              <a:rPr lang="en-US" sz="1200" dirty="0" smtClean="0">
                <a:latin typeface="Arial" panose="020B0604020202020204" pitchFamily="34" charset="0"/>
                <a:ea typeface="Arial" panose="020B0604020202020204" pitchFamily="34" charset="0"/>
                <a:cs typeface="Arial" panose="020B0604020202020204" pitchFamily="34" charset="0"/>
              </a:rPr>
              <a:t>(U343)</a:t>
            </a:r>
            <a:endParaRPr lang="en-US" sz="1200" dirty="0">
              <a:latin typeface="Arial" panose="020B0604020202020204" pitchFamily="34" charset="0"/>
              <a:ea typeface="Arial" panose="020B0604020202020204" pitchFamily="34" charset="0"/>
              <a:cs typeface="Arial" panose="020B0604020202020204" pitchFamily="34" charset="0"/>
            </a:endParaRPr>
          </a:p>
        </p:txBody>
      </p:sp>
      <p:sp>
        <p:nvSpPr>
          <p:cNvPr id="58" name="TextBox 57"/>
          <p:cNvSpPr txBox="1"/>
          <p:nvPr/>
        </p:nvSpPr>
        <p:spPr>
          <a:xfrm>
            <a:off x="3996493" y="2276576"/>
            <a:ext cx="1315720" cy="274320"/>
          </a:xfrm>
          <a:prstGeom prst="rect">
            <a:avLst/>
          </a:prstGeom>
          <a:noFill/>
        </p:spPr>
        <p:txBody>
          <a:bodyPr wrap="none" rtlCol="0">
            <a:spAutoFit/>
          </a:bodyPr>
          <a:lstStyle/>
          <a:p>
            <a:r>
              <a:rPr lang="en-US" sz="1200" dirty="0" smtClean="0">
                <a:latin typeface="Arial" panose="020B0604020202020204" pitchFamily="34" charset="0"/>
                <a:ea typeface="Arial" panose="020B0604020202020204" pitchFamily="34" charset="0"/>
                <a:cs typeface="Arial" panose="020B0604020202020204" pitchFamily="34" charset="0"/>
              </a:rPr>
              <a:t>Migration (U343)</a:t>
            </a:r>
            <a:endParaRPr lang="en-US" sz="1200" dirty="0">
              <a:latin typeface="Arial" panose="020B0604020202020204" pitchFamily="34" charset="0"/>
              <a:ea typeface="Arial" panose="020B0604020202020204" pitchFamily="34" charset="0"/>
              <a:cs typeface="Arial" panose="020B0604020202020204" pitchFamily="34" charset="0"/>
            </a:endParaRPr>
          </a:p>
        </p:txBody>
      </p:sp>
      <p:sp>
        <p:nvSpPr>
          <p:cNvPr id="22" name="TextBox 57"/>
          <p:cNvSpPr txBox="1"/>
          <p:nvPr/>
        </p:nvSpPr>
        <p:spPr>
          <a:xfrm>
            <a:off x="588480" y="4268909"/>
            <a:ext cx="1315720" cy="274320"/>
          </a:xfrm>
          <a:prstGeom prst="rect">
            <a:avLst/>
          </a:prstGeom>
          <a:noFill/>
        </p:spPr>
        <p:txBody>
          <a:bodyPr wrap="none" rtlCol="0">
            <a:spAutoFit/>
          </a:bodyPr>
          <a:lstStyle/>
          <a:p>
            <a:r>
              <a:rPr lang="en-US" sz="1200" dirty="0" smtClean="0">
                <a:latin typeface="Arial" panose="020B0604020202020204" pitchFamily="34" charset="0"/>
                <a:ea typeface="Arial" panose="020B0604020202020204" pitchFamily="34" charset="0"/>
                <a:cs typeface="Arial" panose="020B0604020202020204" pitchFamily="34" charset="0"/>
              </a:rPr>
              <a:t>Migration (U343)</a:t>
            </a:r>
            <a:endParaRPr lang="en-US" sz="1200" dirty="0">
              <a:latin typeface="Arial" panose="020B0604020202020204" pitchFamily="34" charset="0"/>
              <a:ea typeface="Arial" panose="020B0604020202020204" pitchFamily="34" charset="0"/>
              <a:cs typeface="Arial" panose="020B0604020202020204" pitchFamily="34" charset="0"/>
            </a:endParaRPr>
          </a:p>
        </p:txBody>
      </p:sp>
      <p:sp>
        <p:nvSpPr>
          <p:cNvPr id="59" name="TextBox 58"/>
          <p:cNvSpPr txBox="1"/>
          <p:nvPr/>
        </p:nvSpPr>
        <p:spPr>
          <a:xfrm>
            <a:off x="2399275" y="4268909"/>
            <a:ext cx="1256665" cy="274320"/>
          </a:xfrm>
          <a:prstGeom prst="rect">
            <a:avLst/>
          </a:prstGeom>
          <a:noFill/>
        </p:spPr>
        <p:txBody>
          <a:bodyPr wrap="none" rtlCol="0">
            <a:spAutoFit/>
          </a:bodyPr>
          <a:lstStyle/>
          <a:p>
            <a:r>
              <a:rPr lang="en-US" sz="1200" dirty="0" smtClean="0">
                <a:latin typeface="Arial" panose="020B0604020202020204" pitchFamily="34" charset="0"/>
                <a:ea typeface="Arial" panose="020B0604020202020204" pitchFamily="34" charset="0"/>
                <a:cs typeface="Arial" panose="020B0604020202020204" pitchFamily="34" charset="0"/>
              </a:rPr>
              <a:t>Invasion (U343)</a:t>
            </a:r>
            <a:endParaRPr lang="en-US" sz="1200" dirty="0">
              <a:latin typeface="Arial" panose="020B0604020202020204" pitchFamily="34" charset="0"/>
              <a:ea typeface="Arial" panose="020B0604020202020204" pitchFamily="34" charset="0"/>
              <a:cs typeface="Arial" panose="020B0604020202020204" pitchFamily="34" charset="0"/>
            </a:endParaRPr>
          </a:p>
        </p:txBody>
      </p:sp>
      <p:sp>
        <p:nvSpPr>
          <p:cNvPr id="23" name="TextBox 47"/>
          <p:cNvSpPr txBox="1"/>
          <p:nvPr/>
        </p:nvSpPr>
        <p:spPr>
          <a:xfrm>
            <a:off x="3853801" y="4209866"/>
            <a:ext cx="379793" cy="335280"/>
          </a:xfrm>
          <a:prstGeom prst="rect">
            <a:avLst/>
          </a:prstGeom>
          <a:noFill/>
        </p:spPr>
        <p:txBody>
          <a:bodyPr wrap="square" rtlCol="0">
            <a:spAutoFit/>
          </a:bodyPr>
          <a:lstStyle/>
          <a:p>
            <a:r>
              <a:rPr lang="en-US" sz="1600" dirty="0" smtClean="0">
                <a:latin typeface="Arial" panose="020B0604020202020204" pitchFamily="34" charset="0"/>
              </a:rPr>
              <a:t>G</a:t>
            </a:r>
          </a:p>
        </p:txBody>
      </p:sp>
      <p:pic>
        <p:nvPicPr>
          <p:cNvPr id="25" name="图片 24" descr="proliferation-u343"/>
          <p:cNvPicPr>
            <a:picLocks noChangeAspect="1"/>
          </p:cNvPicPr>
          <p:nvPr/>
        </p:nvPicPr>
        <p:blipFill>
          <a:blip r:embed="rId11"/>
          <a:srcRect l="78042" t="13804" r="14453" b="37385"/>
          <a:stretch>
            <a:fillRect/>
          </a:stretch>
        </p:blipFill>
        <p:spPr>
          <a:xfrm>
            <a:off x="1230197" y="523078"/>
            <a:ext cx="257217" cy="953292"/>
          </a:xfrm>
          <a:prstGeom prst="rect">
            <a:avLst/>
          </a:prstGeom>
        </p:spPr>
      </p:pic>
      <p:pic>
        <p:nvPicPr>
          <p:cNvPr id="27" name="图片 26" descr="mts-u343"/>
          <p:cNvPicPr>
            <a:picLocks noChangeAspect="1"/>
          </p:cNvPicPr>
          <p:nvPr/>
        </p:nvPicPr>
        <p:blipFill>
          <a:blip r:embed="rId12"/>
          <a:srcRect l="16656" t="12673" b="19880"/>
          <a:stretch>
            <a:fillRect/>
          </a:stretch>
        </p:blipFill>
        <p:spPr>
          <a:xfrm>
            <a:off x="3881773" y="565635"/>
            <a:ext cx="1668420" cy="1195902"/>
          </a:xfrm>
          <a:prstGeom prst="rect">
            <a:avLst/>
          </a:prstGeom>
        </p:spPr>
      </p:pic>
      <p:pic>
        <p:nvPicPr>
          <p:cNvPr id="34" name="图片 33" descr="CF-u343"/>
          <p:cNvPicPr>
            <a:picLocks noChangeAspect="1"/>
          </p:cNvPicPr>
          <p:nvPr/>
        </p:nvPicPr>
        <p:blipFill>
          <a:blip r:embed="rId13"/>
          <a:srcRect l="16101" t="12092" b="20156"/>
          <a:stretch>
            <a:fillRect/>
          </a:stretch>
        </p:blipFill>
        <p:spPr>
          <a:xfrm>
            <a:off x="588743" y="2550963"/>
            <a:ext cx="1664610" cy="1216861"/>
          </a:xfrm>
          <a:prstGeom prst="rect">
            <a:avLst/>
          </a:prstGeom>
        </p:spPr>
      </p:pic>
      <p:pic>
        <p:nvPicPr>
          <p:cNvPr id="40" name="图片 39" descr="invasion-u343"/>
          <p:cNvPicPr>
            <a:picLocks noChangeAspect="1"/>
          </p:cNvPicPr>
          <p:nvPr/>
        </p:nvPicPr>
        <p:blipFill>
          <a:blip r:embed="rId14"/>
          <a:srcRect l="16084" t="12092" b="20343"/>
          <a:stretch>
            <a:fillRect/>
          </a:stretch>
        </p:blipFill>
        <p:spPr>
          <a:xfrm>
            <a:off x="2318768" y="4522976"/>
            <a:ext cx="1575171" cy="1188196"/>
          </a:xfrm>
          <a:prstGeom prst="rect">
            <a:avLst/>
          </a:prstGeom>
        </p:spPr>
      </p:pic>
      <p:pic>
        <p:nvPicPr>
          <p:cNvPr id="24" name="Picture 8"/>
          <p:cNvPicPr>
            <a:picLocks noChangeAspect="1"/>
          </p:cNvPicPr>
          <p:nvPr/>
        </p:nvPicPr>
        <p:blipFill rotWithShape="1">
          <a:blip r:embed="rId15" cstate="print">
            <a:extLst>
              <a:ext uri="{28A0092B-C50C-407E-A947-70E740481C1C}">
                <a14:useLocalDpi xmlns:a14="http://schemas.microsoft.com/office/drawing/2010/main" val="0"/>
              </a:ext>
            </a:extLst>
          </a:blip>
          <a:srcRect l="38535" t="32760" r="37962" b="32151"/>
          <a:stretch>
            <a:fillRect/>
          </a:stretch>
        </p:blipFill>
        <p:spPr>
          <a:xfrm>
            <a:off x="2293233" y="2436597"/>
            <a:ext cx="590497" cy="590497"/>
          </a:xfrm>
          <a:prstGeom prst="rect">
            <a:avLst/>
          </a:prstGeom>
        </p:spPr>
      </p:pic>
      <p:pic>
        <p:nvPicPr>
          <p:cNvPr id="33" name="Picture 10"/>
          <p:cNvPicPr>
            <a:picLocks noChangeAspect="1"/>
          </p:cNvPicPr>
          <p:nvPr/>
        </p:nvPicPr>
        <p:blipFill rotWithShape="1">
          <a:blip r:embed="rId16" cstate="print">
            <a:extLst>
              <a:ext uri="{28A0092B-C50C-407E-A947-70E740481C1C}">
                <a14:useLocalDpi xmlns:a14="http://schemas.microsoft.com/office/drawing/2010/main" val="0"/>
              </a:ext>
            </a:extLst>
          </a:blip>
          <a:srcRect l="38092" t="31597" r="38959" b="34202"/>
          <a:stretch>
            <a:fillRect/>
          </a:stretch>
        </p:blipFill>
        <p:spPr>
          <a:xfrm>
            <a:off x="2914442" y="2436600"/>
            <a:ext cx="590497" cy="590497"/>
          </a:xfrm>
          <a:prstGeom prst="rect">
            <a:avLst/>
          </a:prstGeom>
        </p:spPr>
      </p:pic>
      <p:pic>
        <p:nvPicPr>
          <p:cNvPr id="41" name="Picture 11"/>
          <p:cNvPicPr>
            <a:picLocks noChangeAspect="1"/>
          </p:cNvPicPr>
          <p:nvPr/>
        </p:nvPicPr>
        <p:blipFill rotWithShape="1">
          <a:blip r:embed="rId17" cstate="print">
            <a:extLst>
              <a:ext uri="{28A0092B-C50C-407E-A947-70E740481C1C}">
                <a14:useLocalDpi xmlns:a14="http://schemas.microsoft.com/office/drawing/2010/main" val="0"/>
              </a:ext>
            </a:extLst>
          </a:blip>
          <a:srcRect l="65918" t="30224" r="10911" b="33648"/>
          <a:stretch>
            <a:fillRect/>
          </a:stretch>
        </p:blipFill>
        <p:spPr>
          <a:xfrm>
            <a:off x="2292744" y="3269849"/>
            <a:ext cx="590497" cy="590497"/>
          </a:xfrm>
          <a:prstGeom prst="rect">
            <a:avLst/>
          </a:prstGeom>
        </p:spPr>
      </p:pic>
      <p:pic>
        <p:nvPicPr>
          <p:cNvPr id="42" name="Picture 9"/>
          <p:cNvPicPr>
            <a:picLocks noChangeAspect="1"/>
          </p:cNvPicPr>
          <p:nvPr/>
        </p:nvPicPr>
        <p:blipFill rotWithShape="1">
          <a:blip r:embed="rId18" cstate="print">
            <a:extLst>
              <a:ext uri="{28A0092B-C50C-407E-A947-70E740481C1C}">
                <a14:useLocalDpi xmlns:a14="http://schemas.microsoft.com/office/drawing/2010/main" val="0"/>
              </a:ext>
            </a:extLst>
          </a:blip>
          <a:srcRect l="9821" t="31430" r="66565" b="32982"/>
          <a:stretch>
            <a:fillRect/>
          </a:stretch>
        </p:blipFill>
        <p:spPr>
          <a:xfrm>
            <a:off x="2914588" y="3269853"/>
            <a:ext cx="590497" cy="590497"/>
          </a:xfrm>
          <a:prstGeom prst="rect">
            <a:avLst/>
          </a:prstGeom>
        </p:spPr>
      </p:pic>
      <p:sp>
        <p:nvSpPr>
          <p:cNvPr id="80" name="TextBox 79"/>
          <p:cNvSpPr txBox="1"/>
          <p:nvPr/>
        </p:nvSpPr>
        <p:spPr>
          <a:xfrm>
            <a:off x="1349969" y="598836"/>
            <a:ext cx="551180" cy="777240"/>
          </a:xfrm>
          <a:prstGeom prst="rect">
            <a:avLst/>
          </a:prstGeom>
          <a:noFill/>
        </p:spPr>
        <p:txBody>
          <a:bodyPr wrap="none" rtlCol="0">
            <a:spAutoFit/>
          </a:bodyPr>
          <a:lstStyle/>
          <a:p>
            <a:r>
              <a:rPr lang="en-US" sz="900" dirty="0" smtClean="0">
                <a:latin typeface="Arial" panose="020B0604020202020204" pitchFamily="34" charset="0"/>
                <a:cs typeface="Arial" panose="020B0604020202020204" pitchFamily="34" charset="0"/>
              </a:rPr>
              <a:t>Control</a:t>
            </a:r>
          </a:p>
          <a:p>
            <a:endParaRPr lang="en-US" sz="300" dirty="0" smtClean="0">
              <a:latin typeface="Arial" panose="020B0604020202020204" pitchFamily="34" charset="0"/>
              <a:cs typeface="Arial" panose="020B0604020202020204" pitchFamily="34" charset="0"/>
            </a:endParaRPr>
          </a:p>
          <a:p>
            <a:r>
              <a:rPr lang="en-US" sz="900" dirty="0" smtClean="0">
                <a:latin typeface="Arial" panose="020B0604020202020204" pitchFamily="34" charset="0"/>
                <a:cs typeface="Arial" panose="020B0604020202020204" pitchFamily="34" charset="0"/>
              </a:rPr>
              <a:t>30</a:t>
            </a:r>
            <a:r>
              <a:rPr lang="en-US" sz="900" dirty="0" smtClean="0">
                <a:latin typeface="Symbol" panose="05050102010706020507" pitchFamily="18" charset="2"/>
                <a:cs typeface="Arial" panose="020B0604020202020204" pitchFamily="34" charset="0"/>
              </a:rPr>
              <a:t>m</a:t>
            </a:r>
            <a:r>
              <a:rPr lang="en-US" sz="900" dirty="0" smtClean="0">
                <a:latin typeface="Arial" panose="020B0604020202020204" pitchFamily="34" charset="0"/>
                <a:cs typeface="Arial" panose="020B0604020202020204" pitchFamily="34" charset="0"/>
              </a:rPr>
              <a:t>M</a:t>
            </a:r>
          </a:p>
          <a:p>
            <a:endParaRPr lang="en-US" sz="300" dirty="0" smtClean="0">
              <a:latin typeface="Arial" panose="020B0604020202020204" pitchFamily="34" charset="0"/>
              <a:cs typeface="Arial" panose="020B0604020202020204" pitchFamily="34" charset="0"/>
            </a:endParaRPr>
          </a:p>
          <a:p>
            <a:r>
              <a:rPr lang="en-US" sz="900" dirty="0" smtClean="0">
                <a:latin typeface="Arial" panose="020B0604020202020204" pitchFamily="34" charset="0"/>
                <a:cs typeface="Arial" panose="020B0604020202020204" pitchFamily="34" charset="0"/>
              </a:rPr>
              <a:t>10</a:t>
            </a:r>
            <a:r>
              <a:rPr lang="en-US" sz="900" dirty="0" smtClean="0">
                <a:latin typeface="Symbol" panose="05050102010706020507" pitchFamily="18" charset="2"/>
                <a:cs typeface="Arial" panose="020B0604020202020204" pitchFamily="34" charset="0"/>
              </a:rPr>
              <a:t>mM</a:t>
            </a:r>
          </a:p>
          <a:p>
            <a:endParaRPr lang="en-US" sz="300" dirty="0" smtClean="0">
              <a:latin typeface="Symbol" panose="05050102010706020507" pitchFamily="18" charset="2"/>
              <a:cs typeface="Arial" panose="020B0604020202020204" pitchFamily="34" charset="0"/>
            </a:endParaRPr>
          </a:p>
          <a:p>
            <a:r>
              <a:rPr lang="en-US" sz="900" dirty="0" smtClean="0">
                <a:latin typeface="Symbol" panose="05050102010706020507" pitchFamily="18" charset="2"/>
                <a:cs typeface="Arial" panose="020B0604020202020204" pitchFamily="34" charset="0"/>
              </a:rPr>
              <a:t>5mM</a:t>
            </a:r>
            <a:endParaRPr lang="en-US" sz="900" dirty="0">
              <a:latin typeface="Arial" panose="020B0604020202020204" pitchFamily="34" charset="0"/>
              <a:cs typeface="Arial" panose="020B0604020202020204" pitchFamily="34" charset="0"/>
            </a:endParaRPr>
          </a:p>
        </p:txBody>
      </p:sp>
      <p:sp>
        <p:nvSpPr>
          <p:cNvPr id="43" name="TextBox 36"/>
          <p:cNvSpPr txBox="1"/>
          <p:nvPr/>
        </p:nvSpPr>
        <p:spPr>
          <a:xfrm rot="16200000">
            <a:off x="343834" y="1025744"/>
            <a:ext cx="957580" cy="228600"/>
          </a:xfrm>
          <a:prstGeom prst="rect">
            <a:avLst/>
          </a:prstGeom>
          <a:solidFill>
            <a:schemeClr val="bg1"/>
          </a:solidFill>
          <a:ln>
            <a:solidFill>
              <a:schemeClr val="bg1"/>
            </a:solidFill>
          </a:ln>
        </p:spPr>
        <p:txBody>
          <a:bodyPr wrap="none" rtlCol="0">
            <a:spAutoFit/>
          </a:bodyPr>
          <a:lstStyle/>
          <a:p>
            <a:r>
              <a:rPr lang="en-US" sz="900" dirty="0" smtClean="0">
                <a:latin typeface="Arial" panose="020B0604020202020204" pitchFamily="34" charset="0"/>
                <a:cs typeface="Arial" panose="020B0604020202020204" pitchFamily="34" charset="0"/>
              </a:rPr>
              <a:t>Cell </a:t>
            </a:r>
            <a:r>
              <a:rPr lang="en-US" sz="900" dirty="0" err="1" smtClean="0">
                <a:latin typeface="Arial" panose="020B0604020202020204" pitchFamily="34" charset="0"/>
                <a:cs typeface="Arial" panose="020B0604020202020204" pitchFamily="34" charset="0"/>
              </a:rPr>
              <a:t>confluency</a:t>
            </a:r>
            <a:endParaRPr lang="en-US" sz="900" dirty="0">
              <a:latin typeface="Arial" panose="020B0604020202020204" pitchFamily="34" charset="0"/>
              <a:cs typeface="Arial" panose="020B0604020202020204" pitchFamily="34" charset="0"/>
            </a:endParaRPr>
          </a:p>
        </p:txBody>
      </p:sp>
      <p:sp>
        <p:nvSpPr>
          <p:cNvPr id="44" name="TextBox 58"/>
          <p:cNvSpPr txBox="1"/>
          <p:nvPr/>
        </p:nvSpPr>
        <p:spPr>
          <a:xfrm>
            <a:off x="3881760" y="2526833"/>
            <a:ext cx="323268" cy="1310640"/>
          </a:xfrm>
          <a:prstGeom prst="rect">
            <a:avLst/>
          </a:prstGeom>
          <a:noFill/>
        </p:spPr>
        <p:txBody>
          <a:bodyPr wrap="square" rtlCol="0">
            <a:spAutoFit/>
          </a:bodyPr>
          <a:lstStyle/>
          <a:p>
            <a:pPr algn="r"/>
            <a:r>
              <a:rPr lang="en-US" sz="800" dirty="0" smtClean="0">
                <a:latin typeface="Arial" panose="020B0604020202020204" pitchFamily="34" charset="0"/>
                <a:cs typeface="Arial" panose="020B0604020202020204" pitchFamily="34" charset="0"/>
              </a:rPr>
              <a:t>80</a:t>
            </a:r>
          </a:p>
          <a:p>
            <a:pPr algn="r"/>
            <a:endParaRPr lang="en-US" sz="10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60</a:t>
            </a:r>
          </a:p>
          <a:p>
            <a:pPr algn="r"/>
            <a:endParaRPr lang="en-US" sz="10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40</a:t>
            </a:r>
          </a:p>
          <a:p>
            <a:pPr algn="r"/>
            <a:endParaRPr lang="en-US" sz="10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20</a:t>
            </a:r>
          </a:p>
          <a:p>
            <a:pPr algn="r"/>
            <a:endParaRPr lang="en-US" sz="10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0</a:t>
            </a:r>
            <a:endParaRPr lang="en-US" sz="800" dirty="0">
              <a:latin typeface="Arial" panose="020B0604020202020204" pitchFamily="34" charset="0"/>
              <a:cs typeface="Arial" panose="020B0604020202020204" pitchFamily="34" charset="0"/>
            </a:endParaRPr>
          </a:p>
        </p:txBody>
      </p:sp>
      <p:sp>
        <p:nvSpPr>
          <p:cNvPr id="45" name="TextBox 46"/>
          <p:cNvSpPr txBox="1"/>
          <p:nvPr/>
        </p:nvSpPr>
        <p:spPr>
          <a:xfrm>
            <a:off x="1395091" y="1757256"/>
            <a:ext cx="1611630" cy="228600"/>
          </a:xfrm>
          <a:prstGeom prst="rect">
            <a:avLst/>
          </a:prstGeom>
          <a:noFill/>
        </p:spPr>
        <p:txBody>
          <a:bodyPr wrap="none" rtlCol="0">
            <a:spAutoFit/>
          </a:bodyPr>
          <a:lstStyle/>
          <a:p>
            <a:r>
              <a:rPr lang="en-US" sz="900" dirty="0" smtClean="0">
                <a:latin typeface="Arial" panose="020B0604020202020204" pitchFamily="34" charset="0"/>
                <a:cs typeface="Arial" panose="020B0604020202020204" pitchFamily="34" charset="0"/>
              </a:rPr>
              <a:t>20      40      60      80     100</a:t>
            </a:r>
            <a:endParaRPr lang="en-US" sz="900" dirty="0">
              <a:latin typeface="Arial" panose="020B0604020202020204" pitchFamily="34" charset="0"/>
              <a:cs typeface="Arial" panose="020B0604020202020204" pitchFamily="34" charset="0"/>
            </a:endParaRPr>
          </a:p>
        </p:txBody>
      </p:sp>
      <p:sp>
        <p:nvSpPr>
          <p:cNvPr id="48" name="TextBox 38"/>
          <p:cNvSpPr txBox="1"/>
          <p:nvPr/>
        </p:nvSpPr>
        <p:spPr>
          <a:xfrm>
            <a:off x="3602263" y="538466"/>
            <a:ext cx="323850" cy="126492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1.2</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1.0</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0.8</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0.6</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0.4</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0.2</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0.0</a:t>
            </a:r>
            <a:endParaRPr lang="en-US" sz="800" dirty="0">
              <a:latin typeface="Arial" panose="020B0604020202020204" pitchFamily="34" charset="0"/>
              <a:cs typeface="Arial" panose="020B0604020202020204" pitchFamily="34" charset="0"/>
            </a:endParaRPr>
          </a:p>
        </p:txBody>
      </p:sp>
      <p:sp>
        <p:nvSpPr>
          <p:cNvPr id="51" name="TextBox 50"/>
          <p:cNvSpPr txBox="1"/>
          <p:nvPr/>
        </p:nvSpPr>
        <p:spPr>
          <a:xfrm rot="16200000">
            <a:off x="2967489" y="1025780"/>
            <a:ext cx="1148080" cy="228600"/>
          </a:xfrm>
          <a:prstGeom prst="rect">
            <a:avLst/>
          </a:prstGeom>
          <a:solidFill>
            <a:schemeClr val="bg1"/>
          </a:solidFill>
          <a:ln>
            <a:solidFill>
              <a:schemeClr val="bg1"/>
            </a:solidFill>
          </a:ln>
        </p:spPr>
        <p:txBody>
          <a:bodyPr wrap="none" rtlCol="0">
            <a:spAutoFit/>
          </a:bodyPr>
          <a:lstStyle/>
          <a:p>
            <a:r>
              <a:rPr lang="en-US" sz="900" dirty="0" smtClean="0">
                <a:latin typeface="Arial" panose="020B0604020202020204" pitchFamily="34" charset="0"/>
                <a:cs typeface="Arial" panose="020B0604020202020204" pitchFamily="34" charset="0"/>
              </a:rPr>
              <a:t>Relative OD490nm</a:t>
            </a:r>
            <a:endParaRPr lang="en-US" sz="900" dirty="0">
              <a:latin typeface="Arial" panose="020B0604020202020204" pitchFamily="34" charset="0"/>
              <a:cs typeface="Arial" panose="020B0604020202020204" pitchFamily="34" charset="0"/>
            </a:endParaRPr>
          </a:p>
        </p:txBody>
      </p:sp>
      <p:sp>
        <p:nvSpPr>
          <p:cNvPr id="60" name="TextBox 59"/>
          <p:cNvSpPr txBox="1"/>
          <p:nvPr/>
        </p:nvSpPr>
        <p:spPr>
          <a:xfrm rot="18378483">
            <a:off x="3754292" y="1824822"/>
            <a:ext cx="510540" cy="21336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Control</a:t>
            </a:r>
            <a:endParaRPr lang="en-US" sz="800" dirty="0">
              <a:latin typeface="Arial" panose="020B0604020202020204" pitchFamily="34" charset="0"/>
              <a:cs typeface="Arial" panose="020B0604020202020204" pitchFamily="34" charset="0"/>
            </a:endParaRPr>
          </a:p>
        </p:txBody>
      </p:sp>
      <p:sp>
        <p:nvSpPr>
          <p:cNvPr id="61" name="TextBox 60"/>
          <p:cNvSpPr txBox="1"/>
          <p:nvPr/>
        </p:nvSpPr>
        <p:spPr>
          <a:xfrm rot="18378483">
            <a:off x="4107631" y="1823931"/>
            <a:ext cx="382270"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62" name="TextBox 61"/>
          <p:cNvSpPr txBox="1"/>
          <p:nvPr/>
        </p:nvSpPr>
        <p:spPr>
          <a:xfrm rot="18378483">
            <a:off x="4435426" y="1823931"/>
            <a:ext cx="382270" cy="214630"/>
          </a:xfrm>
          <a:prstGeom prst="rect">
            <a:avLst/>
          </a:prstGeom>
          <a:noFill/>
        </p:spPr>
        <p:txBody>
          <a:bodyPr wrap="none" rtlCol="0">
            <a:spAutoFit/>
          </a:bodyPr>
          <a:lstStyle/>
          <a:p>
            <a:r>
              <a:rPr lang="en-US" sz="800" dirty="0">
                <a:latin typeface="Arial" panose="020B0604020202020204" pitchFamily="34" charset="0"/>
                <a:cs typeface="Arial" panose="020B0604020202020204" pitchFamily="34" charset="0"/>
              </a:rPr>
              <a:t>5</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63" name="TextBox 62"/>
          <p:cNvSpPr txBox="1"/>
          <p:nvPr/>
        </p:nvSpPr>
        <p:spPr>
          <a:xfrm rot="18378483">
            <a:off x="4679973" y="1847186"/>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64" name="TextBox 63"/>
          <p:cNvSpPr txBox="1"/>
          <p:nvPr/>
        </p:nvSpPr>
        <p:spPr>
          <a:xfrm rot="18378483">
            <a:off x="4972368" y="1847186"/>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30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49" name="TextBox 57"/>
          <p:cNvSpPr txBox="1"/>
          <p:nvPr/>
        </p:nvSpPr>
        <p:spPr>
          <a:xfrm>
            <a:off x="817385" y="523453"/>
            <a:ext cx="352425" cy="1280160"/>
          </a:xfrm>
          <a:prstGeom prst="rect">
            <a:avLst/>
          </a:prstGeom>
          <a:noFill/>
        </p:spPr>
        <p:txBody>
          <a:bodyPr wrap="none" rtlCol="0">
            <a:spAutoFit/>
          </a:bodyPr>
          <a:lstStyle/>
          <a:p>
            <a:pPr algn="r"/>
            <a:r>
              <a:rPr lang="en-US" sz="800" dirty="0" smtClean="0">
                <a:latin typeface="Arial" panose="020B0604020202020204" pitchFamily="34" charset="0"/>
                <a:cs typeface="Arial" panose="020B0604020202020204" pitchFamily="34" charset="0"/>
              </a:rPr>
              <a:t>100</a:t>
            </a:r>
          </a:p>
          <a:p>
            <a:pPr algn="r"/>
            <a:endParaRPr lang="en-US" sz="6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80</a:t>
            </a:r>
          </a:p>
          <a:p>
            <a:pPr algn="r"/>
            <a:endParaRPr lang="en-US" sz="6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60</a:t>
            </a:r>
          </a:p>
          <a:p>
            <a:pPr algn="r"/>
            <a:endParaRPr lang="en-US" sz="6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40</a:t>
            </a:r>
          </a:p>
          <a:p>
            <a:pPr algn="r"/>
            <a:endParaRPr lang="en-US" sz="6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20</a:t>
            </a:r>
          </a:p>
          <a:p>
            <a:pPr algn="r"/>
            <a:endParaRPr lang="en-US" sz="600" dirty="0" smtClean="0">
              <a:latin typeface="Arial" panose="020B0604020202020204" pitchFamily="34" charset="0"/>
              <a:cs typeface="Arial" panose="020B0604020202020204" pitchFamily="34" charset="0"/>
            </a:endParaRPr>
          </a:p>
          <a:p>
            <a:pPr algn="r"/>
            <a:r>
              <a:rPr lang="en-US" sz="800" dirty="0" smtClean="0">
                <a:latin typeface="Arial" panose="020B0604020202020204" pitchFamily="34" charset="0"/>
                <a:cs typeface="Arial" panose="020B0604020202020204" pitchFamily="34" charset="0"/>
              </a:rPr>
              <a:t>0</a:t>
            </a:r>
            <a:endParaRPr lang="en-US" sz="800" dirty="0">
              <a:latin typeface="Arial" panose="020B0604020202020204" pitchFamily="34" charset="0"/>
              <a:cs typeface="Arial" panose="020B0604020202020204" pitchFamily="34" charset="0"/>
            </a:endParaRPr>
          </a:p>
        </p:txBody>
      </p:sp>
      <p:sp>
        <p:nvSpPr>
          <p:cNvPr id="53" name="TextBox 52"/>
          <p:cNvSpPr txBox="1"/>
          <p:nvPr/>
        </p:nvSpPr>
        <p:spPr>
          <a:xfrm rot="16200000">
            <a:off x="-226354" y="3044582"/>
            <a:ext cx="1148080" cy="228600"/>
          </a:xfrm>
          <a:prstGeom prst="rect">
            <a:avLst/>
          </a:prstGeom>
          <a:solidFill>
            <a:schemeClr val="bg1"/>
          </a:solidFill>
          <a:ln>
            <a:solidFill>
              <a:schemeClr val="bg1"/>
            </a:solidFill>
          </a:ln>
        </p:spPr>
        <p:txBody>
          <a:bodyPr wrap="square" rtlCol="0">
            <a:spAutoFit/>
          </a:bodyPr>
          <a:lstStyle/>
          <a:p>
            <a:r>
              <a:rPr lang="en-US" sz="900" dirty="0" smtClean="0">
                <a:latin typeface="Arial" panose="020B0604020202020204" pitchFamily="34" charset="0"/>
                <a:cs typeface="Arial" panose="020B0604020202020204" pitchFamily="34" charset="0"/>
              </a:rPr>
              <a:t>Relative OD560nm</a:t>
            </a:r>
            <a:endParaRPr lang="en-US" sz="900" dirty="0">
              <a:latin typeface="Arial" panose="020B0604020202020204" pitchFamily="34" charset="0"/>
              <a:cs typeface="Arial" panose="020B0604020202020204" pitchFamily="34" charset="0"/>
            </a:endParaRPr>
          </a:p>
        </p:txBody>
      </p:sp>
      <p:sp>
        <p:nvSpPr>
          <p:cNvPr id="76" name="TextBox 75"/>
          <p:cNvSpPr txBox="1"/>
          <p:nvPr/>
        </p:nvSpPr>
        <p:spPr>
          <a:xfrm rot="18378483">
            <a:off x="469479" y="3832710"/>
            <a:ext cx="510540" cy="21336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Control</a:t>
            </a:r>
            <a:endParaRPr lang="en-US" sz="800" dirty="0">
              <a:latin typeface="Arial" panose="020B0604020202020204" pitchFamily="34" charset="0"/>
              <a:cs typeface="Arial" panose="020B0604020202020204" pitchFamily="34" charset="0"/>
            </a:endParaRPr>
          </a:p>
        </p:txBody>
      </p:sp>
      <p:sp>
        <p:nvSpPr>
          <p:cNvPr id="77" name="TextBox 76"/>
          <p:cNvSpPr txBox="1"/>
          <p:nvPr/>
        </p:nvSpPr>
        <p:spPr>
          <a:xfrm rot="18378483">
            <a:off x="945460" y="3780385"/>
            <a:ext cx="382270" cy="214630"/>
          </a:xfrm>
          <a:prstGeom prst="rect">
            <a:avLst/>
          </a:prstGeom>
          <a:noFill/>
        </p:spPr>
        <p:txBody>
          <a:bodyPr wrap="none" rtlCol="0">
            <a:spAutoFit/>
          </a:bodyPr>
          <a:lstStyle/>
          <a:p>
            <a:r>
              <a:rPr lang="en-US" sz="800" dirty="0">
                <a:latin typeface="Arial" panose="020B0604020202020204" pitchFamily="34" charset="0"/>
                <a:cs typeface="Arial" panose="020B0604020202020204" pitchFamily="34" charset="0"/>
              </a:rPr>
              <a:t>5</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78" name="TextBox 77"/>
          <p:cNvSpPr txBox="1"/>
          <p:nvPr/>
        </p:nvSpPr>
        <p:spPr>
          <a:xfrm rot="18378483">
            <a:off x="1241787" y="3803642"/>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79" name="TextBox 78"/>
          <p:cNvSpPr txBox="1"/>
          <p:nvPr/>
        </p:nvSpPr>
        <p:spPr>
          <a:xfrm rot="18378483">
            <a:off x="1624043" y="3803009"/>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30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50" name="TextBox 79"/>
          <p:cNvSpPr txBox="1"/>
          <p:nvPr/>
        </p:nvSpPr>
        <p:spPr>
          <a:xfrm>
            <a:off x="4276541" y="2492083"/>
            <a:ext cx="551180" cy="777240"/>
          </a:xfrm>
          <a:prstGeom prst="rect">
            <a:avLst/>
          </a:prstGeom>
          <a:noFill/>
        </p:spPr>
        <p:txBody>
          <a:bodyPr wrap="none" rtlCol="0">
            <a:spAutoFit/>
          </a:bodyPr>
          <a:lstStyle/>
          <a:p>
            <a:r>
              <a:rPr lang="en-US" sz="900" dirty="0" smtClean="0">
                <a:latin typeface="Arial" panose="020B0604020202020204" pitchFamily="34" charset="0"/>
                <a:cs typeface="Arial" panose="020B0604020202020204" pitchFamily="34" charset="0"/>
              </a:rPr>
              <a:t>Control</a:t>
            </a:r>
          </a:p>
          <a:p>
            <a:endParaRPr lang="en-US" sz="300" dirty="0" smtClean="0">
              <a:latin typeface="Arial" panose="020B0604020202020204" pitchFamily="34" charset="0"/>
              <a:cs typeface="Arial" panose="020B0604020202020204" pitchFamily="34" charset="0"/>
            </a:endParaRPr>
          </a:p>
          <a:p>
            <a:r>
              <a:rPr lang="en-US" sz="900" dirty="0" smtClean="0">
                <a:latin typeface="Arial" panose="020B0604020202020204" pitchFamily="34" charset="0"/>
                <a:cs typeface="Arial" panose="020B0604020202020204" pitchFamily="34" charset="0"/>
              </a:rPr>
              <a:t>30</a:t>
            </a:r>
            <a:r>
              <a:rPr lang="en-US" sz="900" dirty="0" smtClean="0">
                <a:latin typeface="Symbol" panose="05050102010706020507" pitchFamily="18" charset="2"/>
                <a:cs typeface="Arial" panose="020B0604020202020204" pitchFamily="34" charset="0"/>
              </a:rPr>
              <a:t>m</a:t>
            </a:r>
            <a:r>
              <a:rPr lang="en-US" sz="900" dirty="0" smtClean="0">
                <a:latin typeface="Arial" panose="020B0604020202020204" pitchFamily="34" charset="0"/>
                <a:cs typeface="Arial" panose="020B0604020202020204" pitchFamily="34" charset="0"/>
              </a:rPr>
              <a:t>M</a:t>
            </a:r>
          </a:p>
          <a:p>
            <a:endParaRPr lang="en-US" sz="300" dirty="0" smtClean="0">
              <a:latin typeface="Arial" panose="020B0604020202020204" pitchFamily="34" charset="0"/>
              <a:cs typeface="Arial" panose="020B0604020202020204" pitchFamily="34" charset="0"/>
            </a:endParaRPr>
          </a:p>
          <a:p>
            <a:r>
              <a:rPr lang="en-US" sz="900" dirty="0" smtClean="0">
                <a:latin typeface="Arial" panose="020B0604020202020204" pitchFamily="34" charset="0"/>
                <a:cs typeface="Arial" panose="020B0604020202020204" pitchFamily="34" charset="0"/>
              </a:rPr>
              <a:t>10</a:t>
            </a:r>
            <a:r>
              <a:rPr lang="en-US" sz="900" dirty="0" smtClean="0">
                <a:latin typeface="Symbol" panose="05050102010706020507" pitchFamily="18" charset="2"/>
                <a:cs typeface="Arial" panose="020B0604020202020204" pitchFamily="34" charset="0"/>
              </a:rPr>
              <a:t>mM</a:t>
            </a:r>
          </a:p>
          <a:p>
            <a:endParaRPr lang="en-US" sz="300" dirty="0" smtClean="0">
              <a:latin typeface="Symbol" panose="05050102010706020507" pitchFamily="18" charset="2"/>
              <a:cs typeface="Arial" panose="020B0604020202020204" pitchFamily="34" charset="0"/>
            </a:endParaRPr>
          </a:p>
          <a:p>
            <a:r>
              <a:rPr lang="en-US" sz="900" dirty="0" smtClean="0">
                <a:latin typeface="Symbol" panose="05050102010706020507" pitchFamily="18" charset="2"/>
                <a:cs typeface="Arial" panose="020B0604020202020204" pitchFamily="34" charset="0"/>
              </a:rPr>
              <a:t>5mM</a:t>
            </a:r>
            <a:endParaRPr lang="en-US" sz="900" dirty="0">
              <a:latin typeface="Arial" panose="020B0604020202020204" pitchFamily="34" charset="0"/>
              <a:cs typeface="Arial" panose="020B0604020202020204" pitchFamily="34" charset="0"/>
            </a:endParaRPr>
          </a:p>
        </p:txBody>
      </p:sp>
      <p:pic>
        <p:nvPicPr>
          <p:cNvPr id="52" name="图片 51" descr="proliferation-u343"/>
          <p:cNvPicPr>
            <a:picLocks noChangeAspect="1"/>
          </p:cNvPicPr>
          <p:nvPr/>
        </p:nvPicPr>
        <p:blipFill>
          <a:blip r:embed="rId11"/>
          <a:srcRect l="78042" t="13804" r="14453" b="37385"/>
          <a:stretch>
            <a:fillRect/>
          </a:stretch>
        </p:blipFill>
        <p:spPr>
          <a:xfrm>
            <a:off x="4170098" y="2436645"/>
            <a:ext cx="257217" cy="953292"/>
          </a:xfrm>
          <a:prstGeom prst="rect">
            <a:avLst/>
          </a:prstGeom>
        </p:spPr>
      </p:pic>
      <p:sp>
        <p:nvSpPr>
          <p:cNvPr id="56" name="TextBox 21"/>
          <p:cNvSpPr txBox="1"/>
          <p:nvPr/>
        </p:nvSpPr>
        <p:spPr>
          <a:xfrm>
            <a:off x="4345069" y="3733175"/>
            <a:ext cx="1643380" cy="228600"/>
          </a:xfrm>
          <a:prstGeom prst="rect">
            <a:avLst/>
          </a:prstGeom>
          <a:noFill/>
        </p:spPr>
        <p:txBody>
          <a:bodyPr wrap="none" rtlCol="0">
            <a:spAutoFit/>
          </a:bodyPr>
          <a:lstStyle/>
          <a:p>
            <a:r>
              <a:rPr lang="en-US" sz="900" dirty="0" smtClean="0">
                <a:latin typeface="Arial" panose="020B0604020202020204" pitchFamily="34" charset="0"/>
                <a:cs typeface="Arial" panose="020B0604020202020204" pitchFamily="34" charset="0"/>
              </a:rPr>
              <a:t>20      40      60       80     100</a:t>
            </a:r>
            <a:endParaRPr lang="en-US" sz="900" dirty="0">
              <a:latin typeface="Arial" panose="020B0604020202020204" pitchFamily="34" charset="0"/>
              <a:cs typeface="Arial" panose="020B0604020202020204" pitchFamily="34" charset="0"/>
            </a:endParaRPr>
          </a:p>
        </p:txBody>
      </p:sp>
      <p:sp>
        <p:nvSpPr>
          <p:cNvPr id="57" name="TextBox 18"/>
          <p:cNvSpPr txBox="1"/>
          <p:nvPr/>
        </p:nvSpPr>
        <p:spPr>
          <a:xfrm>
            <a:off x="4661042" y="3857532"/>
            <a:ext cx="521335" cy="243840"/>
          </a:xfrm>
          <a:prstGeom prst="rect">
            <a:avLst/>
          </a:prstGeom>
          <a:noFill/>
        </p:spPr>
        <p:txBody>
          <a:bodyPr wrap="none" rtlCol="0">
            <a:spAutoFit/>
          </a:bodyPr>
          <a:lstStyle/>
          <a:p>
            <a:r>
              <a:rPr lang="en-US" sz="1000" dirty="0" smtClean="0">
                <a:latin typeface="Arial" panose="020B0604020202020204" pitchFamily="34" charset="0"/>
                <a:cs typeface="Arial" panose="020B0604020202020204" pitchFamily="34" charset="0"/>
              </a:rPr>
              <a:t>Hours</a:t>
            </a:r>
            <a:endParaRPr lang="en-US" sz="1000" dirty="0">
              <a:latin typeface="Arial" panose="020B0604020202020204" pitchFamily="34" charset="0"/>
              <a:cs typeface="Arial" panose="020B0604020202020204" pitchFamily="34" charset="0"/>
            </a:endParaRPr>
          </a:p>
        </p:txBody>
      </p:sp>
      <p:sp>
        <p:nvSpPr>
          <p:cNvPr id="65" name="TextBox 18"/>
          <p:cNvSpPr txBox="1"/>
          <p:nvPr/>
        </p:nvSpPr>
        <p:spPr>
          <a:xfrm>
            <a:off x="1627152" y="1918552"/>
            <a:ext cx="521335" cy="243840"/>
          </a:xfrm>
          <a:prstGeom prst="rect">
            <a:avLst/>
          </a:prstGeom>
          <a:noFill/>
        </p:spPr>
        <p:txBody>
          <a:bodyPr wrap="none" rtlCol="0">
            <a:spAutoFit/>
          </a:bodyPr>
          <a:lstStyle/>
          <a:p>
            <a:r>
              <a:rPr lang="en-US" sz="1000" dirty="0" smtClean="0">
                <a:latin typeface="Arial" panose="020B0604020202020204" pitchFamily="34" charset="0"/>
                <a:cs typeface="Arial" panose="020B0604020202020204" pitchFamily="34" charset="0"/>
              </a:rPr>
              <a:t>Hours</a:t>
            </a:r>
            <a:endParaRPr lang="en-US" sz="1000" dirty="0">
              <a:latin typeface="Arial" panose="020B0604020202020204" pitchFamily="34" charset="0"/>
              <a:cs typeface="Arial" panose="020B0604020202020204" pitchFamily="34" charset="0"/>
            </a:endParaRPr>
          </a:p>
        </p:txBody>
      </p:sp>
      <p:sp>
        <p:nvSpPr>
          <p:cNvPr id="66" name="TextBox 48"/>
          <p:cNvSpPr txBox="1"/>
          <p:nvPr/>
        </p:nvSpPr>
        <p:spPr>
          <a:xfrm rot="16200000">
            <a:off x="-303393" y="5022826"/>
            <a:ext cx="1148080" cy="228600"/>
          </a:xfrm>
          <a:prstGeom prst="rect">
            <a:avLst/>
          </a:prstGeom>
          <a:solidFill>
            <a:schemeClr val="bg1"/>
          </a:solidFill>
          <a:ln>
            <a:solidFill>
              <a:schemeClr val="bg1"/>
            </a:solidFill>
          </a:ln>
        </p:spPr>
        <p:txBody>
          <a:bodyPr wrap="none" rtlCol="0">
            <a:spAutoFit/>
          </a:bodyPr>
          <a:lstStyle/>
          <a:p>
            <a:r>
              <a:rPr lang="en-US" sz="900" dirty="0" smtClean="0">
                <a:latin typeface="Arial" panose="020B0604020202020204" pitchFamily="34" charset="0"/>
                <a:cs typeface="Arial" panose="020B0604020202020204" pitchFamily="34" charset="0"/>
              </a:rPr>
              <a:t>Relative OD560nm</a:t>
            </a:r>
            <a:endParaRPr lang="en-US" sz="900" dirty="0">
              <a:latin typeface="Arial" panose="020B0604020202020204" pitchFamily="34" charset="0"/>
              <a:cs typeface="Arial" panose="020B0604020202020204" pitchFamily="34" charset="0"/>
            </a:endParaRPr>
          </a:p>
        </p:txBody>
      </p:sp>
      <p:sp>
        <p:nvSpPr>
          <p:cNvPr id="67" name="TextBox 55"/>
          <p:cNvSpPr txBox="1"/>
          <p:nvPr/>
        </p:nvSpPr>
        <p:spPr>
          <a:xfrm>
            <a:off x="264859" y="4504732"/>
            <a:ext cx="323850" cy="126492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1.2</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1.0</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0.8</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0.6</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0.4</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0.2</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0.0</a:t>
            </a:r>
            <a:endParaRPr lang="en-US" sz="800" dirty="0">
              <a:latin typeface="Arial" panose="020B0604020202020204" pitchFamily="34" charset="0"/>
              <a:cs typeface="Arial" panose="020B0604020202020204" pitchFamily="34" charset="0"/>
            </a:endParaRPr>
          </a:p>
        </p:txBody>
      </p:sp>
      <p:sp>
        <p:nvSpPr>
          <p:cNvPr id="73" name="TextBox 72"/>
          <p:cNvSpPr txBox="1"/>
          <p:nvPr/>
        </p:nvSpPr>
        <p:spPr>
          <a:xfrm rot="18378483">
            <a:off x="444291" y="5757022"/>
            <a:ext cx="510540" cy="21336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Control</a:t>
            </a:r>
            <a:endParaRPr lang="en-US" sz="800" dirty="0">
              <a:latin typeface="Arial" panose="020B0604020202020204" pitchFamily="34" charset="0"/>
              <a:cs typeface="Arial" panose="020B0604020202020204" pitchFamily="34" charset="0"/>
            </a:endParaRPr>
          </a:p>
        </p:txBody>
      </p:sp>
      <p:sp>
        <p:nvSpPr>
          <p:cNvPr id="74" name="TextBox 73"/>
          <p:cNvSpPr txBox="1"/>
          <p:nvPr/>
        </p:nvSpPr>
        <p:spPr>
          <a:xfrm rot="18378483">
            <a:off x="972714" y="5756528"/>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75" name="TextBox 74"/>
          <p:cNvSpPr txBox="1"/>
          <p:nvPr/>
        </p:nvSpPr>
        <p:spPr>
          <a:xfrm rot="18378483">
            <a:off x="1405792" y="5756528"/>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30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68" name="TextBox 55"/>
          <p:cNvSpPr txBox="1"/>
          <p:nvPr/>
        </p:nvSpPr>
        <p:spPr>
          <a:xfrm>
            <a:off x="2074911" y="4504732"/>
            <a:ext cx="323850" cy="126492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1.2</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1.0</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0.8</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0.6</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0.4</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0.2</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0.0</a:t>
            </a:r>
            <a:endParaRPr lang="en-US" sz="800" dirty="0">
              <a:latin typeface="Arial" panose="020B0604020202020204" pitchFamily="34" charset="0"/>
              <a:cs typeface="Arial" panose="020B0604020202020204" pitchFamily="34" charset="0"/>
            </a:endParaRPr>
          </a:p>
        </p:txBody>
      </p:sp>
      <p:sp>
        <p:nvSpPr>
          <p:cNvPr id="70" name="TextBox 72"/>
          <p:cNvSpPr txBox="1"/>
          <p:nvPr/>
        </p:nvSpPr>
        <p:spPr>
          <a:xfrm rot="18378483">
            <a:off x="2274663" y="5785597"/>
            <a:ext cx="510540" cy="21336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Control</a:t>
            </a:r>
            <a:endParaRPr lang="en-US" sz="800" dirty="0">
              <a:latin typeface="Arial" panose="020B0604020202020204" pitchFamily="34" charset="0"/>
              <a:cs typeface="Arial" panose="020B0604020202020204" pitchFamily="34" charset="0"/>
            </a:endParaRPr>
          </a:p>
        </p:txBody>
      </p:sp>
      <p:sp>
        <p:nvSpPr>
          <p:cNvPr id="71" name="TextBox 73"/>
          <p:cNvSpPr txBox="1"/>
          <p:nvPr/>
        </p:nvSpPr>
        <p:spPr>
          <a:xfrm rot="18378483">
            <a:off x="2764350" y="5756528"/>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72" name="TextBox 74"/>
          <p:cNvSpPr txBox="1"/>
          <p:nvPr/>
        </p:nvSpPr>
        <p:spPr>
          <a:xfrm rot="18378483">
            <a:off x="3219652" y="5756528"/>
            <a:ext cx="438785" cy="21463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30</a:t>
            </a:r>
            <a:r>
              <a:rPr lang="en-US" sz="800" dirty="0" smtClean="0">
                <a:latin typeface="Symbol" panose="05050102010706020507" pitchFamily="18" charset="2"/>
                <a:cs typeface="Arial" panose="020B0604020202020204" pitchFamily="34" charset="0"/>
              </a:rPr>
              <a:t>m</a:t>
            </a:r>
            <a:r>
              <a:rPr lang="en-US" sz="800" dirty="0" smtClean="0">
                <a:latin typeface="Arial" panose="020B0604020202020204" pitchFamily="34" charset="0"/>
                <a:cs typeface="Arial" panose="020B0604020202020204" pitchFamily="34" charset="0"/>
              </a:rPr>
              <a:t>M</a:t>
            </a:r>
            <a:endParaRPr lang="en-US" sz="800" dirty="0">
              <a:latin typeface="Arial" panose="020B0604020202020204" pitchFamily="34" charset="0"/>
              <a:cs typeface="Arial" panose="020B0604020202020204" pitchFamily="34" charset="0"/>
            </a:endParaRPr>
          </a:p>
        </p:txBody>
      </p:sp>
      <p:sp>
        <p:nvSpPr>
          <p:cNvPr id="9" name="文本框 8"/>
          <p:cNvSpPr txBox="1"/>
          <p:nvPr/>
        </p:nvSpPr>
        <p:spPr>
          <a:xfrm>
            <a:off x="190526" y="6332982"/>
            <a:ext cx="5832802" cy="3970318"/>
          </a:xfrm>
          <a:prstGeom prst="rect">
            <a:avLst/>
          </a:prstGeom>
          <a:noFill/>
        </p:spPr>
        <p:txBody>
          <a:bodyPr wrap="square" rtlCol="0">
            <a:spAutoFit/>
          </a:bodyPr>
          <a:lstStyle/>
          <a:p>
            <a:pPr algn="just"/>
            <a:r>
              <a:rPr lang="zh-CN" altLang="en-US" sz="1200" b="1" dirty="0"/>
              <a:t>Supplementary Figure 2. Luteolin impact on cancer relevant phenotypes. A)</a:t>
            </a:r>
            <a:r>
              <a:rPr lang="zh-CN" altLang="en-US" sz="1200" dirty="0"/>
              <a:t> The Essen Bioscience IncuCyte automated microscope system was used to follow proliferation of U343 glioblastoma cells over a period of 96 hours. Treatment with luteolin produced a reduction in cell proliferation. </a:t>
            </a:r>
            <a:r>
              <a:rPr lang="zh-CN" altLang="en-US" sz="1200" b="1" dirty="0"/>
              <a:t>B)</a:t>
            </a:r>
            <a:r>
              <a:rPr lang="zh-CN" altLang="en-US" sz="1200" dirty="0"/>
              <a:t> MTS assay shows a decrease in viability of U343 cells after treatment with luteolin. </a:t>
            </a:r>
            <a:r>
              <a:rPr lang="zh-CN" altLang="en-US" sz="1200" b="1" dirty="0"/>
              <a:t>C)</a:t>
            </a:r>
            <a:r>
              <a:rPr lang="zh-CN" altLang="en-US" sz="1200" dirty="0"/>
              <a:t> After treatment with luteolin or diluent (DMSO), U343 cells were seeded and their capacity to form colonies was evaluated. Cells treated with luteolin formed less and smaller colonies compared to control. </a:t>
            </a:r>
            <a:r>
              <a:rPr lang="zh-CN" altLang="en-US" sz="1200" b="1" dirty="0"/>
              <a:t>D)</a:t>
            </a:r>
            <a:r>
              <a:rPr lang="zh-CN" altLang="en-US" sz="1200" dirty="0"/>
              <a:t> An in vitro scratch assay was used to evaluate the impact of luteolin on the migration of U343 cells. The Essen Bioscience IncuCyte automated microscope system recorded the cell density of the wound about a period of 90 hours. The graph shows an obvious decrease in migration in luteolin-treated cells. </a:t>
            </a:r>
            <a:r>
              <a:rPr lang="zh-CN" altLang="en-US" sz="1200" b="1" dirty="0"/>
              <a:t>E,F,G)</a:t>
            </a:r>
            <a:r>
              <a:rPr lang="zh-CN" altLang="en-US" sz="1200" dirty="0"/>
              <a:t> Transwell assay. Two kinds of chambers from Corning were used to measure the effect of luteolin on migration and invasion of U343 cells. After treated with luteolin for 48 hours, cells were plated onto the upper chamber (containing serum-free medium). 48 hours later the invaded or migrated cells in the lower chamber (containing 10% FBS medium) were stained and extracted with acetic acid. And the relative OD560nm was measured to represent the invaded or migrated cell density. The graph shows less cells migrated and invaded from the upper chamber to the lower chamber after treated with luteolin. And the relative OD560nm was proportional to the concentration of luteolin. DMSO was used as control in all biological assays. </a:t>
            </a:r>
            <a:r>
              <a:rPr lang="en-US" altLang="zh-CN" sz="1200" dirty="0" smtClean="0"/>
              <a:t>All experiments were performed in triplicate. </a:t>
            </a:r>
            <a:r>
              <a:rPr lang="zh-CN" altLang="en-US" sz="1200" dirty="0" smtClean="0"/>
              <a:t>Statistical </a:t>
            </a:r>
            <a:r>
              <a:rPr lang="zh-CN" altLang="en-US" sz="1200" dirty="0"/>
              <a:t>significance was calculated by one-way ANOVA and t test. All data are shown as means </a:t>
            </a:r>
            <a:r>
              <a:rPr lang="zh-CN" altLang="en-US" sz="1200"/>
              <a:t>±</a:t>
            </a:r>
            <a:r>
              <a:rPr lang="zh-CN" altLang="en-US" sz="1200" smtClean="0"/>
              <a:t>s.d. </a:t>
            </a:r>
            <a:r>
              <a:rPr lang="zh-CN" altLang="en-US" sz="1200" dirty="0"/>
              <a:t>(*P&lt;0.05, **P&lt;0.005, ***P&lt;0.0005, ****P&lt;0.0001).</a:t>
            </a:r>
          </a:p>
        </p:txBody>
      </p:sp>
      <p:sp>
        <p:nvSpPr>
          <p:cNvPr id="55" name="TextBox 54"/>
          <p:cNvSpPr txBox="1"/>
          <p:nvPr/>
        </p:nvSpPr>
        <p:spPr>
          <a:xfrm>
            <a:off x="344792" y="2526689"/>
            <a:ext cx="323850" cy="1264920"/>
          </a:xfrm>
          <a:prstGeom prst="rect">
            <a:avLst/>
          </a:prstGeom>
          <a:noFill/>
        </p:spPr>
        <p:txBody>
          <a:bodyPr wrap="none" rtlCol="0">
            <a:spAutoFit/>
          </a:bodyPr>
          <a:lstStyle/>
          <a:p>
            <a:r>
              <a:rPr lang="en-US" sz="800" dirty="0" smtClean="0">
                <a:latin typeface="Arial" panose="020B0604020202020204" pitchFamily="34" charset="0"/>
                <a:cs typeface="Arial" panose="020B0604020202020204" pitchFamily="34" charset="0"/>
              </a:rPr>
              <a:t>1.2</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1.0</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0.8</a:t>
            </a:r>
          </a:p>
          <a:p>
            <a:endParaRPr lang="en-US" sz="4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0.6</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0.4</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0.2</a:t>
            </a:r>
          </a:p>
          <a:p>
            <a:endParaRPr lang="en-US" sz="300" dirty="0" smtClean="0">
              <a:latin typeface="Arial" panose="020B0604020202020204" pitchFamily="34" charset="0"/>
              <a:cs typeface="Arial" panose="020B0604020202020204" pitchFamily="34" charset="0"/>
            </a:endParaRPr>
          </a:p>
          <a:p>
            <a:r>
              <a:rPr lang="en-US" sz="800" dirty="0" smtClean="0">
                <a:latin typeface="Arial" panose="020B0604020202020204" pitchFamily="34" charset="0"/>
                <a:cs typeface="Arial" panose="020B0604020202020204" pitchFamily="34" charset="0"/>
              </a:rPr>
              <a:t>0.0</a:t>
            </a:r>
            <a:endParaRPr lang="en-US" sz="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455</Words>
  <Application>Microsoft Office PowerPoint</Application>
  <PresentationFormat>Custom</PresentationFormat>
  <Paragraphs>134</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宋体</vt:lpstr>
      <vt:lpstr>Arial</vt:lpstr>
      <vt:lpstr>Calibri</vt:lpstr>
      <vt:lpstr>Calibri Light</vt:lpstr>
      <vt:lpstr>Symbol</vt:lpstr>
      <vt:lpstr>Office 主题</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Penalva, Luiz O</cp:lastModifiedBy>
  <cp:revision>15</cp:revision>
  <cp:lastPrinted>2018-05-08T14:34:00Z</cp:lastPrinted>
  <dcterms:created xsi:type="dcterms:W3CDTF">2018-04-29T10:42:00Z</dcterms:created>
  <dcterms:modified xsi:type="dcterms:W3CDTF">2018-08-21T22:31:19Z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