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8" autoAdjust="0"/>
    <p:restoredTop sz="87236" autoAdjust="0"/>
  </p:normalViewPr>
  <p:slideViewPr>
    <p:cSldViewPr snapToGrid="0">
      <p:cViewPr varScale="1">
        <p:scale>
          <a:sx n="105" d="100"/>
          <a:sy n="105" d="100"/>
        </p:scale>
        <p:origin x="12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D\Documents\PhD\Tax%20Lab\XIP1\experiments\root\Root_stages_13-14_March_2017_15%20geno_su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D\Documents\PhD\Tax%20Lab\XIP1\experiments\root\Root_stages_13-14_March_2017_15%20geno_su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D\Documents\PhD\Tax%20Lab\XIP1\experiments\root\Root_stages_13-14_March_2017_15%20geno_suc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D\Documents\PhD\Tax%20Lab\XIP1\experiments\root\Root_stages_13-14_March_2017_15%20geno_su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Lateral Root Stages on ½ MS media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nice_Graphs_byStage!$D$1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nice_Graphs_byStage!$D$11:$D$15</c:f>
              <c:numCache>
                <c:formatCode>General</c:formatCode>
                <c:ptCount val="4"/>
                <c:pt idx="0">
                  <c:v>0.17035185873438699</c:v>
                </c:pt>
                <c:pt idx="1">
                  <c:v>0.16598922155375501</c:v>
                </c:pt>
                <c:pt idx="2">
                  <c:v>0.178844913176923</c:v>
                </c:pt>
                <c:pt idx="3">
                  <c:v>0.20841701940038301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5E-4CE9-A00B-BE217F4675FE}"/>
            </c:ext>
          </c:extLst>
        </c:ser>
        <c:ser>
          <c:idx val="1"/>
          <c:order val="1"/>
          <c:tx>
            <c:strRef>
              <c:f>nice_Graphs_byStage!$E$1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nice_Graphs_byStage!$E$11:$E$15</c:f>
              <c:numCache>
                <c:formatCode>General</c:formatCode>
                <c:ptCount val="4"/>
                <c:pt idx="0">
                  <c:v>0.13873017410392499</c:v>
                </c:pt>
                <c:pt idx="1">
                  <c:v>0.17033530872379399</c:v>
                </c:pt>
                <c:pt idx="2">
                  <c:v>0.14233241808679001</c:v>
                </c:pt>
                <c:pt idx="3">
                  <c:v>0.19087391509717699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5E-4CE9-A00B-BE217F4675FE}"/>
            </c:ext>
          </c:extLst>
        </c:ser>
        <c:ser>
          <c:idx val="2"/>
          <c:order val="2"/>
          <c:tx>
            <c:strRef>
              <c:f>nice_Graphs_byStage!$F$1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nice_Graphs_byStage!$F$11:$F$15</c:f>
              <c:numCache>
                <c:formatCode>General</c:formatCode>
                <c:ptCount val="4"/>
                <c:pt idx="0">
                  <c:v>5.7652835590270402E-2</c:v>
                </c:pt>
                <c:pt idx="1">
                  <c:v>0.101808354983694</c:v>
                </c:pt>
                <c:pt idx="2">
                  <c:v>5.40822860312105E-2</c:v>
                </c:pt>
                <c:pt idx="3">
                  <c:v>0.125578359461507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5E-4CE9-A00B-BE217F4675FE}"/>
            </c:ext>
          </c:extLst>
        </c:ser>
        <c:ser>
          <c:idx val="3"/>
          <c:order val="3"/>
          <c:tx>
            <c:strRef>
              <c:f>nice_Graphs_byStage!$G$1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nice_Graphs_byStage!$G$11:$G$15</c:f>
              <c:numCache>
                <c:formatCode>General</c:formatCode>
                <c:ptCount val="4"/>
                <c:pt idx="0">
                  <c:v>6.2417024419953102E-2</c:v>
                </c:pt>
                <c:pt idx="1">
                  <c:v>8.0337012194789406E-2</c:v>
                </c:pt>
                <c:pt idx="2">
                  <c:v>5.0072641717669002E-2</c:v>
                </c:pt>
                <c:pt idx="3">
                  <c:v>0.119101016674293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5E-4CE9-A00B-BE217F4675FE}"/>
            </c:ext>
          </c:extLst>
        </c:ser>
        <c:ser>
          <c:idx val="4"/>
          <c:order val="4"/>
          <c:tx>
            <c:strRef>
              <c:f>nice_Graphs_byStage!$H$1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nice_Graphs_byStage!$H$11:$H$15</c:f>
              <c:numCache>
                <c:formatCode>General</c:formatCode>
                <c:ptCount val="4"/>
                <c:pt idx="0">
                  <c:v>6.2191648534266002E-2</c:v>
                </c:pt>
                <c:pt idx="1">
                  <c:v>8.5089759750035507E-2</c:v>
                </c:pt>
                <c:pt idx="2">
                  <c:v>4.7060724874521502E-2</c:v>
                </c:pt>
                <c:pt idx="3">
                  <c:v>0.119087440494344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5E-4CE9-A00B-BE217F4675FE}"/>
            </c:ext>
          </c:extLst>
        </c:ser>
        <c:ser>
          <c:idx val="5"/>
          <c:order val="5"/>
          <c:tx>
            <c:strRef>
              <c:f>nice_Graphs_byStage!$I$1</c:f>
              <c:strCache>
                <c:ptCount val="1"/>
                <c:pt idx="0">
                  <c:v>VI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nice_Graphs_byStage!$I$11:$I$15</c:f>
              <c:numCache>
                <c:formatCode>General</c:formatCode>
                <c:ptCount val="4"/>
                <c:pt idx="0">
                  <c:v>4.9744821910850202E-2</c:v>
                </c:pt>
                <c:pt idx="1">
                  <c:v>7.1630966596439999E-2</c:v>
                </c:pt>
                <c:pt idx="2">
                  <c:v>4.0076013979122797E-2</c:v>
                </c:pt>
                <c:pt idx="3">
                  <c:v>0.10479933039362101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C5E-4CE9-A00B-BE217F4675FE}"/>
            </c:ext>
          </c:extLst>
        </c:ser>
        <c:ser>
          <c:idx val="6"/>
          <c:order val="6"/>
          <c:tx>
            <c:strRef>
              <c:f>nice_Graphs_byStage!$J$1</c:f>
              <c:strCache>
                <c:ptCount val="1"/>
                <c:pt idx="0">
                  <c:v>VII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nice_Graphs_byStage!$J$11:$J$15</c:f>
              <c:numCache>
                <c:formatCode>General</c:formatCode>
                <c:ptCount val="4"/>
                <c:pt idx="0">
                  <c:v>4.2631610679775403E-2</c:v>
                </c:pt>
                <c:pt idx="1">
                  <c:v>6.6045485383597197E-2</c:v>
                </c:pt>
                <c:pt idx="2">
                  <c:v>3.06374428508157E-2</c:v>
                </c:pt>
                <c:pt idx="3">
                  <c:v>4.9604223779331498E-2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C5E-4CE9-A00B-BE217F4675FE}"/>
            </c:ext>
          </c:extLst>
        </c:ser>
        <c:ser>
          <c:idx val="7"/>
          <c:order val="7"/>
          <c:tx>
            <c:strRef>
              <c:f>nice_Graphs_byStage!$K$1</c:f>
              <c:strCache>
                <c:ptCount val="1"/>
                <c:pt idx="0">
                  <c:v>emerged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nice_Graphs_byStage!$K$11:$K$15</c:f>
              <c:numCache>
                <c:formatCode>General</c:formatCode>
                <c:ptCount val="4"/>
                <c:pt idx="0">
                  <c:v>0.170669343656389</c:v>
                </c:pt>
                <c:pt idx="1">
                  <c:v>0.22172907788710999</c:v>
                </c:pt>
                <c:pt idx="2">
                  <c:v>0.22115839601359699</c:v>
                </c:pt>
                <c:pt idx="3">
                  <c:v>0.247947272622875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C5E-4CE9-A00B-BE217F467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3514984"/>
        <c:axId val="2123610248"/>
      </c:barChart>
      <c:catAx>
        <c:axId val="2123514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610248"/>
        <c:crosses val="autoZero"/>
        <c:auto val="1"/>
        <c:lblAlgn val="ctr"/>
        <c:lblOffset val="100"/>
        <c:noMultiLvlLbl val="0"/>
      </c:catAx>
      <c:valAx>
        <c:axId val="212361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514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Lateral Root Stages on ½ MS media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nice_Graphs_byStage!$D$1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nice_Graphs_byStage!$D$11:$D$15</c:f>
              <c:numCache>
                <c:formatCode>General</c:formatCode>
                <c:ptCount val="4"/>
                <c:pt idx="0">
                  <c:v>0.17035185873438699</c:v>
                </c:pt>
                <c:pt idx="1">
                  <c:v>0.16598922155375501</c:v>
                </c:pt>
                <c:pt idx="2">
                  <c:v>0.178844913176923</c:v>
                </c:pt>
                <c:pt idx="3">
                  <c:v>0.20841701940038301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12-49FC-B329-D5F7816009B8}"/>
            </c:ext>
          </c:extLst>
        </c:ser>
        <c:ser>
          <c:idx val="1"/>
          <c:order val="1"/>
          <c:tx>
            <c:strRef>
              <c:f>nice_Graphs_byStage!$E$1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nice_Graphs_byStage!$E$11:$E$15</c:f>
              <c:numCache>
                <c:formatCode>General</c:formatCode>
                <c:ptCount val="4"/>
                <c:pt idx="0">
                  <c:v>0.13873017410392499</c:v>
                </c:pt>
                <c:pt idx="1">
                  <c:v>0.17033530872379399</c:v>
                </c:pt>
                <c:pt idx="2">
                  <c:v>0.14233241808679001</c:v>
                </c:pt>
                <c:pt idx="3">
                  <c:v>0.19087391509717699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12-49FC-B329-D5F7816009B8}"/>
            </c:ext>
          </c:extLst>
        </c:ser>
        <c:ser>
          <c:idx val="2"/>
          <c:order val="2"/>
          <c:tx>
            <c:strRef>
              <c:f>nice_Graphs_byStage!$F$1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nice_Graphs_byStage!$F$11:$F$15</c:f>
              <c:numCache>
                <c:formatCode>General</c:formatCode>
                <c:ptCount val="4"/>
                <c:pt idx="0">
                  <c:v>5.7652835590270402E-2</c:v>
                </c:pt>
                <c:pt idx="1">
                  <c:v>0.101808354983694</c:v>
                </c:pt>
                <c:pt idx="2">
                  <c:v>5.40822860312105E-2</c:v>
                </c:pt>
                <c:pt idx="3">
                  <c:v>0.125578359461507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12-49FC-B329-D5F7816009B8}"/>
            </c:ext>
          </c:extLst>
        </c:ser>
        <c:ser>
          <c:idx val="3"/>
          <c:order val="3"/>
          <c:tx>
            <c:strRef>
              <c:f>nice_Graphs_byStage!$G$1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nice_Graphs_byStage!$G$11:$G$15</c:f>
              <c:numCache>
                <c:formatCode>General</c:formatCode>
                <c:ptCount val="4"/>
                <c:pt idx="0">
                  <c:v>6.2417024419953102E-2</c:v>
                </c:pt>
                <c:pt idx="1">
                  <c:v>8.0337012194789406E-2</c:v>
                </c:pt>
                <c:pt idx="2">
                  <c:v>5.0072641717669002E-2</c:v>
                </c:pt>
                <c:pt idx="3">
                  <c:v>0.119101016674293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12-49FC-B329-D5F7816009B8}"/>
            </c:ext>
          </c:extLst>
        </c:ser>
        <c:ser>
          <c:idx val="4"/>
          <c:order val="4"/>
          <c:tx>
            <c:strRef>
              <c:f>nice_Graphs_byStage!$H$1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nice_Graphs_byStage!$H$11:$H$15</c:f>
              <c:numCache>
                <c:formatCode>General</c:formatCode>
                <c:ptCount val="4"/>
                <c:pt idx="0">
                  <c:v>6.2191648534266002E-2</c:v>
                </c:pt>
                <c:pt idx="1">
                  <c:v>8.5089759750035507E-2</c:v>
                </c:pt>
                <c:pt idx="2">
                  <c:v>4.7060724874521502E-2</c:v>
                </c:pt>
                <c:pt idx="3">
                  <c:v>0.119087440494344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12-49FC-B329-D5F7816009B8}"/>
            </c:ext>
          </c:extLst>
        </c:ser>
        <c:ser>
          <c:idx val="5"/>
          <c:order val="5"/>
          <c:tx>
            <c:strRef>
              <c:f>nice_Graphs_byStage!$I$1</c:f>
              <c:strCache>
                <c:ptCount val="1"/>
                <c:pt idx="0">
                  <c:v>VI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nice_Graphs_byStage!$I$11:$I$15</c:f>
              <c:numCache>
                <c:formatCode>General</c:formatCode>
                <c:ptCount val="4"/>
                <c:pt idx="0">
                  <c:v>4.9744821910850202E-2</c:v>
                </c:pt>
                <c:pt idx="1">
                  <c:v>7.1630966596439999E-2</c:v>
                </c:pt>
                <c:pt idx="2">
                  <c:v>4.0076013979122797E-2</c:v>
                </c:pt>
                <c:pt idx="3">
                  <c:v>0.10479933039362101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612-49FC-B329-D5F7816009B8}"/>
            </c:ext>
          </c:extLst>
        </c:ser>
        <c:ser>
          <c:idx val="6"/>
          <c:order val="6"/>
          <c:tx>
            <c:strRef>
              <c:f>nice_Graphs_byStage!$J$1</c:f>
              <c:strCache>
                <c:ptCount val="1"/>
                <c:pt idx="0">
                  <c:v>VII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nice_Graphs_byStage!$A$11:$A$15</c:f>
              <c:strCache>
                <c:ptCount val="4"/>
                <c:pt idx="0">
                  <c:v>Col</c:v>
                </c:pt>
                <c:pt idx="1">
                  <c:v>cepr2-2</c:v>
                </c:pt>
                <c:pt idx="2">
                  <c:v>xip1-2</c:v>
                </c:pt>
                <c:pt idx="3">
                  <c:v>xip1-2;cepr2-2</c:v>
                </c:pt>
              </c:strCache>
            </c:strRef>
          </c:cat>
          <c:val>
            <c:numRef>
              <c:f>nice_Graphs_byStage!$J$11:$J$15</c:f>
              <c:numCache>
                <c:formatCode>General</c:formatCode>
                <c:ptCount val="4"/>
                <c:pt idx="0">
                  <c:v>4.2631610679775403E-2</c:v>
                </c:pt>
                <c:pt idx="1">
                  <c:v>6.6045485383597197E-2</c:v>
                </c:pt>
                <c:pt idx="2">
                  <c:v>3.06374428508157E-2</c:v>
                </c:pt>
                <c:pt idx="3">
                  <c:v>4.9604223779331498E-2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12-49FC-B329-D5F781600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7175592"/>
        <c:axId val="2146969880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nice_Graphs_byStage!$K$1</c15:sqref>
                        </c15:formulaRef>
                      </c:ext>
                    </c:extLst>
                    <c:strCache>
                      <c:ptCount val="1"/>
                      <c:pt idx="0">
                        <c:v>emerged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nice_Graphs_byStage!$A$11:$A$15</c15:sqref>
                        </c15:formulaRef>
                      </c:ext>
                    </c:extLst>
                    <c:strCache>
                      <c:ptCount val="4"/>
                      <c:pt idx="0">
                        <c:v>Col</c:v>
                      </c:pt>
                      <c:pt idx="1">
                        <c:v>cepr2-2</c:v>
                      </c:pt>
                      <c:pt idx="2">
                        <c:v>xip1-2</c:v>
                      </c:pt>
                      <c:pt idx="3">
                        <c:v>xip1-2;cepr2-2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nice_Graphs_byStage!$K$11:$K$15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0.17066934365638872</c:v>
                      </c:pt>
                      <c:pt idx="1">
                        <c:v>0.22172907788710985</c:v>
                      </c:pt>
                      <c:pt idx="2">
                        <c:v>0.22115839601359652</c:v>
                      </c:pt>
                      <c:pt idx="3">
                        <c:v>0.24794727262287478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D612-49FC-B329-D5F7816009B8}"/>
                  </c:ext>
                </c:extLst>
              </c15:ser>
            </c15:filteredBarSeries>
          </c:ext>
        </c:extLst>
      </c:barChart>
      <c:catAx>
        <c:axId val="2147175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969880"/>
        <c:crosses val="autoZero"/>
        <c:auto val="1"/>
        <c:lblAlgn val="ctr"/>
        <c:lblOffset val="100"/>
        <c:noMultiLvlLbl val="0"/>
      </c:catAx>
      <c:valAx>
        <c:axId val="214696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7175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Lateral Root Stages on ½ MS + 1% sucrose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nice_Graphs_byStage!$D$1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nice_Graphs_byStage!$D$29:$D$33</c:f>
              <c:numCache>
                <c:formatCode>General</c:formatCode>
                <c:ptCount val="4"/>
                <c:pt idx="0">
                  <c:v>0.17770612293611199</c:v>
                </c:pt>
                <c:pt idx="1">
                  <c:v>0.22001436720151299</c:v>
                </c:pt>
                <c:pt idx="2">
                  <c:v>0.15616478300595099</c:v>
                </c:pt>
                <c:pt idx="3">
                  <c:v>0.23444524917287801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07-4F53-AC9E-12067207B137}"/>
            </c:ext>
          </c:extLst>
        </c:ser>
        <c:ser>
          <c:idx val="1"/>
          <c:order val="1"/>
          <c:tx>
            <c:strRef>
              <c:f>nice_Graphs_byStage!$E$1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nice_Graphs_byStage!$E$29:$E$33</c:f>
              <c:numCache>
                <c:formatCode>General</c:formatCode>
                <c:ptCount val="4"/>
                <c:pt idx="0">
                  <c:v>0.12026210109344</c:v>
                </c:pt>
                <c:pt idx="1">
                  <c:v>0.172539046787588</c:v>
                </c:pt>
                <c:pt idx="2">
                  <c:v>0.157029213214368</c:v>
                </c:pt>
                <c:pt idx="3">
                  <c:v>0.21653353606497799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07-4F53-AC9E-12067207B137}"/>
            </c:ext>
          </c:extLst>
        </c:ser>
        <c:ser>
          <c:idx val="2"/>
          <c:order val="2"/>
          <c:tx>
            <c:strRef>
              <c:f>nice_Graphs_byStage!$F$1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nice_Graphs_byStage!$F$29:$F$33</c:f>
              <c:numCache>
                <c:formatCode>General</c:formatCode>
                <c:ptCount val="4"/>
                <c:pt idx="0">
                  <c:v>5.75632957882753E-2</c:v>
                </c:pt>
                <c:pt idx="1">
                  <c:v>6.5109745771555094E-2</c:v>
                </c:pt>
                <c:pt idx="2">
                  <c:v>6.3372587019298501E-2</c:v>
                </c:pt>
                <c:pt idx="3">
                  <c:v>0.10963326498121399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07-4F53-AC9E-12067207B137}"/>
            </c:ext>
          </c:extLst>
        </c:ser>
        <c:ser>
          <c:idx val="3"/>
          <c:order val="3"/>
          <c:tx>
            <c:strRef>
              <c:f>nice_Graphs_byStage!$G$1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nice_Graphs_byStage!$G$29:$G$33</c:f>
              <c:numCache>
                <c:formatCode>General</c:formatCode>
                <c:ptCount val="4"/>
                <c:pt idx="0">
                  <c:v>5.7094614299023697E-2</c:v>
                </c:pt>
                <c:pt idx="1">
                  <c:v>6.6278195102834406E-2</c:v>
                </c:pt>
                <c:pt idx="2">
                  <c:v>6.2881818851305601E-2</c:v>
                </c:pt>
                <c:pt idx="3">
                  <c:v>8.8959457385576798E-2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07-4F53-AC9E-12067207B137}"/>
            </c:ext>
          </c:extLst>
        </c:ser>
        <c:ser>
          <c:idx val="4"/>
          <c:order val="4"/>
          <c:tx>
            <c:strRef>
              <c:f>nice_Graphs_byStage!$H$1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nice_Graphs_byStage!$H$29:$H$33</c:f>
              <c:numCache>
                <c:formatCode>General</c:formatCode>
                <c:ptCount val="4"/>
                <c:pt idx="0">
                  <c:v>6.3007214418240906E-2</c:v>
                </c:pt>
                <c:pt idx="1">
                  <c:v>6.5340764941019494E-2</c:v>
                </c:pt>
                <c:pt idx="2">
                  <c:v>6.6910062063022996E-2</c:v>
                </c:pt>
                <c:pt idx="3">
                  <c:v>0.109253801808067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07-4F53-AC9E-12067207B137}"/>
            </c:ext>
          </c:extLst>
        </c:ser>
        <c:ser>
          <c:idx val="5"/>
          <c:order val="5"/>
          <c:tx>
            <c:strRef>
              <c:f>nice_Graphs_byStage!$I$1</c:f>
              <c:strCache>
                <c:ptCount val="1"/>
                <c:pt idx="0">
                  <c:v>VI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nice_Graphs_byStage!$I$29:$I$33</c:f>
              <c:numCache>
                <c:formatCode>General</c:formatCode>
                <c:ptCount val="4"/>
                <c:pt idx="0">
                  <c:v>5.5018907968742002E-2</c:v>
                </c:pt>
                <c:pt idx="1">
                  <c:v>4.80181679803083E-2</c:v>
                </c:pt>
                <c:pt idx="2">
                  <c:v>5.8313551356608498E-2</c:v>
                </c:pt>
                <c:pt idx="3">
                  <c:v>0.101204456178656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07-4F53-AC9E-12067207B137}"/>
            </c:ext>
          </c:extLst>
        </c:ser>
        <c:ser>
          <c:idx val="6"/>
          <c:order val="6"/>
          <c:tx>
            <c:strRef>
              <c:f>nice_Graphs_byStage!$J$1</c:f>
              <c:strCache>
                <c:ptCount val="1"/>
                <c:pt idx="0">
                  <c:v>VII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nice_Graphs_byStage!$J$29:$J$33</c:f>
              <c:numCache>
                <c:formatCode>General</c:formatCode>
                <c:ptCount val="4"/>
                <c:pt idx="0">
                  <c:v>3.7776206415141803E-2</c:v>
                </c:pt>
                <c:pt idx="1">
                  <c:v>6.0460179559963002E-2</c:v>
                </c:pt>
                <c:pt idx="2">
                  <c:v>4.1046337017687701E-2</c:v>
                </c:pt>
                <c:pt idx="3">
                  <c:v>5.1447240392954202E-2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07-4F53-AC9E-12067207B137}"/>
            </c:ext>
          </c:extLst>
        </c:ser>
        <c:ser>
          <c:idx val="7"/>
          <c:order val="7"/>
          <c:tx>
            <c:strRef>
              <c:f>nice_Graphs_byStage!$K$1</c:f>
              <c:strCache>
                <c:ptCount val="1"/>
                <c:pt idx="0">
                  <c:v>emerged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nice_Graphs_byStage!$K$29:$K$33</c:f>
              <c:numCache>
                <c:formatCode>General</c:formatCode>
                <c:ptCount val="4"/>
                <c:pt idx="0">
                  <c:v>0.22282129048770299</c:v>
                </c:pt>
                <c:pt idx="1">
                  <c:v>0.35471467215707397</c:v>
                </c:pt>
                <c:pt idx="2">
                  <c:v>0.245273484477497</c:v>
                </c:pt>
                <c:pt idx="3">
                  <c:v>0.49115389096287398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07-4F53-AC9E-12067207B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446216"/>
        <c:axId val="2146793224"/>
      </c:barChart>
      <c:catAx>
        <c:axId val="2142446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6793224"/>
        <c:crosses val="autoZero"/>
        <c:auto val="1"/>
        <c:lblAlgn val="ctr"/>
        <c:lblOffset val="100"/>
        <c:noMultiLvlLbl val="0"/>
      </c:catAx>
      <c:valAx>
        <c:axId val="2146793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44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Lateral Root Stages on ½ MS + 1% sucrose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nice_Graphs_byStage!$D$1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nice_Graphs_byStage!$D$29:$D$33</c:f>
              <c:numCache>
                <c:formatCode>General</c:formatCode>
                <c:ptCount val="4"/>
                <c:pt idx="0">
                  <c:v>0.17770612293611199</c:v>
                </c:pt>
                <c:pt idx="1">
                  <c:v>0.22001436720151299</c:v>
                </c:pt>
                <c:pt idx="2">
                  <c:v>0.15616478300595099</c:v>
                </c:pt>
                <c:pt idx="3">
                  <c:v>0.23444524917287801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3-424B-8CBA-580271AA9144}"/>
            </c:ext>
          </c:extLst>
        </c:ser>
        <c:ser>
          <c:idx val="1"/>
          <c:order val="1"/>
          <c:tx>
            <c:strRef>
              <c:f>nice_Graphs_byStage!$E$1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nice_Graphs_byStage!$E$29:$E$33</c:f>
              <c:numCache>
                <c:formatCode>General</c:formatCode>
                <c:ptCount val="4"/>
                <c:pt idx="0">
                  <c:v>0.12026210109344</c:v>
                </c:pt>
                <c:pt idx="1">
                  <c:v>0.172539046787588</c:v>
                </c:pt>
                <c:pt idx="2">
                  <c:v>0.157029213214368</c:v>
                </c:pt>
                <c:pt idx="3">
                  <c:v>0.21653353606497799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3-424B-8CBA-580271AA9144}"/>
            </c:ext>
          </c:extLst>
        </c:ser>
        <c:ser>
          <c:idx val="2"/>
          <c:order val="2"/>
          <c:tx>
            <c:strRef>
              <c:f>nice_Graphs_byStage!$F$1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nice_Graphs_byStage!$F$29:$F$33</c:f>
              <c:numCache>
                <c:formatCode>General</c:formatCode>
                <c:ptCount val="4"/>
                <c:pt idx="0">
                  <c:v>5.75632957882753E-2</c:v>
                </c:pt>
                <c:pt idx="1">
                  <c:v>6.5109745771555094E-2</c:v>
                </c:pt>
                <c:pt idx="2">
                  <c:v>6.3372587019298501E-2</c:v>
                </c:pt>
                <c:pt idx="3">
                  <c:v>0.10963326498121399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3-424B-8CBA-580271AA9144}"/>
            </c:ext>
          </c:extLst>
        </c:ser>
        <c:ser>
          <c:idx val="3"/>
          <c:order val="3"/>
          <c:tx>
            <c:strRef>
              <c:f>nice_Graphs_byStage!$G$1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nice_Graphs_byStage!$G$29:$G$33</c:f>
              <c:numCache>
                <c:formatCode>General</c:formatCode>
                <c:ptCount val="4"/>
                <c:pt idx="0">
                  <c:v>5.7094614299023697E-2</c:v>
                </c:pt>
                <c:pt idx="1">
                  <c:v>6.6278195102834406E-2</c:v>
                </c:pt>
                <c:pt idx="2">
                  <c:v>6.2881818851305601E-2</c:v>
                </c:pt>
                <c:pt idx="3">
                  <c:v>8.8959457385576798E-2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63-424B-8CBA-580271AA9144}"/>
            </c:ext>
          </c:extLst>
        </c:ser>
        <c:ser>
          <c:idx val="4"/>
          <c:order val="4"/>
          <c:tx>
            <c:strRef>
              <c:f>nice_Graphs_byStage!$H$1</c:f>
              <c:strCache>
                <c:ptCount val="1"/>
                <c:pt idx="0">
                  <c:v>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nice_Graphs_byStage!$H$29:$H$33</c:f>
              <c:numCache>
                <c:formatCode>General</c:formatCode>
                <c:ptCount val="4"/>
                <c:pt idx="0">
                  <c:v>6.3007214418240906E-2</c:v>
                </c:pt>
                <c:pt idx="1">
                  <c:v>6.5340764941019494E-2</c:v>
                </c:pt>
                <c:pt idx="2">
                  <c:v>6.6910062063022996E-2</c:v>
                </c:pt>
                <c:pt idx="3">
                  <c:v>0.109253801808067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63-424B-8CBA-580271AA9144}"/>
            </c:ext>
          </c:extLst>
        </c:ser>
        <c:ser>
          <c:idx val="5"/>
          <c:order val="5"/>
          <c:tx>
            <c:strRef>
              <c:f>nice_Graphs_byStage!$I$1</c:f>
              <c:strCache>
                <c:ptCount val="1"/>
                <c:pt idx="0">
                  <c:v>VI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nice_Graphs_byStage!$I$29:$I$33</c:f>
              <c:numCache>
                <c:formatCode>General</c:formatCode>
                <c:ptCount val="4"/>
                <c:pt idx="0">
                  <c:v>5.5018907968742002E-2</c:v>
                </c:pt>
                <c:pt idx="1">
                  <c:v>4.80181679803083E-2</c:v>
                </c:pt>
                <c:pt idx="2">
                  <c:v>5.8313551356608498E-2</c:v>
                </c:pt>
                <c:pt idx="3">
                  <c:v>0.101204456178656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63-424B-8CBA-580271AA9144}"/>
            </c:ext>
          </c:extLst>
        </c:ser>
        <c:ser>
          <c:idx val="6"/>
          <c:order val="6"/>
          <c:tx>
            <c:strRef>
              <c:f>nice_Graphs_byStage!$J$1</c:f>
              <c:strCache>
                <c:ptCount val="1"/>
                <c:pt idx="0">
                  <c:v>VII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nice_Graphs_byStage!$A$29:$A$33</c:f>
              <c:strCache>
                <c:ptCount val="4"/>
                <c:pt idx="0">
                  <c:v>Col+Suc</c:v>
                </c:pt>
                <c:pt idx="1">
                  <c:v>cepr2-2  + Suc</c:v>
                </c:pt>
                <c:pt idx="2">
                  <c:v>xip1-2 + Suc</c:v>
                </c:pt>
                <c:pt idx="3">
                  <c:v>xip1-2;cepr2-2 + Suc</c:v>
                </c:pt>
              </c:strCache>
            </c:strRef>
          </c:cat>
          <c:val>
            <c:numRef>
              <c:f>nice_Graphs_byStage!$J$29:$J$33</c:f>
              <c:numCache>
                <c:formatCode>General</c:formatCode>
                <c:ptCount val="4"/>
                <c:pt idx="0">
                  <c:v>3.7776206415141803E-2</c:v>
                </c:pt>
                <c:pt idx="1">
                  <c:v>6.0460179559963002E-2</c:v>
                </c:pt>
                <c:pt idx="2">
                  <c:v>4.1046337017687701E-2</c:v>
                </c:pt>
                <c:pt idx="3">
                  <c:v>5.1447240392954202E-2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63-424B-8CBA-580271AA91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3509704"/>
        <c:axId val="2123493896"/>
        <c:extLst>
          <c:ext xmlns:c15="http://schemas.microsoft.com/office/drawing/2012/chart" uri="{02D57815-91ED-43cb-92C2-25804820EDAC}">
            <c15:filteredBar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nice_Graphs_byStage!$K$1</c15:sqref>
                        </c15:formulaRef>
                      </c:ext>
                    </c:extLst>
                    <c:strCache>
                      <c:ptCount val="1"/>
                      <c:pt idx="0">
                        <c:v>emerged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nice_Graphs_byStage!$A$29:$A$33</c15:sqref>
                        </c15:formulaRef>
                      </c:ext>
                    </c:extLst>
                    <c:strCache>
                      <c:ptCount val="4"/>
                      <c:pt idx="0">
                        <c:v>Col+Suc</c:v>
                      </c:pt>
                      <c:pt idx="1">
                        <c:v>cepr2-2  + Suc</c:v>
                      </c:pt>
                      <c:pt idx="2">
                        <c:v>xip1-2 + Suc</c:v>
                      </c:pt>
                      <c:pt idx="3">
                        <c:v>xip1-2;cepr2-2 + Suc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nice_Graphs_byStage!$K$29:$K$33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0.22282129048770305</c:v>
                      </c:pt>
                      <c:pt idx="1">
                        <c:v>0.35471467215707425</c:v>
                      </c:pt>
                      <c:pt idx="2">
                        <c:v>0.24527348447749731</c:v>
                      </c:pt>
                      <c:pt idx="3">
                        <c:v>0.49115389096287426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1B63-424B-8CBA-580271AA9144}"/>
                  </c:ext>
                </c:extLst>
              </c15:ser>
            </c15:filteredBarSeries>
          </c:ext>
        </c:extLst>
      </c:barChart>
      <c:catAx>
        <c:axId val="212350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493896"/>
        <c:crosses val="autoZero"/>
        <c:auto val="1"/>
        <c:lblAlgn val="ctr"/>
        <c:lblOffset val="100"/>
        <c:noMultiLvlLbl val="0"/>
      </c:catAx>
      <c:valAx>
        <c:axId val="212349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50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25242-DE9C-4536-BA92-FA2EE5C198DB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62A5-0DB0-4E4B-92F9-1A083F0B3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</a:t>
            </a:r>
            <a:r>
              <a:rPr lang="en-US" baseline="0" dirty="0" smtClean="0"/>
              <a:t> S1A. Primary root lengths and fold change in primary root length in response to 1% sucrose. (two-way ANOVA followed by pairwise</a:t>
            </a:r>
            <a:r>
              <a:rPr lang="en-US" i="1" baseline="0" dirty="0" smtClean="0"/>
              <a:t> t</a:t>
            </a:r>
            <a:r>
              <a:rPr lang="en-US" baseline="0" dirty="0" smtClean="0"/>
              <a:t>-test with </a:t>
            </a:r>
            <a:r>
              <a:rPr lang="en-US" baseline="0" dirty="0" err="1" smtClean="0"/>
              <a:t>B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onferroni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correction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NS – no sucrose, S – 1% sucrose,  n= 15 for each mutant, 115 for Col)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62A5-0DB0-4E4B-92F9-1A083F0B3E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6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S1B.  Lateral root primordia</a:t>
            </a:r>
            <a:r>
              <a:rPr lang="en-US" baseline="0" dirty="0" smtClean="0"/>
              <a:t> staging for plants grown on 0.5X MS media and 0.5X MS media supplemented with 1% sucrose (N=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for mutants, 115 for Col)</a:t>
            </a:r>
          </a:p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62A5-0DB0-4E4B-92F9-1A083F0B3E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S2.  Responses to a range of saccharides.</a:t>
            </a:r>
            <a:r>
              <a:rPr lang="en-US" baseline="0" dirty="0" smtClean="0"/>
              <a:t> (A) </a:t>
            </a:r>
            <a:r>
              <a:rPr lang="en-US" dirty="0" smtClean="0"/>
              <a:t>Average primary</a:t>
            </a:r>
            <a:r>
              <a:rPr lang="en-US" baseline="0" dirty="0" smtClean="0"/>
              <a:t> root length (B)</a:t>
            </a:r>
            <a:r>
              <a:rPr lang="en-US" b="0" baseline="0" dirty="0" smtClean="0"/>
              <a:t> total LR length.  Plants were </a:t>
            </a:r>
            <a:r>
              <a:rPr lang="en-US" baseline="0" dirty="0" smtClean="0"/>
              <a:t>grown on 0.5X MS (</a:t>
            </a:r>
            <a:r>
              <a:rPr lang="en-US" baseline="0" dirty="0" err="1" smtClean="0"/>
              <a:t>NAd</a:t>
            </a:r>
            <a:r>
              <a:rPr lang="en-US" baseline="0" dirty="0" smtClean="0"/>
              <a:t>) or 0.5X MS supplemented with either 30mM glucose (_G), 30mM fructose (_F), 30 mM sucrose (equivalent to 1%, _S), 30 mM glucose and 30 mM fructose (_F+G), or 30mM mannitol (_M). (</a:t>
            </a:r>
            <a:r>
              <a:rPr lang="en-US" baseline="0" dirty="0" err="1" smtClean="0"/>
              <a:t>Kruskal</a:t>
            </a:r>
            <a:r>
              <a:rPr lang="en-US" baseline="0" dirty="0" smtClean="0"/>
              <a:t>-Wallis test followed by pairwise Wilcox with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Bonferroni</a:t>
            </a:r>
            <a:r>
              <a:rPr lang="en-US" b="0" baseline="0" dirty="0" smtClean="0"/>
              <a:t> correction, n = 14, 15, 15, 13, 14, 14, 13, 15, 14, 14, 15, 14, 4, 9, 11, 10, 11, 4 respectively) </a:t>
            </a:r>
            <a:endParaRPr lang="en-US" b="1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62A5-0DB0-4E4B-92F9-1A083F0B3E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7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S3.  Responses to a range of saccharides.</a:t>
            </a:r>
            <a:r>
              <a:rPr lang="en-US" baseline="0" dirty="0" smtClean="0"/>
              <a:t> </a:t>
            </a:r>
            <a:r>
              <a:rPr lang="en-US" b="0" dirty="0" smtClean="0"/>
              <a:t>(A)</a:t>
            </a:r>
            <a:r>
              <a:rPr lang="en-US" baseline="0" dirty="0" smtClean="0"/>
              <a:t> Lateral root length to primary root length ratio when grown on 0.5X MS (</a:t>
            </a:r>
            <a:r>
              <a:rPr lang="en-US" baseline="0" dirty="0" err="1" smtClean="0"/>
              <a:t>NAd</a:t>
            </a:r>
            <a:r>
              <a:rPr lang="en-US" baseline="0" dirty="0" smtClean="0"/>
              <a:t>) or 0.5X MS supplemented with either 30mM glucose (_G), 30mM fructose (_F), 30 mM sucrose (equivalent to 1%, _S), 30 mM glucose and 30 mM fructose (_F+G), or 30mM </a:t>
            </a:r>
            <a:r>
              <a:rPr lang="en-US" baseline="0" dirty="0" err="1" smtClean="0"/>
              <a:t>mannito</a:t>
            </a:r>
            <a:r>
              <a:rPr lang="en-US" baseline="0" dirty="0" smtClean="0"/>
              <a:t> (_M). (</a:t>
            </a:r>
            <a:r>
              <a:rPr lang="en-US" baseline="0" dirty="0" err="1" smtClean="0"/>
              <a:t>Kruskal</a:t>
            </a:r>
            <a:r>
              <a:rPr lang="en-US" baseline="0" dirty="0" smtClean="0"/>
              <a:t>-Wallis test followed by pairwise Wilcox with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Bonferroni</a:t>
            </a:r>
            <a:r>
              <a:rPr lang="en-US" b="0" baseline="0" dirty="0" smtClean="0"/>
              <a:t> correction, n = 14, 15, 15, 13, 14, 14, 13, 15, 14, 14, 15, 14, 4, 9, 11, 10, 11, 4 respectively) (B) Fold change in l</a:t>
            </a:r>
            <a:r>
              <a:rPr lang="en-US" baseline="0" dirty="0" smtClean="0"/>
              <a:t>ateral root length to primary root length ratio</a:t>
            </a:r>
            <a:r>
              <a:rPr lang="en-US" b="0" baseline="0" dirty="0" smtClean="0"/>
              <a:t> in this experiment.</a:t>
            </a:r>
            <a:endParaRPr lang="en-US" b="1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62A5-0DB0-4E4B-92F9-1A083F0B3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S4.</a:t>
            </a:r>
            <a:r>
              <a:rPr lang="en-US" baseline="0" dirty="0" smtClean="0"/>
              <a:t> Number of emerged lateral roots and lateral root primordia staging of </a:t>
            </a:r>
            <a:r>
              <a:rPr lang="en-US" i="1" baseline="0" dirty="0" smtClean="0"/>
              <a:t>xip1-1 </a:t>
            </a:r>
            <a:r>
              <a:rPr lang="en-US" baseline="0" dirty="0" smtClean="0"/>
              <a:t>and Col plants when grown on 0.5X MS media with 1% sucrose, and 0.5 mM </a:t>
            </a:r>
            <a:r>
              <a:rPr lang="en-US" baseline="0" dirty="0" err="1" smtClean="0"/>
              <a:t>myoinositol</a:t>
            </a:r>
            <a:r>
              <a:rPr lang="en-US" baseline="0" dirty="0" smtClean="0"/>
              <a:t> (Student’s </a:t>
            </a:r>
            <a:r>
              <a:rPr lang="en-US" i="1" baseline="0" dirty="0" smtClean="0"/>
              <a:t>t</a:t>
            </a:r>
            <a:r>
              <a:rPr lang="en-US" baseline="0" dirty="0" smtClean="0"/>
              <a:t>-test </a:t>
            </a:r>
            <a:r>
              <a:rPr lang="en-US" i="1" baseline="0" dirty="0" smtClean="0"/>
              <a:t>xip1-1</a:t>
            </a:r>
            <a:r>
              <a:rPr lang="en-US" baseline="0" dirty="0" smtClean="0"/>
              <a:t> vs Col, *- p&lt;0.05, n = 9)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62A5-0DB0-4E4B-92F9-1A083F0B3E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6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S5. The </a:t>
            </a:r>
            <a:r>
              <a:rPr lang="en-US" dirty="0" err="1" smtClean="0"/>
              <a:t>Nossen</a:t>
            </a:r>
            <a:r>
              <a:rPr lang="en-US" baseline="0" dirty="0" smtClean="0"/>
              <a:t> ecotype does not vary significantly when compared to Col under our growth conditions.  (</a:t>
            </a:r>
            <a:r>
              <a:rPr lang="en-US" baseline="0" dirty="0" err="1" smtClean="0"/>
              <a:t>Kruskal</a:t>
            </a:r>
            <a:r>
              <a:rPr lang="en-US" baseline="0" dirty="0" smtClean="0"/>
              <a:t>-Wallis Rank Sum Test followed by pairwise comparisons using Wilcoxon rank sum test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Benjamini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Hochberg correction;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* - p&lt;0.05; error bars represent standard error; n =</a:t>
            </a:r>
            <a:r>
              <a:rPr lang="en-US" baseline="0" dirty="0" smtClean="0"/>
              <a:t> 14,16,14,16,15,11,14,14,10,14 respectively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62A5-0DB0-4E4B-92F9-1A083F0B3E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Figure S6. cDNA</a:t>
            </a:r>
            <a:r>
              <a:rPr lang="en-US" baseline="0" dirty="0" smtClean="0"/>
              <a:t> models for </a:t>
            </a:r>
            <a:r>
              <a:rPr lang="en-US" i="1" baseline="0" dirty="0" smtClean="0"/>
              <a:t>cepr2-2 </a:t>
            </a:r>
            <a:r>
              <a:rPr lang="en-US" baseline="0" dirty="0" smtClean="0"/>
              <a:t>and </a:t>
            </a:r>
            <a:r>
              <a:rPr lang="en-US" i="1" baseline="0" dirty="0" smtClean="0"/>
              <a:t>cepr2-3</a:t>
            </a:r>
            <a:r>
              <a:rPr lang="en-US" baseline="0" dirty="0" smtClean="0"/>
              <a:t>.   Based on our RT_PCR analysis, the insertion in </a:t>
            </a:r>
            <a:r>
              <a:rPr lang="en-US" i="1" baseline="0" dirty="0" smtClean="0"/>
              <a:t>cepr2-2 </a:t>
            </a:r>
            <a:r>
              <a:rPr lang="en-US" baseline="0" dirty="0" smtClean="0"/>
              <a:t>produces mRNA with several new early start codons (approximately 745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, 1252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, 1600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and 1787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downstream from the 5’ end of the CEPR2 mRNA, and upstream of the CEPR2 start codon).  The insertion in </a:t>
            </a:r>
            <a:r>
              <a:rPr lang="en-US" i="1" baseline="0" dirty="0" smtClean="0"/>
              <a:t>cepr2-3 </a:t>
            </a:r>
            <a:r>
              <a:rPr lang="en-US" baseline="0" dirty="0" smtClean="0"/>
              <a:t>produces mRNA with a premature stop codon before the transmembrane and kinase domain of the protein.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C62A5-0DB0-4E4B-92F9-1A083F0B3E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0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3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2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4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4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A247-30A7-40C3-BE43-E190AE151D8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54E9-6576-4167-B132-A739AEDF0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8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496" y="329184"/>
            <a:ext cx="2234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S1A: </a:t>
            </a:r>
            <a:r>
              <a:rPr lang="en-US" dirty="0"/>
              <a:t>PR length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53" y="1365287"/>
            <a:ext cx="9577646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91908" y="1158019"/>
            <a:ext cx="8994232" cy="5486400"/>
            <a:chOff x="1657877" y="1454938"/>
            <a:chExt cx="8994232" cy="5486400"/>
          </a:xfrm>
        </p:grpSpPr>
        <p:grpSp>
          <p:nvGrpSpPr>
            <p:cNvPr id="5" name="Group 4"/>
            <p:cNvGrpSpPr/>
            <p:nvPr/>
          </p:nvGrpSpPr>
          <p:grpSpPr>
            <a:xfrm>
              <a:off x="1657877" y="1454938"/>
              <a:ext cx="8994232" cy="5486400"/>
              <a:chOff x="1657877" y="1454938"/>
              <a:chExt cx="8994232" cy="5486400"/>
            </a:xfrm>
          </p:grpSpPr>
          <p:graphicFrame>
            <p:nvGraphicFramePr>
              <p:cNvPr id="22" name="Chart 2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4887148"/>
                  </p:ext>
                </p:extLst>
              </p:nvPr>
            </p:nvGraphicFramePr>
            <p:xfrm>
              <a:off x="1657877" y="1474380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23" name="Chart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20274530"/>
                  </p:ext>
                </p:extLst>
              </p:nvPr>
            </p:nvGraphicFramePr>
            <p:xfrm>
              <a:off x="1657877" y="4198138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24" name="Chart 2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6547201"/>
                  </p:ext>
                </p:extLst>
              </p:nvPr>
            </p:nvGraphicFramePr>
            <p:xfrm>
              <a:off x="6080109" y="1454938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25" name="Chart 2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12578888"/>
                  </p:ext>
                </p:extLst>
              </p:nvPr>
            </p:nvGraphicFramePr>
            <p:xfrm>
              <a:off x="6080109" y="4198138"/>
              <a:ext cx="4572000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26" name="TextBox 25"/>
              <p:cNvSpPr txBox="1"/>
              <p:nvPr/>
            </p:nvSpPr>
            <p:spPr>
              <a:xfrm>
                <a:off x="1657877" y="1454938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B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426017" y="3651397"/>
              <a:ext cx="397866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 smtClean="0"/>
                <a:t>Col </a:t>
              </a:r>
              <a:endParaRPr lang="en-US" sz="11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0400" y="3651397"/>
              <a:ext cx="619079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cepr2-2</a:t>
              </a:r>
              <a:endParaRPr 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05236" y="3651397"/>
              <a:ext cx="537327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xip1-2</a:t>
              </a:r>
              <a:endParaRPr lang="en-US" sz="11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34999" y="3651397"/>
              <a:ext cx="104511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1" dirty="0" smtClean="0"/>
                <a:t>xip1-2;cepr2-2</a:t>
              </a:r>
              <a:endParaRPr 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6017" y="6420457"/>
              <a:ext cx="397866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 smtClean="0"/>
                <a:t>Col </a:t>
              </a:r>
              <a:endParaRPr lang="en-US" sz="1100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80400" y="6420457"/>
              <a:ext cx="619079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cepr2-2</a:t>
              </a:r>
              <a:endParaRPr lang="en-US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05236" y="6420457"/>
              <a:ext cx="537327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xip1-2</a:t>
              </a:r>
              <a:endParaRPr lang="en-US" sz="1100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34999" y="6420457"/>
              <a:ext cx="104511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1" dirty="0" smtClean="0"/>
                <a:t>xip1-2;cepr2-2</a:t>
              </a:r>
              <a:endParaRPr lang="en-US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48249" y="3649073"/>
              <a:ext cx="397866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 smtClean="0"/>
                <a:t>Col </a:t>
              </a:r>
              <a:endParaRPr lang="en-US" sz="1100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88859" y="3649073"/>
              <a:ext cx="65114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cepr2-2 </a:t>
              </a:r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13695" y="3649073"/>
              <a:ext cx="56938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xip1-2 </a:t>
              </a:r>
              <a:endParaRPr lang="en-US" sz="1100" i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457231" y="3649073"/>
              <a:ext cx="104511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1" dirty="0" smtClean="0"/>
                <a:t>xip1-2;cepr2-2</a:t>
              </a:r>
              <a:endParaRPr lang="en-US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29961" y="6418133"/>
              <a:ext cx="397866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dirty="0" smtClean="0"/>
                <a:t>Col </a:t>
              </a:r>
              <a:endParaRPr lang="en-US" sz="1100" i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88859" y="6418133"/>
              <a:ext cx="65114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cepr2-2 </a:t>
              </a:r>
              <a:endParaRPr lang="en-US" sz="11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22839" y="6418133"/>
              <a:ext cx="569388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en-US" sz="1100" i="1" dirty="0" smtClean="0"/>
                <a:t>xip1-2 </a:t>
              </a:r>
              <a:endParaRPr lang="en-US" sz="1100" i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38943" y="6418133"/>
              <a:ext cx="104511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i="1" dirty="0" smtClean="0"/>
                <a:t>xip1-2;cepr2-2</a:t>
              </a:r>
              <a:endParaRPr lang="en-US" sz="11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9496" y="329184"/>
            <a:ext cx="5712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S1B: </a:t>
            </a:r>
            <a:r>
              <a:rPr lang="en-US" dirty="0"/>
              <a:t>LRP staging (LRP/mm PR as percentage of total)</a:t>
            </a:r>
          </a:p>
        </p:txBody>
      </p:sp>
    </p:spTree>
    <p:extLst>
      <p:ext uri="{BB962C8B-B14F-4D97-AF65-F5344CB8AC3E}">
        <p14:creationId xmlns:p14="http://schemas.microsoft.com/office/powerpoint/2010/main" val="149251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" y="539496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S2</a:t>
            </a:r>
            <a:endParaRPr lang="en-US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6" y="1340939"/>
            <a:ext cx="10943268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3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" y="539496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4" y="926375"/>
            <a:ext cx="11571211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7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" y="539496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S4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33" y="1063547"/>
            <a:ext cx="10303133" cy="47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0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5490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S5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04" y="230156"/>
            <a:ext cx="11156647" cy="66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5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20" y="539496"/>
            <a:ext cx="1042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S6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5" y="1356180"/>
            <a:ext cx="12101609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63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21649</TotalTime>
  <Words>620</Words>
  <Application>Microsoft Office PowerPoint</Application>
  <PresentationFormat>Widescreen</PresentationFormat>
  <Paragraphs>43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Dimitrov</dc:creator>
  <cp:lastModifiedBy>Ivan Dimitrov</cp:lastModifiedBy>
  <cp:revision>195</cp:revision>
  <dcterms:created xsi:type="dcterms:W3CDTF">2018-02-18T23:19:18Z</dcterms:created>
  <dcterms:modified xsi:type="dcterms:W3CDTF">2018-06-19T22:05:12Z</dcterms:modified>
</cp:coreProperties>
</file>