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3" r:id="rId5"/>
    <p:sldId id="267" r:id="rId6"/>
    <p:sldId id="261" r:id="rId7"/>
    <p:sldId id="262" r:id="rId8"/>
    <p:sldId id="264" r:id="rId9"/>
  </p:sldIdLst>
  <p:sldSz cx="9144000" cy="6858000" type="screen4x3"/>
  <p:notesSz cx="6858000" cy="9144000"/>
  <p:defaultTextStyle>
    <a:defPPr>
      <a:defRPr lang="en-US"/>
    </a:defPPr>
    <a:lvl1pPr marL="0" algn="l" defTabSz="914144" rtl="0" eaLnBrk="1" latinLnBrk="0" hangingPunct="1">
      <a:defRPr sz="1800" kern="1200">
        <a:solidFill>
          <a:schemeClr val="tx1"/>
        </a:solidFill>
        <a:latin typeface="+mn-lt"/>
        <a:ea typeface="+mn-ea"/>
        <a:cs typeface="+mn-cs"/>
      </a:defRPr>
    </a:lvl1pPr>
    <a:lvl2pPr marL="457070" algn="l" defTabSz="914144" rtl="0" eaLnBrk="1" latinLnBrk="0" hangingPunct="1">
      <a:defRPr sz="1800" kern="1200">
        <a:solidFill>
          <a:schemeClr val="tx1"/>
        </a:solidFill>
        <a:latin typeface="+mn-lt"/>
        <a:ea typeface="+mn-ea"/>
        <a:cs typeface="+mn-cs"/>
      </a:defRPr>
    </a:lvl2pPr>
    <a:lvl3pPr marL="914144" algn="l" defTabSz="914144" rtl="0" eaLnBrk="1" latinLnBrk="0" hangingPunct="1">
      <a:defRPr sz="1800" kern="1200">
        <a:solidFill>
          <a:schemeClr val="tx1"/>
        </a:solidFill>
        <a:latin typeface="+mn-lt"/>
        <a:ea typeface="+mn-ea"/>
        <a:cs typeface="+mn-cs"/>
      </a:defRPr>
    </a:lvl3pPr>
    <a:lvl4pPr marL="1371212" algn="l" defTabSz="914144" rtl="0" eaLnBrk="1" latinLnBrk="0" hangingPunct="1">
      <a:defRPr sz="1800" kern="1200">
        <a:solidFill>
          <a:schemeClr val="tx1"/>
        </a:solidFill>
        <a:latin typeface="+mn-lt"/>
        <a:ea typeface="+mn-ea"/>
        <a:cs typeface="+mn-cs"/>
      </a:defRPr>
    </a:lvl4pPr>
    <a:lvl5pPr marL="1828287" algn="l" defTabSz="914144" rtl="0" eaLnBrk="1" latinLnBrk="0" hangingPunct="1">
      <a:defRPr sz="1800" kern="1200">
        <a:solidFill>
          <a:schemeClr val="tx1"/>
        </a:solidFill>
        <a:latin typeface="+mn-lt"/>
        <a:ea typeface="+mn-ea"/>
        <a:cs typeface="+mn-cs"/>
      </a:defRPr>
    </a:lvl5pPr>
    <a:lvl6pPr marL="2285356" algn="l" defTabSz="914144" rtl="0" eaLnBrk="1" latinLnBrk="0" hangingPunct="1">
      <a:defRPr sz="1800" kern="1200">
        <a:solidFill>
          <a:schemeClr val="tx1"/>
        </a:solidFill>
        <a:latin typeface="+mn-lt"/>
        <a:ea typeface="+mn-ea"/>
        <a:cs typeface="+mn-cs"/>
      </a:defRPr>
    </a:lvl6pPr>
    <a:lvl7pPr marL="2742430" algn="l" defTabSz="914144" rtl="0" eaLnBrk="1" latinLnBrk="0" hangingPunct="1">
      <a:defRPr sz="1800" kern="1200">
        <a:solidFill>
          <a:schemeClr val="tx1"/>
        </a:solidFill>
        <a:latin typeface="+mn-lt"/>
        <a:ea typeface="+mn-ea"/>
        <a:cs typeface="+mn-cs"/>
      </a:defRPr>
    </a:lvl7pPr>
    <a:lvl8pPr marL="3199501" algn="l" defTabSz="914144" rtl="0" eaLnBrk="1" latinLnBrk="0" hangingPunct="1">
      <a:defRPr sz="1800" kern="1200">
        <a:solidFill>
          <a:schemeClr val="tx1"/>
        </a:solidFill>
        <a:latin typeface="+mn-lt"/>
        <a:ea typeface="+mn-ea"/>
        <a:cs typeface="+mn-cs"/>
      </a:defRPr>
    </a:lvl8pPr>
    <a:lvl9pPr marL="3656573" algn="l" defTabSz="91414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44">
          <p15:clr>
            <a:srgbClr val="A4A3A4"/>
          </p15:clr>
        </p15:guide>
        <p15:guide id="2" pos="32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p:scale>
          <a:sx n="100" d="100"/>
          <a:sy n="100" d="100"/>
        </p:scale>
        <p:origin x="-1254" y="-27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DHT\Screening%20p53\&#1042;&#1077;&#1097;&#1077;&#1089;&#1090;&#1074;&#1072;%20&#1080;&#1079;%20&#1058;&#1077;&#1093;&#1085;&#1086;&#1083;&#1086;&#1078;&#1082;&#1080;\plates%2031%2032%20U2O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HT\Screening%20p53\&#1042;&#1077;&#1097;&#1077;&#1089;&#1090;&#1074;&#1072;%20&#1080;&#1079;%20&#1058;&#1077;&#1093;&#1085;&#1086;&#1083;&#1086;&#1078;&#1082;&#1080;\plates%2031%2032%20U2O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HT\Screening%20p53\&#1042;&#1077;&#1097;&#1077;&#1089;&#1090;&#1074;&#1072;%20&#1080;&#1079;%20&#1058;&#1077;&#1093;&#1085;&#1086;&#1083;&#1086;&#1078;&#1082;&#1080;\plates%2031%2032%20U2O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HT\Screening%20p53\&#1042;&#1077;&#1097;&#1077;&#1089;&#1090;&#1074;&#1072;%20&#1080;&#1079;%20&#1058;&#1077;&#1093;&#1085;&#1086;&#1083;&#1086;&#1078;&#1082;&#1080;\plates%2031%2032%20U2O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HT\Screening%20p53\&#1042;&#1077;&#1097;&#1077;&#1089;&#1090;&#1074;&#1072;%20&#1080;&#1079;%20&#1058;&#1077;&#1093;&#1085;&#1086;&#1083;&#1086;&#1078;&#1082;&#1080;\plates%2031%2032%20U2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en-US"/>
              <a:t>Au</a:t>
            </a:r>
            <a:endParaRPr lang="ru-RU"/>
          </a:p>
        </c:rich>
      </c:tx>
      <c:layout/>
    </c:title>
    <c:plotArea>
      <c:layout/>
      <c:barChart>
        <c:barDir val="col"/>
        <c:grouping val="clustered"/>
        <c:ser>
          <c:idx val="0"/>
          <c:order val="0"/>
          <c:tx>
            <c:v>GI</c:v>
          </c:tx>
          <c:errBars>
            <c:errBarType val="both"/>
            <c:errValType val="cust"/>
            <c:plus>
              <c:numRef>
                <c:f>Лист2!$F$52:$F$57</c:f>
                <c:numCache>
                  <c:formatCode>General</c:formatCode>
                  <c:ptCount val="6"/>
                  <c:pt idx="0">
                    <c:v>11.012982425152341</c:v>
                  </c:pt>
                  <c:pt idx="1">
                    <c:v>9.5596537448250007</c:v>
                  </c:pt>
                  <c:pt idx="2">
                    <c:v>6.3856479739054066</c:v>
                  </c:pt>
                  <c:pt idx="3">
                    <c:v>25.718228578597408</c:v>
                  </c:pt>
                  <c:pt idx="4">
                    <c:v>3.7636432066240166</c:v>
                  </c:pt>
                  <c:pt idx="5">
                    <c:v>5.9716472211767782</c:v>
                  </c:pt>
                </c:numCache>
              </c:numRef>
            </c:plus>
            <c:minus>
              <c:numRef>
                <c:f>Лист2!$F$52:$F$57</c:f>
                <c:numCache>
                  <c:formatCode>General</c:formatCode>
                  <c:ptCount val="6"/>
                  <c:pt idx="0">
                    <c:v>11.012982425152341</c:v>
                  </c:pt>
                  <c:pt idx="1">
                    <c:v>9.5596537448250007</c:v>
                  </c:pt>
                  <c:pt idx="2">
                    <c:v>6.3856479739054066</c:v>
                  </c:pt>
                  <c:pt idx="3">
                    <c:v>25.718228578597408</c:v>
                  </c:pt>
                  <c:pt idx="4">
                    <c:v>3.7636432066240166</c:v>
                  </c:pt>
                  <c:pt idx="5">
                    <c:v>5.9716472211767782</c:v>
                  </c:pt>
                </c:numCache>
              </c:numRef>
            </c:minus>
            <c:spPr>
              <a:ln w="19050">
                <a:round/>
              </a:ln>
            </c:spPr>
          </c:errBars>
          <c:cat>
            <c:numRef>
              <c:f>Лист2!$A$4:$A$9</c:f>
              <c:numCache>
                <c:formatCode>General</c:formatCode>
                <c:ptCount val="6"/>
                <c:pt idx="0">
                  <c:v>0</c:v>
                </c:pt>
                <c:pt idx="1">
                  <c:v>1</c:v>
                </c:pt>
                <c:pt idx="2">
                  <c:v>1.5</c:v>
                </c:pt>
                <c:pt idx="3">
                  <c:v>2</c:v>
                </c:pt>
                <c:pt idx="4">
                  <c:v>2.5</c:v>
                </c:pt>
                <c:pt idx="5">
                  <c:v>3</c:v>
                </c:pt>
              </c:numCache>
            </c:numRef>
          </c:cat>
          <c:val>
            <c:numRef>
              <c:f>Лист2!$E$52:$E$57</c:f>
              <c:numCache>
                <c:formatCode>0.0</c:formatCode>
                <c:ptCount val="6"/>
                <c:pt idx="0">
                  <c:v>100</c:v>
                </c:pt>
                <c:pt idx="1">
                  <c:v>98.613724752226744</c:v>
                </c:pt>
                <c:pt idx="2">
                  <c:v>90.151800276000444</c:v>
                </c:pt>
                <c:pt idx="3">
                  <c:v>70.110400200727639</c:v>
                </c:pt>
                <c:pt idx="4">
                  <c:v>29.506962739932248</c:v>
                </c:pt>
                <c:pt idx="5">
                  <c:v>22.161585748337721</c:v>
                </c:pt>
              </c:numCache>
            </c:numRef>
          </c:val>
        </c:ser>
        <c:dLbls/>
        <c:axId val="48745088"/>
        <c:axId val="72118656"/>
      </c:barChart>
      <c:lineChart>
        <c:grouping val="standard"/>
        <c:ser>
          <c:idx val="1"/>
          <c:order val="1"/>
          <c:tx>
            <c:v>ED</c:v>
          </c:tx>
          <c:marker>
            <c:symbol val="square"/>
            <c:size val="5"/>
          </c:marker>
          <c:errBars>
            <c:errDir val="y"/>
            <c:errBarType val="both"/>
            <c:errValType val="cust"/>
            <c:plus>
              <c:numRef>
                <c:f>Лист2!$I$52:$I$57</c:f>
                <c:numCache>
                  <c:formatCode>General</c:formatCode>
                  <c:ptCount val="6"/>
                  <c:pt idx="0">
                    <c:v>2.0000000000000004E-2</c:v>
                  </c:pt>
                  <c:pt idx="1">
                    <c:v>0.11</c:v>
                  </c:pt>
                  <c:pt idx="2">
                    <c:v>7.0000000000000007E-2</c:v>
                  </c:pt>
                  <c:pt idx="3">
                    <c:v>0.57000000000000006</c:v>
                  </c:pt>
                  <c:pt idx="4">
                    <c:v>6.0000000000000005E-2</c:v>
                  </c:pt>
                  <c:pt idx="5">
                    <c:v>0.8</c:v>
                  </c:pt>
                </c:numCache>
              </c:numRef>
            </c:plus>
            <c:minus>
              <c:numRef>
                <c:f>Лист2!$I$52:$I$57</c:f>
                <c:numCache>
                  <c:formatCode>General</c:formatCode>
                  <c:ptCount val="6"/>
                  <c:pt idx="0">
                    <c:v>2.0000000000000004E-2</c:v>
                  </c:pt>
                  <c:pt idx="1">
                    <c:v>0.11</c:v>
                  </c:pt>
                  <c:pt idx="2">
                    <c:v>7.0000000000000007E-2</c:v>
                  </c:pt>
                  <c:pt idx="3">
                    <c:v>0.57000000000000006</c:v>
                  </c:pt>
                  <c:pt idx="4">
                    <c:v>6.0000000000000005E-2</c:v>
                  </c:pt>
                  <c:pt idx="5">
                    <c:v>0.8</c:v>
                  </c:pt>
                </c:numCache>
              </c:numRef>
            </c:minus>
            <c:spPr>
              <a:ln w="19050">
                <a:solidFill>
                  <a:srgbClr val="C00000"/>
                </a:solidFill>
              </a:ln>
            </c:spPr>
          </c:errBars>
          <c:cat>
            <c:numRef>
              <c:f>Лист2!$A$4:$A$9</c:f>
              <c:numCache>
                <c:formatCode>General</c:formatCode>
                <c:ptCount val="6"/>
                <c:pt idx="0">
                  <c:v>0</c:v>
                </c:pt>
                <c:pt idx="1">
                  <c:v>1</c:v>
                </c:pt>
                <c:pt idx="2">
                  <c:v>1.5</c:v>
                </c:pt>
                <c:pt idx="3">
                  <c:v>2</c:v>
                </c:pt>
                <c:pt idx="4">
                  <c:v>2.5</c:v>
                </c:pt>
                <c:pt idx="5">
                  <c:v>3</c:v>
                </c:pt>
              </c:numCache>
            </c:numRef>
          </c:cat>
          <c:val>
            <c:numRef>
              <c:f>Лист2!$H$52:$H$57</c:f>
              <c:numCache>
                <c:formatCode>General</c:formatCode>
                <c:ptCount val="6"/>
                <c:pt idx="0">
                  <c:v>0.28000000000000003</c:v>
                </c:pt>
                <c:pt idx="1">
                  <c:v>0.5</c:v>
                </c:pt>
                <c:pt idx="2">
                  <c:v>0.25</c:v>
                </c:pt>
                <c:pt idx="3">
                  <c:v>0.73000000000000109</c:v>
                </c:pt>
                <c:pt idx="4">
                  <c:v>5.6599999999999966</c:v>
                </c:pt>
                <c:pt idx="5">
                  <c:v>6.09</c:v>
                </c:pt>
              </c:numCache>
            </c:numRef>
          </c:val>
        </c:ser>
        <c:dLbls/>
        <c:marker val="1"/>
        <c:axId val="72128768"/>
        <c:axId val="72121728"/>
      </c:lineChart>
      <c:catAx>
        <c:axId val="48745088"/>
        <c:scaling>
          <c:orientation val="minMax"/>
        </c:scaling>
        <c:axPos val="b"/>
        <c:numFmt formatCode="General" sourceLinked="1"/>
        <c:majorTickMark val="none"/>
        <c:tickLblPos val="nextTo"/>
        <c:txPr>
          <a:bodyPr/>
          <a:lstStyle/>
          <a:p>
            <a:pPr>
              <a:defRPr sz="1000"/>
            </a:pPr>
            <a:endParaRPr lang="ru-RU"/>
          </a:p>
        </c:txPr>
        <c:crossAx val="72118656"/>
        <c:crosses val="autoZero"/>
        <c:auto val="1"/>
        <c:lblAlgn val="ctr"/>
        <c:lblOffset val="100"/>
      </c:catAx>
      <c:valAx>
        <c:axId val="72118656"/>
        <c:scaling>
          <c:orientation val="minMax"/>
          <c:max val="160"/>
          <c:min val="0"/>
        </c:scaling>
        <c:axPos val="l"/>
        <c:majorGridlines/>
        <c:numFmt formatCode="0.0" sourceLinked="1"/>
        <c:majorTickMark val="none"/>
        <c:tickLblPos val="nextTo"/>
        <c:crossAx val="48745088"/>
        <c:crosses val="autoZero"/>
        <c:crossBetween val="between"/>
      </c:valAx>
      <c:valAx>
        <c:axId val="72121728"/>
        <c:scaling>
          <c:orientation val="minMax"/>
          <c:max val="8"/>
          <c:min val="0"/>
        </c:scaling>
        <c:axPos val="r"/>
        <c:numFmt formatCode="General" sourceLinked="1"/>
        <c:tickLblPos val="nextTo"/>
        <c:txPr>
          <a:bodyPr/>
          <a:lstStyle/>
          <a:p>
            <a:pPr>
              <a:defRPr sz="1000"/>
            </a:pPr>
            <a:endParaRPr lang="ru-RU"/>
          </a:p>
        </c:txPr>
        <c:crossAx val="72128768"/>
        <c:crosses val="max"/>
        <c:crossBetween val="between"/>
        <c:majorUnit val="1"/>
        <c:minorUnit val="0.1"/>
      </c:valAx>
      <c:catAx>
        <c:axId val="72128768"/>
        <c:scaling>
          <c:orientation val="minMax"/>
        </c:scaling>
        <c:delete val="1"/>
        <c:axPos val="b"/>
        <c:numFmt formatCode="General" sourceLinked="1"/>
        <c:tickLblPos val="none"/>
        <c:crossAx val="72121728"/>
        <c:crosses val="autoZero"/>
        <c:auto val="1"/>
        <c:lblAlgn val="ctr"/>
        <c:lblOffset val="100"/>
      </c:catAx>
    </c:plotArea>
    <c:legend>
      <c:legendPos val="r"/>
      <c:legendEntry>
        <c:idx val="0"/>
        <c:txPr>
          <a:bodyPr/>
          <a:lstStyle/>
          <a:p>
            <a:pPr>
              <a:defRPr sz="1200"/>
            </a:pPr>
            <a:endParaRPr lang="ru-RU"/>
          </a:p>
        </c:txPr>
      </c:legendEntry>
      <c:legendEntry>
        <c:idx val="1"/>
        <c:txPr>
          <a:bodyPr/>
          <a:lstStyle/>
          <a:p>
            <a:pPr>
              <a:defRPr sz="1200"/>
            </a:pPr>
            <a:endParaRPr lang="ru-RU"/>
          </a:p>
        </c:txPr>
      </c:legendEntry>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en-US"/>
              <a:t>Av</a:t>
            </a:r>
            <a:endParaRPr lang="ru-RU"/>
          </a:p>
        </c:rich>
      </c:tx>
      <c:layout/>
    </c:title>
    <c:plotArea>
      <c:layout/>
      <c:barChart>
        <c:barDir val="col"/>
        <c:grouping val="clustered"/>
        <c:ser>
          <c:idx val="0"/>
          <c:order val="0"/>
          <c:tx>
            <c:v>GI</c:v>
          </c:tx>
          <c:errBars>
            <c:errBarType val="both"/>
            <c:errValType val="cust"/>
            <c:plus>
              <c:numRef>
                <c:f>Лист2!$F$60:$F$65</c:f>
                <c:numCache>
                  <c:formatCode>General</c:formatCode>
                  <c:ptCount val="6"/>
                  <c:pt idx="0">
                    <c:v>11.012982425152341</c:v>
                  </c:pt>
                  <c:pt idx="1">
                    <c:v>22.99585999247271</c:v>
                  </c:pt>
                  <c:pt idx="2">
                    <c:v>12.921841676075768</c:v>
                  </c:pt>
                  <c:pt idx="3">
                    <c:v>33.559151925730781</c:v>
                  </c:pt>
                  <c:pt idx="4">
                    <c:v>2.295822356040647</c:v>
                  </c:pt>
                  <c:pt idx="5">
                    <c:v>6.2727386777066867</c:v>
                  </c:pt>
                </c:numCache>
              </c:numRef>
            </c:plus>
            <c:minus>
              <c:numRef>
                <c:f>Лист2!$F$60:$F$65</c:f>
                <c:numCache>
                  <c:formatCode>General</c:formatCode>
                  <c:ptCount val="6"/>
                  <c:pt idx="0">
                    <c:v>11.012982425152341</c:v>
                  </c:pt>
                  <c:pt idx="1">
                    <c:v>22.99585999247271</c:v>
                  </c:pt>
                  <c:pt idx="2">
                    <c:v>12.921841676075768</c:v>
                  </c:pt>
                  <c:pt idx="3">
                    <c:v>33.559151925730781</c:v>
                  </c:pt>
                  <c:pt idx="4">
                    <c:v>2.295822356040647</c:v>
                  </c:pt>
                  <c:pt idx="5">
                    <c:v>6.2727386777066867</c:v>
                  </c:pt>
                </c:numCache>
              </c:numRef>
            </c:minus>
            <c:spPr>
              <a:ln w="19050">
                <a:round/>
              </a:ln>
            </c:spPr>
          </c:errBars>
          <c:cat>
            <c:numRef>
              <c:f>Лист2!$A$4:$A$9</c:f>
              <c:numCache>
                <c:formatCode>General</c:formatCode>
                <c:ptCount val="6"/>
                <c:pt idx="0">
                  <c:v>0</c:v>
                </c:pt>
                <c:pt idx="1">
                  <c:v>1</c:v>
                </c:pt>
                <c:pt idx="2">
                  <c:v>1.5</c:v>
                </c:pt>
                <c:pt idx="3">
                  <c:v>2</c:v>
                </c:pt>
                <c:pt idx="4">
                  <c:v>2.5</c:v>
                </c:pt>
                <c:pt idx="5">
                  <c:v>3</c:v>
                </c:pt>
              </c:numCache>
            </c:numRef>
          </c:cat>
          <c:val>
            <c:numRef>
              <c:f>Лист2!$E$60:$E$65</c:f>
              <c:numCache>
                <c:formatCode>0.0</c:formatCode>
                <c:ptCount val="6"/>
                <c:pt idx="0">
                  <c:v>100</c:v>
                </c:pt>
                <c:pt idx="1">
                  <c:v>107.84092334713351</c:v>
                </c:pt>
                <c:pt idx="2">
                  <c:v>96.675448500815193</c:v>
                </c:pt>
                <c:pt idx="3">
                  <c:v>59.57219922218048</c:v>
                </c:pt>
                <c:pt idx="4">
                  <c:v>25.385773428678959</c:v>
                </c:pt>
                <c:pt idx="5">
                  <c:v>20.217036758248703</c:v>
                </c:pt>
              </c:numCache>
            </c:numRef>
          </c:val>
        </c:ser>
        <c:dLbls/>
        <c:axId val="80251520"/>
        <c:axId val="80568704"/>
      </c:barChart>
      <c:lineChart>
        <c:grouping val="standard"/>
        <c:ser>
          <c:idx val="1"/>
          <c:order val="1"/>
          <c:tx>
            <c:v>ED</c:v>
          </c:tx>
          <c:marker>
            <c:symbol val="square"/>
            <c:size val="5"/>
          </c:marker>
          <c:errBars>
            <c:errDir val="y"/>
            <c:errBarType val="both"/>
            <c:errValType val="cust"/>
            <c:plus>
              <c:numRef>
                <c:f>Лист2!$I$60:$I$65</c:f>
                <c:numCache>
                  <c:formatCode>General</c:formatCode>
                  <c:ptCount val="6"/>
                  <c:pt idx="0">
                    <c:v>2.0000000000000004E-2</c:v>
                  </c:pt>
                  <c:pt idx="1">
                    <c:v>2.0000000000000004E-2</c:v>
                  </c:pt>
                  <c:pt idx="2">
                    <c:v>1.0000000000000002E-2</c:v>
                  </c:pt>
                  <c:pt idx="3">
                    <c:v>1.55</c:v>
                  </c:pt>
                  <c:pt idx="4">
                    <c:v>0.53</c:v>
                  </c:pt>
                  <c:pt idx="5">
                    <c:v>0.82000000000000106</c:v>
                  </c:pt>
                </c:numCache>
              </c:numRef>
            </c:plus>
            <c:minus>
              <c:numRef>
                <c:f>Лист2!$I$60:$I$65</c:f>
                <c:numCache>
                  <c:formatCode>General</c:formatCode>
                  <c:ptCount val="6"/>
                  <c:pt idx="0">
                    <c:v>2.0000000000000004E-2</c:v>
                  </c:pt>
                  <c:pt idx="1">
                    <c:v>2.0000000000000004E-2</c:v>
                  </c:pt>
                  <c:pt idx="2">
                    <c:v>1.0000000000000002E-2</c:v>
                  </c:pt>
                  <c:pt idx="3">
                    <c:v>1.55</c:v>
                  </c:pt>
                  <c:pt idx="4">
                    <c:v>0.53</c:v>
                  </c:pt>
                  <c:pt idx="5">
                    <c:v>0.82000000000000106</c:v>
                  </c:pt>
                </c:numCache>
              </c:numRef>
            </c:minus>
            <c:spPr>
              <a:ln w="19050">
                <a:solidFill>
                  <a:srgbClr val="C00000"/>
                </a:solidFill>
              </a:ln>
            </c:spPr>
          </c:errBars>
          <c:cat>
            <c:numRef>
              <c:f>Лист2!$A$4:$A$9</c:f>
              <c:numCache>
                <c:formatCode>General</c:formatCode>
                <c:ptCount val="6"/>
                <c:pt idx="0">
                  <c:v>0</c:v>
                </c:pt>
                <c:pt idx="1">
                  <c:v>1</c:v>
                </c:pt>
                <c:pt idx="2">
                  <c:v>1.5</c:v>
                </c:pt>
                <c:pt idx="3">
                  <c:v>2</c:v>
                </c:pt>
                <c:pt idx="4">
                  <c:v>2.5</c:v>
                </c:pt>
                <c:pt idx="5">
                  <c:v>3</c:v>
                </c:pt>
              </c:numCache>
            </c:numRef>
          </c:cat>
          <c:val>
            <c:numRef>
              <c:f>Лист2!$H$60:$H$65</c:f>
              <c:numCache>
                <c:formatCode>General</c:formatCode>
                <c:ptCount val="6"/>
                <c:pt idx="0">
                  <c:v>0.28000000000000003</c:v>
                </c:pt>
                <c:pt idx="1">
                  <c:v>0.27</c:v>
                </c:pt>
                <c:pt idx="2">
                  <c:v>0.28000000000000003</c:v>
                </c:pt>
                <c:pt idx="3">
                  <c:v>1.32</c:v>
                </c:pt>
                <c:pt idx="4">
                  <c:v>4.9700000000000024</c:v>
                </c:pt>
                <c:pt idx="5">
                  <c:v>2.36</c:v>
                </c:pt>
              </c:numCache>
            </c:numRef>
          </c:val>
        </c:ser>
        <c:dLbls/>
        <c:marker val="1"/>
        <c:axId val="80588160"/>
        <c:axId val="80571392"/>
      </c:lineChart>
      <c:catAx>
        <c:axId val="80251520"/>
        <c:scaling>
          <c:orientation val="minMax"/>
        </c:scaling>
        <c:axPos val="b"/>
        <c:numFmt formatCode="General" sourceLinked="1"/>
        <c:majorTickMark val="none"/>
        <c:tickLblPos val="nextTo"/>
        <c:txPr>
          <a:bodyPr/>
          <a:lstStyle/>
          <a:p>
            <a:pPr>
              <a:defRPr sz="1000"/>
            </a:pPr>
            <a:endParaRPr lang="ru-RU"/>
          </a:p>
        </c:txPr>
        <c:crossAx val="80568704"/>
        <c:crosses val="autoZero"/>
        <c:auto val="1"/>
        <c:lblAlgn val="ctr"/>
        <c:lblOffset val="100"/>
      </c:catAx>
      <c:valAx>
        <c:axId val="80568704"/>
        <c:scaling>
          <c:orientation val="minMax"/>
          <c:max val="160"/>
          <c:min val="0"/>
        </c:scaling>
        <c:axPos val="l"/>
        <c:majorGridlines/>
        <c:numFmt formatCode="0.0" sourceLinked="1"/>
        <c:majorTickMark val="none"/>
        <c:tickLblPos val="nextTo"/>
        <c:crossAx val="80251520"/>
        <c:crosses val="autoZero"/>
        <c:crossBetween val="between"/>
      </c:valAx>
      <c:valAx>
        <c:axId val="80571392"/>
        <c:scaling>
          <c:orientation val="minMax"/>
          <c:max val="8"/>
          <c:min val="0"/>
        </c:scaling>
        <c:axPos val="r"/>
        <c:numFmt formatCode="General" sourceLinked="1"/>
        <c:tickLblPos val="nextTo"/>
        <c:txPr>
          <a:bodyPr/>
          <a:lstStyle/>
          <a:p>
            <a:pPr>
              <a:defRPr sz="1000"/>
            </a:pPr>
            <a:endParaRPr lang="ru-RU"/>
          </a:p>
        </c:txPr>
        <c:crossAx val="80588160"/>
        <c:crosses val="max"/>
        <c:crossBetween val="between"/>
        <c:majorUnit val="1"/>
        <c:minorUnit val="0.1"/>
      </c:valAx>
      <c:catAx>
        <c:axId val="80588160"/>
        <c:scaling>
          <c:orientation val="minMax"/>
        </c:scaling>
        <c:delete val="1"/>
        <c:axPos val="b"/>
        <c:numFmt formatCode="General" sourceLinked="1"/>
        <c:tickLblPos val="none"/>
        <c:crossAx val="80571392"/>
        <c:crosses val="autoZero"/>
        <c:auto val="1"/>
        <c:lblAlgn val="ctr"/>
        <c:lblOffset val="100"/>
      </c:catAx>
    </c:plotArea>
    <c:legend>
      <c:legendPos val="r"/>
      <c:legendEntry>
        <c:idx val="0"/>
        <c:txPr>
          <a:bodyPr/>
          <a:lstStyle/>
          <a:p>
            <a:pPr>
              <a:defRPr sz="1200"/>
            </a:pPr>
            <a:endParaRPr lang="ru-RU"/>
          </a:p>
        </c:txPr>
      </c:legendEntry>
      <c:legendEntry>
        <c:idx val="1"/>
        <c:txPr>
          <a:bodyPr/>
          <a:lstStyle/>
          <a:p>
            <a:pPr>
              <a:defRPr sz="1200"/>
            </a:pPr>
            <a:endParaRPr lang="ru-RU"/>
          </a:p>
        </c:txPr>
      </c:legendEntry>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en-US"/>
              <a:t>d</a:t>
            </a:r>
            <a:endParaRPr lang="ru-RU"/>
          </a:p>
        </c:rich>
      </c:tx>
      <c:layout>
        <c:manualLayout>
          <c:xMode val="edge"/>
          <c:yMode val="edge"/>
          <c:x val="0.47143797294127804"/>
          <c:y val="7.7669902912621422E-2"/>
        </c:manualLayout>
      </c:layout>
    </c:title>
    <c:plotArea>
      <c:layout>
        <c:manualLayout>
          <c:layoutTarget val="inner"/>
          <c:xMode val="edge"/>
          <c:yMode val="edge"/>
          <c:x val="0.167130735473836"/>
          <c:y val="0.29320388349514603"/>
          <c:w val="0.47859188485230003"/>
          <c:h val="0.55296638891012284"/>
        </c:manualLayout>
      </c:layout>
      <c:barChart>
        <c:barDir val="col"/>
        <c:grouping val="clustered"/>
        <c:ser>
          <c:idx val="0"/>
          <c:order val="0"/>
          <c:tx>
            <c:v>GI</c:v>
          </c:tx>
          <c:errBars>
            <c:errBarType val="both"/>
            <c:errValType val="cust"/>
            <c:plus>
              <c:numRef>
                <c:f>Лист2!$F$68:$F$73</c:f>
                <c:numCache>
                  <c:formatCode>General</c:formatCode>
                  <c:ptCount val="6"/>
                  <c:pt idx="0">
                    <c:v>11.012982425152341</c:v>
                  </c:pt>
                  <c:pt idx="1">
                    <c:v>5.8712834023334786</c:v>
                  </c:pt>
                  <c:pt idx="2">
                    <c:v>3.8138251160456575</c:v>
                  </c:pt>
                  <c:pt idx="3">
                    <c:v>0.16309120562037402</c:v>
                  </c:pt>
                  <c:pt idx="4">
                    <c:v>4.3658261196838541</c:v>
                  </c:pt>
                  <c:pt idx="5">
                    <c:v>8.4431062601932005</c:v>
                  </c:pt>
                </c:numCache>
              </c:numRef>
            </c:plus>
            <c:minus>
              <c:numRef>
                <c:f>Лист2!$F$68:$F$73</c:f>
                <c:numCache>
                  <c:formatCode>General</c:formatCode>
                  <c:ptCount val="6"/>
                  <c:pt idx="0">
                    <c:v>11.012982425152341</c:v>
                  </c:pt>
                  <c:pt idx="1">
                    <c:v>5.8712834023334786</c:v>
                  </c:pt>
                  <c:pt idx="2">
                    <c:v>3.8138251160456575</c:v>
                  </c:pt>
                  <c:pt idx="3">
                    <c:v>0.16309120562037402</c:v>
                  </c:pt>
                  <c:pt idx="4">
                    <c:v>4.3658261196838541</c:v>
                  </c:pt>
                  <c:pt idx="5">
                    <c:v>8.4431062601932005</c:v>
                  </c:pt>
                </c:numCache>
              </c:numRef>
            </c:minus>
            <c:spPr>
              <a:ln w="19050">
                <a:round/>
              </a:ln>
            </c:spPr>
          </c:errBars>
          <c:cat>
            <c:numRef>
              <c:f>Лист2!$A$4:$A$9</c:f>
              <c:numCache>
                <c:formatCode>General</c:formatCode>
                <c:ptCount val="6"/>
                <c:pt idx="0">
                  <c:v>0</c:v>
                </c:pt>
                <c:pt idx="1">
                  <c:v>1</c:v>
                </c:pt>
                <c:pt idx="2">
                  <c:v>1.5</c:v>
                </c:pt>
                <c:pt idx="3">
                  <c:v>2</c:v>
                </c:pt>
                <c:pt idx="4">
                  <c:v>2.5</c:v>
                </c:pt>
                <c:pt idx="5">
                  <c:v>3</c:v>
                </c:pt>
              </c:numCache>
            </c:numRef>
          </c:cat>
          <c:val>
            <c:numRef>
              <c:f>Лист2!$E$68:$E$73</c:f>
              <c:numCache>
                <c:formatCode>0.0</c:formatCode>
                <c:ptCount val="6"/>
                <c:pt idx="0">
                  <c:v>100</c:v>
                </c:pt>
                <c:pt idx="1">
                  <c:v>97.214904027098413</c:v>
                </c:pt>
                <c:pt idx="2">
                  <c:v>96.537448249905907</c:v>
                </c:pt>
                <c:pt idx="3">
                  <c:v>81.307238740434045</c:v>
                </c:pt>
                <c:pt idx="4">
                  <c:v>46.756994103625637</c:v>
                </c:pt>
                <c:pt idx="5">
                  <c:v>24.40095345627903</c:v>
                </c:pt>
              </c:numCache>
            </c:numRef>
          </c:val>
        </c:ser>
        <c:dLbls/>
        <c:axId val="147147776"/>
        <c:axId val="147505536"/>
      </c:barChart>
      <c:lineChart>
        <c:grouping val="standard"/>
        <c:ser>
          <c:idx val="1"/>
          <c:order val="1"/>
          <c:tx>
            <c:v>ED</c:v>
          </c:tx>
          <c:marker>
            <c:symbol val="square"/>
            <c:size val="5"/>
          </c:marker>
          <c:errBars>
            <c:errDir val="y"/>
            <c:errBarType val="both"/>
            <c:errValType val="cust"/>
            <c:plus>
              <c:numRef>
                <c:f>Лист2!$I$68:$I$73</c:f>
                <c:numCache>
                  <c:formatCode>General</c:formatCode>
                  <c:ptCount val="6"/>
                  <c:pt idx="0">
                    <c:v>2.0000000000000004E-2</c:v>
                  </c:pt>
                  <c:pt idx="1">
                    <c:v>1.0000000000000002E-2</c:v>
                  </c:pt>
                  <c:pt idx="2">
                    <c:v>4.0000000000000008E-2</c:v>
                  </c:pt>
                  <c:pt idx="3">
                    <c:v>0.12000000000000001</c:v>
                  </c:pt>
                  <c:pt idx="4">
                    <c:v>8.0000000000000016E-2</c:v>
                  </c:pt>
                  <c:pt idx="5">
                    <c:v>1.0000000000000002E-2</c:v>
                  </c:pt>
                </c:numCache>
              </c:numRef>
            </c:plus>
            <c:minus>
              <c:numRef>
                <c:f>Лист2!$I$68:$I$73</c:f>
                <c:numCache>
                  <c:formatCode>General</c:formatCode>
                  <c:ptCount val="6"/>
                  <c:pt idx="0">
                    <c:v>2.0000000000000004E-2</c:v>
                  </c:pt>
                  <c:pt idx="1">
                    <c:v>1.0000000000000002E-2</c:v>
                  </c:pt>
                  <c:pt idx="2">
                    <c:v>4.0000000000000008E-2</c:v>
                  </c:pt>
                  <c:pt idx="3">
                    <c:v>0.12000000000000001</c:v>
                  </c:pt>
                  <c:pt idx="4">
                    <c:v>8.0000000000000016E-2</c:v>
                  </c:pt>
                  <c:pt idx="5">
                    <c:v>1.0000000000000002E-2</c:v>
                  </c:pt>
                </c:numCache>
              </c:numRef>
            </c:minus>
            <c:spPr>
              <a:ln w="19050">
                <a:solidFill>
                  <a:srgbClr val="C00000"/>
                </a:solidFill>
              </a:ln>
            </c:spPr>
          </c:errBars>
          <c:cat>
            <c:numRef>
              <c:f>Лист2!$A$4:$A$9</c:f>
              <c:numCache>
                <c:formatCode>General</c:formatCode>
                <c:ptCount val="6"/>
                <c:pt idx="0">
                  <c:v>0</c:v>
                </c:pt>
                <c:pt idx="1">
                  <c:v>1</c:v>
                </c:pt>
                <c:pt idx="2">
                  <c:v>1.5</c:v>
                </c:pt>
                <c:pt idx="3">
                  <c:v>2</c:v>
                </c:pt>
                <c:pt idx="4">
                  <c:v>2.5</c:v>
                </c:pt>
                <c:pt idx="5">
                  <c:v>3</c:v>
                </c:pt>
              </c:numCache>
            </c:numRef>
          </c:cat>
          <c:val>
            <c:numRef>
              <c:f>Лист2!$H$68:$H$73</c:f>
              <c:numCache>
                <c:formatCode>General</c:formatCode>
                <c:ptCount val="6"/>
                <c:pt idx="0">
                  <c:v>0.28000000000000003</c:v>
                </c:pt>
                <c:pt idx="1">
                  <c:v>0.46</c:v>
                </c:pt>
                <c:pt idx="2">
                  <c:v>0.38000000000000106</c:v>
                </c:pt>
                <c:pt idx="3">
                  <c:v>0.38000000000000106</c:v>
                </c:pt>
                <c:pt idx="4">
                  <c:v>1.44</c:v>
                </c:pt>
                <c:pt idx="5">
                  <c:v>4.76</c:v>
                </c:pt>
              </c:numCache>
            </c:numRef>
          </c:val>
        </c:ser>
        <c:dLbls/>
        <c:marker val="1"/>
        <c:axId val="147550208"/>
        <c:axId val="147507072"/>
      </c:lineChart>
      <c:catAx>
        <c:axId val="147147776"/>
        <c:scaling>
          <c:orientation val="minMax"/>
        </c:scaling>
        <c:axPos val="b"/>
        <c:numFmt formatCode="General" sourceLinked="1"/>
        <c:majorTickMark val="none"/>
        <c:tickLblPos val="nextTo"/>
        <c:txPr>
          <a:bodyPr/>
          <a:lstStyle/>
          <a:p>
            <a:pPr>
              <a:defRPr sz="1000"/>
            </a:pPr>
            <a:endParaRPr lang="ru-RU"/>
          </a:p>
        </c:txPr>
        <c:crossAx val="147505536"/>
        <c:crosses val="autoZero"/>
        <c:auto val="1"/>
        <c:lblAlgn val="ctr"/>
        <c:lblOffset val="100"/>
      </c:catAx>
      <c:valAx>
        <c:axId val="147505536"/>
        <c:scaling>
          <c:orientation val="minMax"/>
          <c:max val="160"/>
          <c:min val="0"/>
        </c:scaling>
        <c:axPos val="l"/>
        <c:majorGridlines/>
        <c:numFmt formatCode="0.0" sourceLinked="1"/>
        <c:majorTickMark val="none"/>
        <c:tickLblPos val="nextTo"/>
        <c:crossAx val="147147776"/>
        <c:crosses val="autoZero"/>
        <c:crossBetween val="between"/>
      </c:valAx>
      <c:valAx>
        <c:axId val="147507072"/>
        <c:scaling>
          <c:orientation val="minMax"/>
          <c:max val="8"/>
          <c:min val="0"/>
        </c:scaling>
        <c:axPos val="r"/>
        <c:numFmt formatCode="General" sourceLinked="1"/>
        <c:tickLblPos val="nextTo"/>
        <c:txPr>
          <a:bodyPr/>
          <a:lstStyle/>
          <a:p>
            <a:pPr>
              <a:defRPr sz="1000"/>
            </a:pPr>
            <a:endParaRPr lang="ru-RU"/>
          </a:p>
        </c:txPr>
        <c:crossAx val="147550208"/>
        <c:crosses val="max"/>
        <c:crossBetween val="between"/>
        <c:majorUnit val="1"/>
        <c:minorUnit val="0.1"/>
      </c:valAx>
      <c:catAx>
        <c:axId val="147550208"/>
        <c:scaling>
          <c:orientation val="minMax"/>
        </c:scaling>
        <c:delete val="1"/>
        <c:axPos val="b"/>
        <c:numFmt formatCode="General" sourceLinked="1"/>
        <c:tickLblPos val="none"/>
        <c:crossAx val="147507072"/>
        <c:crosses val="autoZero"/>
        <c:auto val="1"/>
        <c:lblAlgn val="ctr"/>
        <c:lblOffset val="100"/>
      </c:catAx>
    </c:plotArea>
    <c:legend>
      <c:legendPos val="r"/>
      <c:legendEntry>
        <c:idx val="0"/>
        <c:txPr>
          <a:bodyPr/>
          <a:lstStyle/>
          <a:p>
            <a:pPr>
              <a:defRPr sz="1200"/>
            </a:pPr>
            <a:endParaRPr lang="ru-RU"/>
          </a:p>
        </c:txPr>
      </c:legendEntry>
      <c:legendEntry>
        <c:idx val="1"/>
        <c:txPr>
          <a:bodyPr/>
          <a:lstStyle/>
          <a:p>
            <a:pPr>
              <a:defRPr sz="1200"/>
            </a:pPr>
            <a:endParaRPr lang="ru-RU"/>
          </a:p>
        </c:txPr>
      </c:legendEntry>
      <c:layout/>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en-US"/>
              <a:t>Ar</a:t>
            </a:r>
            <a:endParaRPr lang="ru-RU"/>
          </a:p>
        </c:rich>
      </c:tx>
      <c:layout>
        <c:manualLayout>
          <c:xMode val="edge"/>
          <c:yMode val="edge"/>
          <c:x val="0.36526735702797103"/>
          <c:y val="5.1929067755677807E-2"/>
        </c:manualLayout>
      </c:layout>
    </c:title>
    <c:plotArea>
      <c:layout/>
      <c:barChart>
        <c:barDir val="col"/>
        <c:grouping val="clustered"/>
        <c:ser>
          <c:idx val="0"/>
          <c:order val="0"/>
          <c:tx>
            <c:v>GI</c:v>
          </c:tx>
          <c:errBars>
            <c:errBarType val="both"/>
            <c:errValType val="cust"/>
            <c:plus>
              <c:numRef>
                <c:f>Лист2!$F$44:$F$49</c:f>
                <c:numCache>
                  <c:formatCode>General</c:formatCode>
                  <c:ptCount val="6"/>
                  <c:pt idx="0">
                    <c:v>11.012982425152341</c:v>
                  </c:pt>
                  <c:pt idx="1">
                    <c:v>26.87241249529545</c:v>
                  </c:pt>
                  <c:pt idx="2">
                    <c:v>4.0647346631539287</c:v>
                  </c:pt>
                  <c:pt idx="3">
                    <c:v>9.1958349015180048</c:v>
                  </c:pt>
                  <c:pt idx="4">
                    <c:v>0.56454648099360194</c:v>
                  </c:pt>
                  <c:pt idx="5">
                    <c:v>6.1221929494417235</c:v>
                  </c:pt>
                </c:numCache>
              </c:numRef>
            </c:plus>
            <c:minus>
              <c:numRef>
                <c:f>Лист2!$F$44:$F$49</c:f>
                <c:numCache>
                  <c:formatCode>General</c:formatCode>
                  <c:ptCount val="6"/>
                  <c:pt idx="0">
                    <c:v>11.012982425152341</c:v>
                  </c:pt>
                  <c:pt idx="1">
                    <c:v>26.87241249529545</c:v>
                  </c:pt>
                  <c:pt idx="2">
                    <c:v>4.0647346631539287</c:v>
                  </c:pt>
                  <c:pt idx="3">
                    <c:v>9.1958349015180048</c:v>
                  </c:pt>
                  <c:pt idx="4">
                    <c:v>0.56454648099360194</c:v>
                  </c:pt>
                  <c:pt idx="5">
                    <c:v>6.1221929494417235</c:v>
                  </c:pt>
                </c:numCache>
              </c:numRef>
            </c:minus>
            <c:spPr>
              <a:ln w="19050">
                <a:round/>
              </a:ln>
            </c:spPr>
          </c:errBars>
          <c:cat>
            <c:numRef>
              <c:f>Лист2!$A$4:$A$9</c:f>
              <c:numCache>
                <c:formatCode>General</c:formatCode>
                <c:ptCount val="6"/>
                <c:pt idx="0">
                  <c:v>0</c:v>
                </c:pt>
                <c:pt idx="1">
                  <c:v>1</c:v>
                </c:pt>
                <c:pt idx="2">
                  <c:v>1.5</c:v>
                </c:pt>
                <c:pt idx="3">
                  <c:v>2</c:v>
                </c:pt>
                <c:pt idx="4">
                  <c:v>2.5</c:v>
                </c:pt>
                <c:pt idx="5">
                  <c:v>3</c:v>
                </c:pt>
              </c:numCache>
            </c:numRef>
          </c:cat>
          <c:val>
            <c:numRef>
              <c:f>Лист2!$E$44:$E$49</c:f>
              <c:numCache>
                <c:formatCode>0.0</c:formatCode>
                <c:ptCount val="6"/>
                <c:pt idx="0">
                  <c:v>100</c:v>
                </c:pt>
                <c:pt idx="1">
                  <c:v>100.5457282649605</c:v>
                </c:pt>
                <c:pt idx="2">
                  <c:v>97.189813072387409</c:v>
                </c:pt>
                <c:pt idx="3">
                  <c:v>62.564295571446443</c:v>
                </c:pt>
                <c:pt idx="4">
                  <c:v>28.559779199598541</c:v>
                </c:pt>
                <c:pt idx="5">
                  <c:v>20.574582862877925</c:v>
                </c:pt>
              </c:numCache>
            </c:numRef>
          </c:val>
        </c:ser>
        <c:dLbls/>
        <c:axId val="147781888"/>
        <c:axId val="155751168"/>
      </c:barChart>
      <c:lineChart>
        <c:grouping val="standard"/>
        <c:ser>
          <c:idx val="1"/>
          <c:order val="1"/>
          <c:tx>
            <c:v>ED</c:v>
          </c:tx>
          <c:marker>
            <c:symbol val="square"/>
            <c:size val="5"/>
          </c:marker>
          <c:errBars>
            <c:errDir val="y"/>
            <c:errBarType val="both"/>
            <c:errValType val="cust"/>
            <c:plus>
              <c:numRef>
                <c:f>Лист2!$I$44:$I$49</c:f>
                <c:numCache>
                  <c:formatCode>General</c:formatCode>
                  <c:ptCount val="6"/>
                  <c:pt idx="0">
                    <c:v>2.0000000000000004E-2</c:v>
                  </c:pt>
                  <c:pt idx="1">
                    <c:v>6.0000000000000005E-2</c:v>
                  </c:pt>
                  <c:pt idx="2">
                    <c:v>4.0000000000000008E-2</c:v>
                  </c:pt>
                  <c:pt idx="3">
                    <c:v>0.2</c:v>
                  </c:pt>
                  <c:pt idx="4">
                    <c:v>0.12000000000000001</c:v>
                  </c:pt>
                  <c:pt idx="5">
                    <c:v>1.2</c:v>
                  </c:pt>
                </c:numCache>
              </c:numRef>
            </c:plus>
            <c:minus>
              <c:numRef>
                <c:f>Лист2!$I$44:$I$49</c:f>
                <c:numCache>
                  <c:formatCode>General</c:formatCode>
                  <c:ptCount val="6"/>
                  <c:pt idx="0">
                    <c:v>2.0000000000000004E-2</c:v>
                  </c:pt>
                  <c:pt idx="1">
                    <c:v>6.0000000000000005E-2</c:v>
                  </c:pt>
                  <c:pt idx="2">
                    <c:v>4.0000000000000008E-2</c:v>
                  </c:pt>
                  <c:pt idx="3">
                    <c:v>0.2</c:v>
                  </c:pt>
                  <c:pt idx="4">
                    <c:v>0.12000000000000001</c:v>
                  </c:pt>
                  <c:pt idx="5">
                    <c:v>1.2</c:v>
                  </c:pt>
                </c:numCache>
              </c:numRef>
            </c:minus>
            <c:spPr>
              <a:ln w="19050">
                <a:solidFill>
                  <a:srgbClr val="C00000"/>
                </a:solidFill>
              </a:ln>
            </c:spPr>
          </c:errBars>
          <c:cat>
            <c:numRef>
              <c:f>Лист2!$A$4:$A$9</c:f>
              <c:numCache>
                <c:formatCode>General</c:formatCode>
                <c:ptCount val="6"/>
                <c:pt idx="0">
                  <c:v>0</c:v>
                </c:pt>
                <c:pt idx="1">
                  <c:v>1</c:v>
                </c:pt>
                <c:pt idx="2">
                  <c:v>1.5</c:v>
                </c:pt>
                <c:pt idx="3">
                  <c:v>2</c:v>
                </c:pt>
                <c:pt idx="4">
                  <c:v>2.5</c:v>
                </c:pt>
                <c:pt idx="5">
                  <c:v>3</c:v>
                </c:pt>
              </c:numCache>
            </c:numRef>
          </c:cat>
          <c:val>
            <c:numRef>
              <c:f>Лист2!$H$44:$H$49</c:f>
              <c:numCache>
                <c:formatCode>General</c:formatCode>
                <c:ptCount val="6"/>
                <c:pt idx="0">
                  <c:v>0.28000000000000003</c:v>
                </c:pt>
                <c:pt idx="1">
                  <c:v>0.45</c:v>
                </c:pt>
                <c:pt idx="2">
                  <c:v>0.24000000000000002</c:v>
                </c:pt>
                <c:pt idx="3">
                  <c:v>0.67000000000000015</c:v>
                </c:pt>
                <c:pt idx="4">
                  <c:v>6.76</c:v>
                </c:pt>
                <c:pt idx="5">
                  <c:v>5.0999999999999996</c:v>
                </c:pt>
              </c:numCache>
            </c:numRef>
          </c:val>
        </c:ser>
        <c:dLbls/>
        <c:marker val="1"/>
        <c:axId val="155804032"/>
        <c:axId val="155753088"/>
      </c:lineChart>
      <c:catAx>
        <c:axId val="147781888"/>
        <c:scaling>
          <c:orientation val="minMax"/>
        </c:scaling>
        <c:axPos val="b"/>
        <c:numFmt formatCode="General" sourceLinked="1"/>
        <c:majorTickMark val="none"/>
        <c:tickLblPos val="nextTo"/>
        <c:txPr>
          <a:bodyPr/>
          <a:lstStyle/>
          <a:p>
            <a:pPr>
              <a:defRPr sz="1000"/>
            </a:pPr>
            <a:endParaRPr lang="ru-RU"/>
          </a:p>
        </c:txPr>
        <c:crossAx val="155751168"/>
        <c:crosses val="autoZero"/>
        <c:auto val="1"/>
        <c:lblAlgn val="ctr"/>
        <c:lblOffset val="100"/>
      </c:catAx>
      <c:valAx>
        <c:axId val="155751168"/>
        <c:scaling>
          <c:orientation val="minMax"/>
          <c:max val="160"/>
          <c:min val="0"/>
        </c:scaling>
        <c:axPos val="l"/>
        <c:majorGridlines/>
        <c:numFmt formatCode="0.0" sourceLinked="1"/>
        <c:majorTickMark val="none"/>
        <c:tickLblPos val="nextTo"/>
        <c:crossAx val="147781888"/>
        <c:crosses val="autoZero"/>
        <c:crossBetween val="between"/>
      </c:valAx>
      <c:valAx>
        <c:axId val="155753088"/>
        <c:scaling>
          <c:orientation val="minMax"/>
          <c:max val="8"/>
          <c:min val="0"/>
        </c:scaling>
        <c:axPos val="r"/>
        <c:numFmt formatCode="General" sourceLinked="1"/>
        <c:tickLblPos val="nextTo"/>
        <c:txPr>
          <a:bodyPr/>
          <a:lstStyle/>
          <a:p>
            <a:pPr>
              <a:defRPr sz="1000"/>
            </a:pPr>
            <a:endParaRPr lang="ru-RU"/>
          </a:p>
        </c:txPr>
        <c:crossAx val="155804032"/>
        <c:crosses val="max"/>
        <c:crossBetween val="between"/>
        <c:majorUnit val="1"/>
        <c:minorUnit val="0.1"/>
      </c:valAx>
      <c:catAx>
        <c:axId val="155804032"/>
        <c:scaling>
          <c:orientation val="minMax"/>
        </c:scaling>
        <c:delete val="1"/>
        <c:axPos val="b"/>
        <c:numFmt formatCode="General" sourceLinked="1"/>
        <c:tickLblPos val="none"/>
        <c:crossAx val="155753088"/>
        <c:crosses val="autoZero"/>
        <c:auto val="1"/>
        <c:lblAlgn val="ctr"/>
        <c:lblOffset val="100"/>
      </c:catAx>
    </c:plotArea>
    <c:legend>
      <c:legendPos val="r"/>
      <c:legendEntry>
        <c:idx val="0"/>
        <c:txPr>
          <a:bodyPr/>
          <a:lstStyle/>
          <a:p>
            <a:pPr>
              <a:defRPr sz="1200"/>
            </a:pPr>
            <a:endParaRPr lang="ru-RU"/>
          </a:p>
        </c:txPr>
      </c:legendEntry>
      <c:legendEntry>
        <c:idx val="1"/>
        <c:txPr>
          <a:bodyPr/>
          <a:lstStyle/>
          <a:p>
            <a:pPr>
              <a:defRPr sz="1200"/>
            </a:pPr>
            <a:endParaRPr lang="ru-RU"/>
          </a:p>
        </c:txPr>
      </c:legendEntry>
      <c:layout/>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en-US"/>
              <a:t>Ap</a:t>
            </a:r>
            <a:endParaRPr lang="ru-RU"/>
          </a:p>
        </c:rich>
      </c:tx>
      <c:layout/>
    </c:title>
    <c:plotArea>
      <c:layout/>
      <c:barChart>
        <c:barDir val="col"/>
        <c:grouping val="clustered"/>
        <c:ser>
          <c:idx val="0"/>
          <c:order val="0"/>
          <c:tx>
            <c:v>GI</c:v>
          </c:tx>
          <c:errBars>
            <c:errBarType val="both"/>
            <c:errValType val="cust"/>
            <c:plus>
              <c:numRef>
                <c:f>Лист2!$C$36:$C$41</c:f>
                <c:numCache>
                  <c:formatCode>General</c:formatCode>
                  <c:ptCount val="6"/>
                  <c:pt idx="0">
                    <c:v>11.012982425152341</c:v>
                  </c:pt>
                  <c:pt idx="1">
                    <c:v>4.2568223968912831</c:v>
                  </c:pt>
                  <c:pt idx="2">
                    <c:v>2.6759692660955592</c:v>
                  </c:pt>
                  <c:pt idx="3">
                    <c:v>7.5598339662633576</c:v>
                  </c:pt>
                  <c:pt idx="4">
                    <c:v>4.300980305572728</c:v>
                  </c:pt>
                  <c:pt idx="5">
                    <c:v>13.741941181665627</c:v>
                  </c:pt>
                </c:numCache>
              </c:numRef>
            </c:plus>
            <c:minus>
              <c:numRef>
                <c:f>Лист2!$C$36:$C$41</c:f>
                <c:numCache>
                  <c:formatCode>General</c:formatCode>
                  <c:ptCount val="6"/>
                  <c:pt idx="0">
                    <c:v>11.012982425152341</c:v>
                  </c:pt>
                  <c:pt idx="1">
                    <c:v>4.2568223968912831</c:v>
                  </c:pt>
                  <c:pt idx="2">
                    <c:v>2.6759692660955592</c:v>
                  </c:pt>
                  <c:pt idx="3">
                    <c:v>7.5598339662633576</c:v>
                  </c:pt>
                  <c:pt idx="4">
                    <c:v>4.300980305572728</c:v>
                  </c:pt>
                  <c:pt idx="5">
                    <c:v>13.741941181665627</c:v>
                  </c:pt>
                </c:numCache>
              </c:numRef>
            </c:minus>
            <c:spPr>
              <a:ln w="19050">
                <a:round/>
              </a:ln>
            </c:spPr>
          </c:errBars>
          <c:cat>
            <c:numRef>
              <c:f>Лист2!$A$4:$A$9</c:f>
              <c:numCache>
                <c:formatCode>General</c:formatCode>
                <c:ptCount val="6"/>
                <c:pt idx="0">
                  <c:v>0</c:v>
                </c:pt>
                <c:pt idx="1">
                  <c:v>1</c:v>
                </c:pt>
                <c:pt idx="2">
                  <c:v>1.5</c:v>
                </c:pt>
                <c:pt idx="3">
                  <c:v>2</c:v>
                </c:pt>
                <c:pt idx="4">
                  <c:v>2.5</c:v>
                </c:pt>
                <c:pt idx="5">
                  <c:v>3</c:v>
                </c:pt>
              </c:numCache>
            </c:numRef>
          </c:cat>
          <c:val>
            <c:numRef>
              <c:f>Лист2!$B$36:$B$41</c:f>
              <c:numCache>
                <c:formatCode>0.0</c:formatCode>
                <c:ptCount val="6"/>
                <c:pt idx="0">
                  <c:v>100</c:v>
                </c:pt>
                <c:pt idx="1">
                  <c:v>84.6683741058023</c:v>
                </c:pt>
                <c:pt idx="2">
                  <c:v>83.32597368188641</c:v>
                </c:pt>
                <c:pt idx="3">
                  <c:v>68.239424180870813</c:v>
                </c:pt>
                <c:pt idx="4">
                  <c:v>59.884747858341377</c:v>
                </c:pt>
                <c:pt idx="5">
                  <c:v>47.396891283228825</c:v>
                </c:pt>
              </c:numCache>
            </c:numRef>
          </c:val>
        </c:ser>
        <c:dLbls/>
        <c:axId val="165103872"/>
        <c:axId val="165155200"/>
      </c:barChart>
      <c:lineChart>
        <c:grouping val="standard"/>
        <c:ser>
          <c:idx val="1"/>
          <c:order val="1"/>
          <c:tx>
            <c:v>ED</c:v>
          </c:tx>
          <c:marker>
            <c:symbol val="square"/>
            <c:size val="5"/>
          </c:marker>
          <c:errBars>
            <c:errDir val="y"/>
            <c:errBarType val="both"/>
            <c:errValType val="cust"/>
            <c:plus>
              <c:numRef>
                <c:f>Лист2!$I$36:$I$41</c:f>
                <c:numCache>
                  <c:formatCode>General</c:formatCode>
                  <c:ptCount val="6"/>
                  <c:pt idx="0">
                    <c:v>2.0000000000000004E-2</c:v>
                  </c:pt>
                  <c:pt idx="1">
                    <c:v>0.11</c:v>
                  </c:pt>
                  <c:pt idx="2">
                    <c:v>7.0000000000000007E-2</c:v>
                  </c:pt>
                  <c:pt idx="3">
                    <c:v>0.34</c:v>
                  </c:pt>
                  <c:pt idx="4">
                    <c:v>0.6100000000000001</c:v>
                  </c:pt>
                  <c:pt idx="5">
                    <c:v>1.48</c:v>
                  </c:pt>
                </c:numCache>
              </c:numRef>
            </c:plus>
            <c:minus>
              <c:numRef>
                <c:f>Лист2!$I$36:$I$41</c:f>
                <c:numCache>
                  <c:formatCode>General</c:formatCode>
                  <c:ptCount val="6"/>
                  <c:pt idx="0">
                    <c:v>2.0000000000000004E-2</c:v>
                  </c:pt>
                  <c:pt idx="1">
                    <c:v>0.11</c:v>
                  </c:pt>
                  <c:pt idx="2">
                    <c:v>7.0000000000000007E-2</c:v>
                  </c:pt>
                  <c:pt idx="3">
                    <c:v>0.34</c:v>
                  </c:pt>
                  <c:pt idx="4">
                    <c:v>0.6100000000000001</c:v>
                  </c:pt>
                  <c:pt idx="5">
                    <c:v>1.48</c:v>
                  </c:pt>
                </c:numCache>
              </c:numRef>
            </c:minus>
            <c:spPr>
              <a:ln w="19050">
                <a:solidFill>
                  <a:srgbClr val="C00000"/>
                </a:solidFill>
              </a:ln>
            </c:spPr>
          </c:errBars>
          <c:cat>
            <c:numRef>
              <c:f>Лист2!$A$4:$A$9</c:f>
              <c:numCache>
                <c:formatCode>General</c:formatCode>
                <c:ptCount val="6"/>
                <c:pt idx="0">
                  <c:v>0</c:v>
                </c:pt>
                <c:pt idx="1">
                  <c:v>1</c:v>
                </c:pt>
                <c:pt idx="2">
                  <c:v>1.5</c:v>
                </c:pt>
                <c:pt idx="3">
                  <c:v>2</c:v>
                </c:pt>
                <c:pt idx="4">
                  <c:v>2.5</c:v>
                </c:pt>
                <c:pt idx="5">
                  <c:v>3</c:v>
                </c:pt>
              </c:numCache>
            </c:numRef>
          </c:cat>
          <c:val>
            <c:numRef>
              <c:f>Лист2!$H$36:$H$41</c:f>
              <c:numCache>
                <c:formatCode>General</c:formatCode>
                <c:ptCount val="6"/>
                <c:pt idx="0">
                  <c:v>0.28000000000000003</c:v>
                </c:pt>
                <c:pt idx="1">
                  <c:v>0.4</c:v>
                </c:pt>
                <c:pt idx="2">
                  <c:v>0.30000000000000004</c:v>
                </c:pt>
                <c:pt idx="3">
                  <c:v>0.45</c:v>
                </c:pt>
                <c:pt idx="4">
                  <c:v>1.9200000000000002</c:v>
                </c:pt>
                <c:pt idx="5">
                  <c:v>6.6499999999999986</c:v>
                </c:pt>
              </c:numCache>
            </c:numRef>
          </c:val>
        </c:ser>
        <c:dLbls/>
        <c:marker val="1"/>
        <c:axId val="166765696"/>
        <c:axId val="165195776"/>
      </c:lineChart>
      <c:catAx>
        <c:axId val="165103872"/>
        <c:scaling>
          <c:orientation val="minMax"/>
        </c:scaling>
        <c:axPos val="b"/>
        <c:numFmt formatCode="General" sourceLinked="1"/>
        <c:majorTickMark val="none"/>
        <c:tickLblPos val="nextTo"/>
        <c:txPr>
          <a:bodyPr/>
          <a:lstStyle/>
          <a:p>
            <a:pPr>
              <a:defRPr sz="1000"/>
            </a:pPr>
            <a:endParaRPr lang="ru-RU"/>
          </a:p>
        </c:txPr>
        <c:crossAx val="165155200"/>
        <c:crosses val="autoZero"/>
        <c:auto val="1"/>
        <c:lblAlgn val="ctr"/>
        <c:lblOffset val="100"/>
      </c:catAx>
      <c:valAx>
        <c:axId val="165155200"/>
        <c:scaling>
          <c:orientation val="minMax"/>
          <c:max val="160"/>
          <c:min val="0"/>
        </c:scaling>
        <c:axPos val="l"/>
        <c:majorGridlines/>
        <c:numFmt formatCode="0.0" sourceLinked="1"/>
        <c:majorTickMark val="none"/>
        <c:tickLblPos val="nextTo"/>
        <c:crossAx val="165103872"/>
        <c:crosses val="autoZero"/>
        <c:crossBetween val="between"/>
      </c:valAx>
      <c:valAx>
        <c:axId val="165195776"/>
        <c:scaling>
          <c:orientation val="minMax"/>
          <c:max val="8"/>
          <c:min val="0"/>
        </c:scaling>
        <c:axPos val="r"/>
        <c:numFmt formatCode="General" sourceLinked="1"/>
        <c:tickLblPos val="nextTo"/>
        <c:txPr>
          <a:bodyPr/>
          <a:lstStyle/>
          <a:p>
            <a:pPr>
              <a:defRPr sz="1000"/>
            </a:pPr>
            <a:endParaRPr lang="ru-RU"/>
          </a:p>
        </c:txPr>
        <c:crossAx val="166765696"/>
        <c:crosses val="max"/>
        <c:crossBetween val="between"/>
        <c:majorUnit val="1"/>
        <c:minorUnit val="0.1"/>
      </c:valAx>
      <c:catAx>
        <c:axId val="166765696"/>
        <c:scaling>
          <c:orientation val="minMax"/>
        </c:scaling>
        <c:delete val="1"/>
        <c:axPos val="b"/>
        <c:numFmt formatCode="General" sourceLinked="1"/>
        <c:tickLblPos val="none"/>
        <c:crossAx val="165195776"/>
        <c:crosses val="autoZero"/>
        <c:auto val="1"/>
        <c:lblAlgn val="ctr"/>
        <c:lblOffset val="100"/>
      </c:catAx>
    </c:plotArea>
    <c:legend>
      <c:legendPos val="r"/>
      <c:legendEntry>
        <c:idx val="0"/>
        <c:txPr>
          <a:bodyPr/>
          <a:lstStyle/>
          <a:p>
            <a:pPr>
              <a:defRPr sz="1200"/>
            </a:pPr>
            <a:endParaRPr lang="ru-RU"/>
          </a:p>
        </c:txPr>
      </c:legendEntry>
      <c:legendEntry>
        <c:idx val="1"/>
        <c:txPr>
          <a:bodyPr/>
          <a:lstStyle/>
          <a:p>
            <a:pPr>
              <a:defRPr sz="1200"/>
            </a:pPr>
            <a:endParaRPr lang="ru-RU"/>
          </a:p>
        </c:txPr>
      </c:legendEntry>
      <c:layout/>
    </c:legend>
    <c:plotVisOnly val="1"/>
    <c:dispBlanksAs val="gap"/>
  </c:chart>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7"/>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070" indent="0" algn="ctr">
              <a:buNone/>
              <a:defRPr sz="2000"/>
            </a:lvl2pPr>
            <a:lvl3pPr marL="914144" indent="0" algn="ctr">
              <a:buNone/>
              <a:defRPr sz="1800"/>
            </a:lvl3pPr>
            <a:lvl4pPr marL="1371212" indent="0" algn="ctr">
              <a:buNone/>
              <a:defRPr sz="1600"/>
            </a:lvl4pPr>
            <a:lvl5pPr marL="1828287" indent="0" algn="ctr">
              <a:buNone/>
              <a:defRPr sz="1600"/>
            </a:lvl5pPr>
            <a:lvl6pPr marL="2285356" indent="0" algn="ctr">
              <a:buNone/>
              <a:defRPr sz="1600"/>
            </a:lvl6pPr>
            <a:lvl7pPr marL="2742430" indent="0" algn="ctr">
              <a:buNone/>
              <a:defRPr sz="1600"/>
            </a:lvl7pPr>
            <a:lvl8pPr marL="3199501" indent="0" algn="ctr">
              <a:buNone/>
              <a:defRPr sz="1600"/>
            </a:lvl8pPr>
            <a:lvl9pPr marL="3656573"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143218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44303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0"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4"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338146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3027720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2"/>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9" y="4589470"/>
            <a:ext cx="7886700" cy="1500187"/>
          </a:xfrm>
        </p:spPr>
        <p:txBody>
          <a:bodyPr/>
          <a:lstStyle>
            <a:lvl1pPr marL="0" indent="0">
              <a:buNone/>
              <a:defRPr sz="2400">
                <a:solidFill>
                  <a:schemeClr val="tx1">
                    <a:tint val="75000"/>
                  </a:schemeClr>
                </a:solidFill>
              </a:defRPr>
            </a:lvl1pPr>
            <a:lvl2pPr marL="457070" indent="0">
              <a:buNone/>
              <a:defRPr sz="2000">
                <a:solidFill>
                  <a:schemeClr val="tx1">
                    <a:tint val="75000"/>
                  </a:schemeClr>
                </a:solidFill>
              </a:defRPr>
            </a:lvl2pPr>
            <a:lvl3pPr marL="914144" indent="0">
              <a:buNone/>
              <a:defRPr sz="1800">
                <a:solidFill>
                  <a:schemeClr val="tx1">
                    <a:tint val="75000"/>
                  </a:schemeClr>
                </a:solidFill>
              </a:defRPr>
            </a:lvl3pPr>
            <a:lvl4pPr marL="1371212" indent="0">
              <a:buNone/>
              <a:defRPr sz="1600">
                <a:solidFill>
                  <a:schemeClr val="tx1">
                    <a:tint val="75000"/>
                  </a:schemeClr>
                </a:solidFill>
              </a:defRPr>
            </a:lvl4pPr>
            <a:lvl5pPr marL="1828287" indent="0">
              <a:buNone/>
              <a:defRPr sz="1600">
                <a:solidFill>
                  <a:schemeClr val="tx1">
                    <a:tint val="75000"/>
                  </a:schemeClr>
                </a:solidFill>
              </a:defRPr>
            </a:lvl5pPr>
            <a:lvl6pPr marL="2285356" indent="0">
              <a:buNone/>
              <a:defRPr sz="1600">
                <a:solidFill>
                  <a:schemeClr val="tx1">
                    <a:tint val="75000"/>
                  </a:schemeClr>
                </a:solidFill>
              </a:defRPr>
            </a:lvl6pPr>
            <a:lvl7pPr marL="2742430" indent="0">
              <a:buNone/>
              <a:defRPr sz="1600">
                <a:solidFill>
                  <a:schemeClr val="tx1">
                    <a:tint val="75000"/>
                  </a:schemeClr>
                </a:solidFill>
              </a:defRPr>
            </a:lvl7pPr>
            <a:lvl8pPr marL="3199501" indent="0">
              <a:buNone/>
              <a:defRPr sz="1600">
                <a:solidFill>
                  <a:schemeClr val="tx1">
                    <a:tint val="75000"/>
                  </a:schemeClr>
                </a:solidFill>
              </a:defRPr>
            </a:lvl8pPr>
            <a:lvl9pPr marL="365657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368091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4240292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4" y="365130"/>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4" y="1681167"/>
            <a:ext cx="3868340" cy="823912"/>
          </a:xfrm>
        </p:spPr>
        <p:txBody>
          <a:bodyPr anchor="b"/>
          <a:lstStyle>
            <a:lvl1pPr marL="0" indent="0">
              <a:buNone/>
              <a:defRPr sz="2400" b="1"/>
            </a:lvl1pPr>
            <a:lvl2pPr marL="457070" indent="0">
              <a:buNone/>
              <a:defRPr sz="2000" b="1"/>
            </a:lvl2pPr>
            <a:lvl3pPr marL="914144" indent="0">
              <a:buNone/>
              <a:defRPr sz="1800" b="1"/>
            </a:lvl3pPr>
            <a:lvl4pPr marL="1371212" indent="0">
              <a:buNone/>
              <a:defRPr sz="1600" b="1"/>
            </a:lvl4pPr>
            <a:lvl5pPr marL="1828287" indent="0">
              <a:buNone/>
              <a:defRPr sz="1600" b="1"/>
            </a:lvl5pPr>
            <a:lvl6pPr marL="2285356" indent="0">
              <a:buNone/>
              <a:defRPr sz="1600" b="1"/>
            </a:lvl6pPr>
            <a:lvl7pPr marL="2742430" indent="0">
              <a:buNone/>
              <a:defRPr sz="1600" b="1"/>
            </a:lvl7pPr>
            <a:lvl8pPr marL="3199501" indent="0">
              <a:buNone/>
              <a:defRPr sz="1600" b="1"/>
            </a:lvl8pPr>
            <a:lvl9pPr marL="36565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4"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5" y="1681167"/>
            <a:ext cx="3887391" cy="823912"/>
          </a:xfrm>
        </p:spPr>
        <p:txBody>
          <a:bodyPr anchor="b"/>
          <a:lstStyle>
            <a:lvl1pPr marL="0" indent="0">
              <a:buNone/>
              <a:defRPr sz="2400" b="1"/>
            </a:lvl1pPr>
            <a:lvl2pPr marL="457070" indent="0">
              <a:buNone/>
              <a:defRPr sz="2000" b="1"/>
            </a:lvl2pPr>
            <a:lvl3pPr marL="914144" indent="0">
              <a:buNone/>
              <a:defRPr sz="1800" b="1"/>
            </a:lvl3pPr>
            <a:lvl4pPr marL="1371212" indent="0">
              <a:buNone/>
              <a:defRPr sz="1600" b="1"/>
            </a:lvl4pPr>
            <a:lvl5pPr marL="1828287" indent="0">
              <a:buNone/>
              <a:defRPr sz="1600" b="1"/>
            </a:lvl5pPr>
            <a:lvl6pPr marL="2285356" indent="0">
              <a:buNone/>
              <a:defRPr sz="1600" b="1"/>
            </a:lvl6pPr>
            <a:lvl7pPr marL="2742430" indent="0">
              <a:buNone/>
              <a:defRPr sz="1600" b="1"/>
            </a:lvl7pPr>
            <a:lvl8pPr marL="3199501" indent="0">
              <a:buNone/>
              <a:defRPr sz="1600" b="1"/>
            </a:lvl8pPr>
            <a:lvl9pPr marL="36565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179463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32352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4021896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2"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070" indent="0">
              <a:buNone/>
              <a:defRPr sz="1400"/>
            </a:lvl2pPr>
            <a:lvl3pPr marL="914144" indent="0">
              <a:buNone/>
              <a:defRPr sz="1200"/>
            </a:lvl3pPr>
            <a:lvl4pPr marL="1371212" indent="0">
              <a:buNone/>
              <a:defRPr sz="1000"/>
            </a:lvl4pPr>
            <a:lvl5pPr marL="1828287" indent="0">
              <a:buNone/>
              <a:defRPr sz="1000"/>
            </a:lvl5pPr>
            <a:lvl6pPr marL="2285356" indent="0">
              <a:buNone/>
              <a:defRPr sz="1000"/>
            </a:lvl6pPr>
            <a:lvl7pPr marL="2742430" indent="0">
              <a:buNone/>
              <a:defRPr sz="1000"/>
            </a:lvl7pPr>
            <a:lvl8pPr marL="3199501" indent="0">
              <a:buNone/>
              <a:defRPr sz="1000"/>
            </a:lvl8pPr>
            <a:lvl9pPr marL="365657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270703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2" y="987430"/>
            <a:ext cx="4629150" cy="4873625"/>
          </a:xfrm>
        </p:spPr>
        <p:txBody>
          <a:bodyPr/>
          <a:lstStyle>
            <a:lvl1pPr marL="0" indent="0">
              <a:buNone/>
              <a:defRPr sz="3200"/>
            </a:lvl1pPr>
            <a:lvl2pPr marL="457070" indent="0">
              <a:buNone/>
              <a:defRPr sz="2800"/>
            </a:lvl2pPr>
            <a:lvl3pPr marL="914144" indent="0">
              <a:buNone/>
              <a:defRPr sz="2400"/>
            </a:lvl3pPr>
            <a:lvl4pPr marL="1371212" indent="0">
              <a:buNone/>
              <a:defRPr sz="2000"/>
            </a:lvl4pPr>
            <a:lvl5pPr marL="1828287" indent="0">
              <a:buNone/>
              <a:defRPr sz="2000"/>
            </a:lvl5pPr>
            <a:lvl6pPr marL="2285356" indent="0">
              <a:buNone/>
              <a:defRPr sz="2000"/>
            </a:lvl6pPr>
            <a:lvl7pPr marL="2742430" indent="0">
              <a:buNone/>
              <a:defRPr sz="2000"/>
            </a:lvl7pPr>
            <a:lvl8pPr marL="3199501" indent="0">
              <a:buNone/>
              <a:defRPr sz="2000"/>
            </a:lvl8pPr>
            <a:lvl9pPr marL="3656573"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070" indent="0">
              <a:buNone/>
              <a:defRPr sz="1400"/>
            </a:lvl2pPr>
            <a:lvl3pPr marL="914144" indent="0">
              <a:buNone/>
              <a:defRPr sz="1200"/>
            </a:lvl3pPr>
            <a:lvl4pPr marL="1371212" indent="0">
              <a:buNone/>
              <a:defRPr sz="1000"/>
            </a:lvl4pPr>
            <a:lvl5pPr marL="1828287" indent="0">
              <a:buNone/>
              <a:defRPr sz="1000"/>
            </a:lvl5pPr>
            <a:lvl6pPr marL="2285356" indent="0">
              <a:buNone/>
              <a:defRPr sz="1000"/>
            </a:lvl6pPr>
            <a:lvl7pPr marL="2742430" indent="0">
              <a:buNone/>
              <a:defRPr sz="1000"/>
            </a:lvl7pPr>
            <a:lvl8pPr marL="3199501" indent="0">
              <a:buNone/>
              <a:defRPr sz="1000"/>
            </a:lvl8pPr>
            <a:lvl9pPr marL="365657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F3A5AC-EADA-4634-BB7C-327C724820A8}" type="datetimeFigureOut">
              <a:rPr lang="en-GB" smtClean="0"/>
              <a:pPr/>
              <a:t>26/06/2018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625147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30"/>
            <a:ext cx="7886700" cy="1325563"/>
          </a:xfrm>
          <a:prstGeom prst="rect">
            <a:avLst/>
          </a:prstGeom>
        </p:spPr>
        <p:txBody>
          <a:bodyPr vert="horz" lIns="91414" tIns="45707" rIns="91414" bIns="45707"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14" tIns="45707" rIns="91414" bIns="4570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1" y="6356353"/>
            <a:ext cx="2057400" cy="365125"/>
          </a:xfrm>
          <a:prstGeom prst="rect">
            <a:avLst/>
          </a:prstGeom>
        </p:spPr>
        <p:txBody>
          <a:bodyPr vert="horz" lIns="91414" tIns="45707" rIns="91414" bIns="45707" rtlCol="0" anchor="ctr"/>
          <a:lstStyle>
            <a:lvl1pPr algn="l">
              <a:defRPr sz="1200">
                <a:solidFill>
                  <a:schemeClr val="tx1">
                    <a:tint val="75000"/>
                  </a:schemeClr>
                </a:solidFill>
              </a:defRPr>
            </a:lvl1pPr>
          </a:lstStyle>
          <a:p>
            <a:fld id="{4BF3A5AC-EADA-4634-BB7C-327C724820A8}" type="datetimeFigureOut">
              <a:rPr lang="en-GB" smtClean="0"/>
              <a:pPr/>
              <a:t>26/06/2018</a:t>
            </a:fld>
            <a:endParaRPr lang="en-GB"/>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14" tIns="45707" rIns="91414" bIns="45707"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14" tIns="45707" rIns="91414" bIns="45707" rtlCol="0" anchor="ctr"/>
          <a:lstStyle>
            <a:lvl1pPr algn="r">
              <a:defRPr sz="1200">
                <a:solidFill>
                  <a:schemeClr val="tx1">
                    <a:tint val="75000"/>
                  </a:schemeClr>
                </a:solidFill>
              </a:defRPr>
            </a:lvl1pPr>
          </a:lstStyle>
          <a:p>
            <a:fld id="{7A990D3B-7470-40AB-B8EC-8F4291133D29}" type="slidenum">
              <a:rPr lang="en-GB" smtClean="0"/>
              <a:pPr/>
              <a:t>‹#›</a:t>
            </a:fld>
            <a:endParaRPr lang="en-GB"/>
          </a:p>
        </p:txBody>
      </p:sp>
    </p:spTree>
    <p:extLst>
      <p:ext uri="{BB962C8B-B14F-4D97-AF65-F5344CB8AC3E}">
        <p14:creationId xmlns:p14="http://schemas.microsoft.com/office/powerpoint/2010/main" xmlns="" val="569856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14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8" indent="-228536" algn="l" defTabSz="9141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79" indent="-228536" algn="l" defTabSz="9141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50" indent="-228536" algn="l" defTabSz="9141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23" indent="-228536" algn="l" defTabSz="9141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93" indent="-228536" algn="l" defTabSz="9141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5" indent="-228536" algn="l" defTabSz="9141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37" indent="-228536" algn="l" defTabSz="9141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108" indent="-228536" algn="l" defTabSz="9141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44" rtl="0" eaLnBrk="1" latinLnBrk="0" hangingPunct="1">
        <a:defRPr sz="1800" kern="1200">
          <a:solidFill>
            <a:schemeClr val="tx1"/>
          </a:solidFill>
          <a:latin typeface="+mn-lt"/>
          <a:ea typeface="+mn-ea"/>
          <a:cs typeface="+mn-cs"/>
        </a:defRPr>
      </a:lvl1pPr>
      <a:lvl2pPr marL="457070" algn="l" defTabSz="914144" rtl="0" eaLnBrk="1" latinLnBrk="0" hangingPunct="1">
        <a:defRPr sz="1800" kern="1200">
          <a:solidFill>
            <a:schemeClr val="tx1"/>
          </a:solidFill>
          <a:latin typeface="+mn-lt"/>
          <a:ea typeface="+mn-ea"/>
          <a:cs typeface="+mn-cs"/>
        </a:defRPr>
      </a:lvl2pPr>
      <a:lvl3pPr marL="914144" algn="l" defTabSz="914144" rtl="0" eaLnBrk="1" latinLnBrk="0" hangingPunct="1">
        <a:defRPr sz="1800" kern="1200">
          <a:solidFill>
            <a:schemeClr val="tx1"/>
          </a:solidFill>
          <a:latin typeface="+mn-lt"/>
          <a:ea typeface="+mn-ea"/>
          <a:cs typeface="+mn-cs"/>
        </a:defRPr>
      </a:lvl3pPr>
      <a:lvl4pPr marL="1371212" algn="l" defTabSz="914144" rtl="0" eaLnBrk="1" latinLnBrk="0" hangingPunct="1">
        <a:defRPr sz="1800" kern="1200">
          <a:solidFill>
            <a:schemeClr val="tx1"/>
          </a:solidFill>
          <a:latin typeface="+mn-lt"/>
          <a:ea typeface="+mn-ea"/>
          <a:cs typeface="+mn-cs"/>
        </a:defRPr>
      </a:lvl4pPr>
      <a:lvl5pPr marL="1828287" algn="l" defTabSz="914144" rtl="0" eaLnBrk="1" latinLnBrk="0" hangingPunct="1">
        <a:defRPr sz="1800" kern="1200">
          <a:solidFill>
            <a:schemeClr val="tx1"/>
          </a:solidFill>
          <a:latin typeface="+mn-lt"/>
          <a:ea typeface="+mn-ea"/>
          <a:cs typeface="+mn-cs"/>
        </a:defRPr>
      </a:lvl5pPr>
      <a:lvl6pPr marL="2285356" algn="l" defTabSz="914144" rtl="0" eaLnBrk="1" latinLnBrk="0" hangingPunct="1">
        <a:defRPr sz="1800" kern="1200">
          <a:solidFill>
            <a:schemeClr val="tx1"/>
          </a:solidFill>
          <a:latin typeface="+mn-lt"/>
          <a:ea typeface="+mn-ea"/>
          <a:cs typeface="+mn-cs"/>
        </a:defRPr>
      </a:lvl6pPr>
      <a:lvl7pPr marL="2742430" algn="l" defTabSz="914144" rtl="0" eaLnBrk="1" latinLnBrk="0" hangingPunct="1">
        <a:defRPr sz="1800" kern="1200">
          <a:solidFill>
            <a:schemeClr val="tx1"/>
          </a:solidFill>
          <a:latin typeface="+mn-lt"/>
          <a:ea typeface="+mn-ea"/>
          <a:cs typeface="+mn-cs"/>
        </a:defRPr>
      </a:lvl7pPr>
      <a:lvl8pPr marL="3199501" algn="l" defTabSz="914144" rtl="0" eaLnBrk="1" latinLnBrk="0" hangingPunct="1">
        <a:defRPr sz="1800" kern="1200">
          <a:solidFill>
            <a:schemeClr val="tx1"/>
          </a:solidFill>
          <a:latin typeface="+mn-lt"/>
          <a:ea typeface="+mn-ea"/>
          <a:cs typeface="+mn-cs"/>
        </a:defRPr>
      </a:lvl8pPr>
      <a:lvl9pPr marL="3656573" algn="l" defTabSz="9141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12" Type="http://schemas.openxmlformats.org/officeDocument/2006/relationships/image" Target="../media/image19.tiff"/><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3.tiff"/><Relationship Id="rId11" Type="http://schemas.openxmlformats.org/officeDocument/2006/relationships/image" Target="../media/image18.tiff"/><Relationship Id="rId5" Type="http://schemas.openxmlformats.org/officeDocument/2006/relationships/image" Target="../media/image12.tiff"/><Relationship Id="rId10" Type="http://schemas.openxmlformats.org/officeDocument/2006/relationships/image" Target="../media/image17.tiff"/><Relationship Id="rId4" Type="http://schemas.openxmlformats.org/officeDocument/2006/relationships/image" Target="../media/image11.tiff"/><Relationship Id="rId9"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0"/>
          <p:cNvGraphicFramePr>
            <a:graphicFrameLocks noChangeAspect="1"/>
          </p:cNvGraphicFramePr>
          <p:nvPr>
            <p:extLst/>
          </p:nvPr>
        </p:nvGraphicFramePr>
        <p:xfrm>
          <a:off x="1408298" y="3325190"/>
          <a:ext cx="2123224" cy="2009836"/>
        </p:xfrm>
        <a:graphic>
          <a:graphicData uri="http://schemas.openxmlformats.org/presentationml/2006/ole">
            <p:oleObj spid="_x0000_s1057" r:id="rId3" imgW="3620862" imgH="2425950" progId="">
              <p:embed/>
            </p:oleObj>
          </a:graphicData>
        </a:graphic>
      </p:graphicFrame>
      <p:graphicFrame>
        <p:nvGraphicFramePr>
          <p:cNvPr id="5" name="Object 12"/>
          <p:cNvGraphicFramePr>
            <a:graphicFrameLocks noChangeAspect="1"/>
          </p:cNvGraphicFramePr>
          <p:nvPr>
            <p:extLst/>
          </p:nvPr>
        </p:nvGraphicFramePr>
        <p:xfrm>
          <a:off x="1939019" y="93725"/>
          <a:ext cx="2051577" cy="2086383"/>
        </p:xfrm>
        <a:graphic>
          <a:graphicData uri="http://schemas.openxmlformats.org/presentationml/2006/ole">
            <p:oleObj spid="_x0000_s1058" r:id="rId4" imgW="3873706" imgH="2870640" progId="">
              <p:embed/>
            </p:oleObj>
          </a:graphicData>
        </a:graphic>
      </p:graphicFrame>
      <p:graphicFrame>
        <p:nvGraphicFramePr>
          <p:cNvPr id="6" name="Object 14"/>
          <p:cNvGraphicFramePr>
            <a:graphicFrameLocks noChangeAspect="1"/>
          </p:cNvGraphicFramePr>
          <p:nvPr>
            <p:extLst/>
          </p:nvPr>
        </p:nvGraphicFramePr>
        <p:xfrm>
          <a:off x="3885284" y="2985019"/>
          <a:ext cx="1575407" cy="2690187"/>
        </p:xfrm>
        <a:graphic>
          <a:graphicData uri="http://schemas.openxmlformats.org/presentationml/2006/ole">
            <p:oleObj spid="_x0000_s1059" r:id="rId5" imgW="2665132" imgH="3458970" progId="">
              <p:embed/>
            </p:oleObj>
          </a:graphicData>
        </a:graphic>
      </p:graphicFrame>
      <p:graphicFrame>
        <p:nvGraphicFramePr>
          <p:cNvPr id="7" name="Object 16"/>
          <p:cNvGraphicFramePr>
            <a:graphicFrameLocks noChangeAspect="1"/>
          </p:cNvGraphicFramePr>
          <p:nvPr>
            <p:extLst/>
          </p:nvPr>
        </p:nvGraphicFramePr>
        <p:xfrm>
          <a:off x="6083087" y="3415127"/>
          <a:ext cx="1478165" cy="2018099"/>
        </p:xfrm>
        <a:graphic>
          <a:graphicData uri="http://schemas.openxmlformats.org/presentationml/2006/ole">
            <p:oleObj spid="_x0000_s1060" r:id="rId6" imgW="3340401" imgH="3640359" progId="">
              <p:embed/>
            </p:oleObj>
          </a:graphicData>
        </a:graphic>
      </p:graphicFrame>
      <p:sp>
        <p:nvSpPr>
          <p:cNvPr id="9" name="TextBox 8"/>
          <p:cNvSpPr txBox="1"/>
          <p:nvPr/>
        </p:nvSpPr>
        <p:spPr>
          <a:xfrm>
            <a:off x="2603838" y="5040154"/>
            <a:ext cx="360966" cy="276973"/>
          </a:xfrm>
          <a:prstGeom prst="rect">
            <a:avLst/>
          </a:prstGeom>
          <a:noFill/>
        </p:spPr>
        <p:txBody>
          <a:bodyPr wrap="square" lIns="91414" tIns="45707" rIns="91414" bIns="45707" rtlCol="0">
            <a:spAutoFit/>
          </a:bodyPr>
          <a:lstStyle/>
          <a:p>
            <a:r>
              <a:rPr lang="en-US" sz="1200" dirty="0"/>
              <a:t>Au</a:t>
            </a:r>
            <a:endParaRPr lang="en-GB" sz="1200" dirty="0"/>
          </a:p>
        </p:txBody>
      </p:sp>
      <p:sp>
        <p:nvSpPr>
          <p:cNvPr id="10" name="TextBox 9"/>
          <p:cNvSpPr txBox="1"/>
          <p:nvPr/>
        </p:nvSpPr>
        <p:spPr>
          <a:xfrm>
            <a:off x="2534422" y="2387736"/>
            <a:ext cx="340425" cy="276973"/>
          </a:xfrm>
          <a:prstGeom prst="rect">
            <a:avLst/>
          </a:prstGeom>
          <a:noFill/>
        </p:spPr>
        <p:txBody>
          <a:bodyPr wrap="none" lIns="91414" tIns="45707" rIns="91414" bIns="45707" rtlCol="0">
            <a:spAutoFit/>
          </a:bodyPr>
          <a:lstStyle/>
          <a:p>
            <a:r>
              <a:rPr lang="en-US" sz="1200" dirty="0"/>
              <a:t>Av</a:t>
            </a:r>
            <a:endParaRPr lang="en-GB" sz="1200" dirty="0"/>
          </a:p>
        </p:txBody>
      </p:sp>
      <p:sp>
        <p:nvSpPr>
          <p:cNvPr id="11" name="TextBox 10"/>
          <p:cNvSpPr txBox="1"/>
          <p:nvPr/>
        </p:nvSpPr>
        <p:spPr>
          <a:xfrm>
            <a:off x="4971358" y="5040155"/>
            <a:ext cx="279191" cy="276973"/>
          </a:xfrm>
          <a:prstGeom prst="rect">
            <a:avLst/>
          </a:prstGeom>
          <a:noFill/>
        </p:spPr>
        <p:txBody>
          <a:bodyPr wrap="none" lIns="91414" tIns="45707" rIns="91414" bIns="45707" rtlCol="0">
            <a:spAutoFit/>
          </a:bodyPr>
          <a:lstStyle/>
          <a:p>
            <a:r>
              <a:rPr lang="en-US" sz="1200" dirty="0"/>
              <a:t>D</a:t>
            </a:r>
            <a:endParaRPr lang="en-GB" sz="1200" dirty="0"/>
          </a:p>
        </p:txBody>
      </p:sp>
      <p:sp>
        <p:nvSpPr>
          <p:cNvPr id="12" name="TextBox 11"/>
          <p:cNvSpPr txBox="1"/>
          <p:nvPr/>
        </p:nvSpPr>
        <p:spPr>
          <a:xfrm>
            <a:off x="7137391" y="5040157"/>
            <a:ext cx="566128" cy="276973"/>
          </a:xfrm>
          <a:prstGeom prst="rect">
            <a:avLst/>
          </a:prstGeom>
          <a:noFill/>
        </p:spPr>
        <p:txBody>
          <a:bodyPr wrap="none" lIns="91414" tIns="45707" rIns="91414" bIns="45707" rtlCol="0">
            <a:spAutoFit/>
          </a:bodyPr>
          <a:lstStyle/>
          <a:p>
            <a:r>
              <a:rPr lang="en-US" sz="1200" dirty="0" err="1"/>
              <a:t>Nutlin</a:t>
            </a:r>
            <a:endParaRPr lang="en-GB" sz="1200" dirty="0"/>
          </a:p>
        </p:txBody>
      </p:sp>
      <p:graphicFrame>
        <p:nvGraphicFramePr>
          <p:cNvPr id="13" name="Object 72"/>
          <p:cNvGraphicFramePr>
            <a:graphicFrameLocks noChangeAspect="1"/>
          </p:cNvGraphicFramePr>
          <p:nvPr/>
        </p:nvGraphicFramePr>
        <p:xfrm>
          <a:off x="3613249" y="162509"/>
          <a:ext cx="1567541" cy="2109055"/>
        </p:xfrm>
        <a:graphic>
          <a:graphicData uri="http://schemas.openxmlformats.org/presentationml/2006/ole">
            <p:oleObj spid="_x0000_s1061" r:id="rId7" imgW="4321513" imgH="4352026" progId="">
              <p:embed/>
            </p:oleObj>
          </a:graphicData>
        </a:graphic>
      </p:graphicFrame>
      <p:sp>
        <p:nvSpPr>
          <p:cNvPr id="14" name="TextBox 13"/>
          <p:cNvSpPr txBox="1"/>
          <p:nvPr/>
        </p:nvSpPr>
        <p:spPr>
          <a:xfrm>
            <a:off x="4332173" y="2361043"/>
            <a:ext cx="354532" cy="276973"/>
          </a:xfrm>
          <a:prstGeom prst="rect">
            <a:avLst/>
          </a:prstGeom>
          <a:noFill/>
        </p:spPr>
        <p:txBody>
          <a:bodyPr wrap="none" lIns="91414" tIns="45707" rIns="91414" bIns="45707" rtlCol="0">
            <a:spAutoFit/>
          </a:bodyPr>
          <a:lstStyle/>
          <a:p>
            <a:r>
              <a:rPr lang="en-US" sz="1200" dirty="0" err="1"/>
              <a:t>Ap</a:t>
            </a:r>
            <a:endParaRPr lang="en-GB" sz="1200" dirty="0"/>
          </a:p>
        </p:txBody>
      </p:sp>
      <p:graphicFrame>
        <p:nvGraphicFramePr>
          <p:cNvPr id="15" name="Object 74"/>
          <p:cNvGraphicFramePr>
            <a:graphicFrameLocks noChangeAspect="1"/>
          </p:cNvGraphicFramePr>
          <p:nvPr/>
        </p:nvGraphicFramePr>
        <p:xfrm>
          <a:off x="5460696" y="800323"/>
          <a:ext cx="1728017" cy="1667631"/>
        </p:xfrm>
        <a:graphic>
          <a:graphicData uri="http://schemas.openxmlformats.org/presentationml/2006/ole">
            <p:oleObj spid="_x0000_s1062" r:id="rId8" imgW="2835883" imgH="1970327" progId="">
              <p:embed/>
            </p:oleObj>
          </a:graphicData>
        </a:graphic>
      </p:graphicFrame>
      <p:sp>
        <p:nvSpPr>
          <p:cNvPr id="16" name="Прямоугольник 15"/>
          <p:cNvSpPr/>
          <p:nvPr/>
        </p:nvSpPr>
        <p:spPr>
          <a:xfrm>
            <a:off x="5942499" y="2387953"/>
            <a:ext cx="327281" cy="276973"/>
          </a:xfrm>
          <a:prstGeom prst="rect">
            <a:avLst/>
          </a:prstGeom>
        </p:spPr>
        <p:txBody>
          <a:bodyPr wrap="none" lIns="91414" tIns="45707" rIns="91414" bIns="45707">
            <a:spAutoFit/>
          </a:bodyPr>
          <a:lstStyle/>
          <a:p>
            <a:r>
              <a:rPr lang="en-US" sz="1200" dirty="0" err="1"/>
              <a:t>Ar</a:t>
            </a:r>
            <a:endParaRPr lang="en-GB" sz="1200" dirty="0"/>
          </a:p>
        </p:txBody>
      </p:sp>
      <p:sp>
        <p:nvSpPr>
          <p:cNvPr id="17" name="TextBox 16"/>
          <p:cNvSpPr txBox="1"/>
          <p:nvPr/>
        </p:nvSpPr>
        <p:spPr>
          <a:xfrm flipH="1">
            <a:off x="1521760" y="5841608"/>
            <a:ext cx="6182588" cy="461639"/>
          </a:xfrm>
          <a:prstGeom prst="rect">
            <a:avLst/>
          </a:prstGeom>
          <a:noFill/>
        </p:spPr>
        <p:txBody>
          <a:bodyPr wrap="square" lIns="91414" tIns="45707" rIns="91414" bIns="45707" rtlCol="0">
            <a:spAutoFit/>
          </a:bodyPr>
          <a:lstStyle/>
          <a:p>
            <a:r>
              <a:rPr lang="en-US" sz="1200" b="1" dirty="0"/>
              <a:t>Figure S1. </a:t>
            </a:r>
            <a:r>
              <a:rPr lang="en-US" sz="1200" dirty="0"/>
              <a:t>Chemical structures of ISMBDs (Av, </a:t>
            </a:r>
            <a:r>
              <a:rPr lang="en-US" sz="1200" dirty="0" err="1"/>
              <a:t>Ap</a:t>
            </a:r>
            <a:r>
              <a:rPr lang="en-US" sz="1200" dirty="0"/>
              <a:t>, </a:t>
            </a:r>
            <a:r>
              <a:rPr lang="en-US" sz="1200" dirty="0" err="1"/>
              <a:t>Ar</a:t>
            </a:r>
            <a:r>
              <a:rPr lang="en-US" sz="1200" dirty="0"/>
              <a:t>, Au, D). Nutlin-3A structure is shown for illustrative purposes.</a:t>
            </a:r>
            <a:endParaRPr lang="ru-RU" sz="1200" b="1" dirty="0"/>
          </a:p>
        </p:txBody>
      </p:sp>
    </p:spTree>
    <p:extLst>
      <p:ext uri="{BB962C8B-B14F-4D97-AF65-F5344CB8AC3E}">
        <p14:creationId xmlns:p14="http://schemas.microsoft.com/office/powerpoint/2010/main" xmlns="" val="310098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a14="http://schemas.microsoft.com/office/drawing/2010/main" xmlns="" val="0"/>
              </a:ext>
            </a:extLst>
          </a:blip>
          <a:stretch>
            <a:fillRect/>
          </a:stretch>
        </p:blipFill>
        <p:spPr>
          <a:xfrm>
            <a:off x="4280778" y="191074"/>
            <a:ext cx="1878590" cy="1469985"/>
          </a:xfrm>
          <a:prstGeom prst="rect">
            <a:avLst/>
          </a:prstGeom>
        </p:spPr>
      </p:pic>
      <p:graphicFrame>
        <p:nvGraphicFramePr>
          <p:cNvPr id="3" name="Table 2"/>
          <p:cNvGraphicFramePr>
            <a:graphicFrameLocks noGrp="1"/>
          </p:cNvGraphicFramePr>
          <p:nvPr/>
        </p:nvGraphicFramePr>
        <p:xfrm>
          <a:off x="3423570" y="2152713"/>
          <a:ext cx="3632713" cy="2606987"/>
        </p:xfrm>
        <a:graphic>
          <a:graphicData uri="http://schemas.openxmlformats.org/drawingml/2006/table">
            <a:tbl>
              <a:tblPr>
                <a:tableStyleId>{5C22544A-7EE6-4342-B048-85BDC9FD1C3A}</a:tableStyleId>
              </a:tblPr>
              <a:tblGrid>
                <a:gridCol w="411627"/>
                <a:gridCol w="1160624"/>
                <a:gridCol w="442031"/>
                <a:gridCol w="198988"/>
                <a:gridCol w="198988"/>
                <a:gridCol w="198988"/>
                <a:gridCol w="496993"/>
                <a:gridCol w="524474"/>
              </a:tblGrid>
              <a:tr h="813199">
                <a:tc>
                  <a:txBody>
                    <a:bodyPr/>
                    <a:lstStyle/>
                    <a:p>
                      <a:pPr indent="-45720" algn="ctr">
                        <a:lnSpc>
                          <a:spcPct val="115000"/>
                        </a:lnSpc>
                        <a:spcAft>
                          <a:spcPts val="0"/>
                        </a:spcAft>
                      </a:pPr>
                      <a:r>
                        <a:rPr lang="en-US" sz="1100" spc="-10" dirty="0">
                          <a:effectLst/>
                        </a:rPr>
                        <a:t>IMSBDs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100">
                          <a:effectLst/>
                        </a:rPr>
                        <a:t>R</a:t>
                      </a:r>
                      <a:r>
                        <a:rPr lang="en-US" sz="1100" baseline="-25000">
                          <a:effectLst/>
                        </a:rPr>
                        <a:t>1</a:t>
                      </a:r>
                      <a:r>
                        <a:rPr lang="en-US" sz="1100">
                          <a:effectLst/>
                        </a:rPr>
                        <a:t>, R</a:t>
                      </a:r>
                      <a:r>
                        <a:rPr lang="en-US" sz="1100" baseline="-25000">
                          <a:effectLst/>
                        </a:rPr>
                        <a:t>2</a:t>
                      </a:r>
                      <a:r>
                        <a:rPr lang="en-US" sz="1100">
                          <a:effectLst/>
                        </a:rPr>
                        <a:t>,</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100" dirty="0" err="1">
                          <a:effectLst/>
                        </a:rPr>
                        <a:t>logS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gridSpan="2">
                  <a:txBody>
                    <a:bodyPr/>
                    <a:lstStyle/>
                    <a:p>
                      <a:pPr algn="ctr">
                        <a:lnSpc>
                          <a:spcPct val="115000"/>
                        </a:lnSpc>
                        <a:spcAft>
                          <a:spcPts val="0"/>
                        </a:spcAft>
                      </a:pPr>
                      <a:r>
                        <a:rPr lang="en-US" sz="1100">
                          <a:effectLst/>
                        </a:rPr>
                        <a:t>logP</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gridSpan="2">
                  <a:txBody>
                    <a:bodyPr/>
                    <a:lstStyle/>
                    <a:p>
                      <a:pPr algn="ctr">
                        <a:lnSpc>
                          <a:spcPct val="115000"/>
                        </a:lnSpc>
                        <a:spcAft>
                          <a:spcPts val="0"/>
                        </a:spcAft>
                      </a:pPr>
                      <a:r>
                        <a:rPr lang="en-US" sz="1100">
                          <a:effectLst/>
                        </a:rPr>
                        <a:t>SASA</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a:txBody>
                    <a:bodyPr/>
                    <a:lstStyle/>
                    <a:p>
                      <a:pPr algn="ctr">
                        <a:lnSpc>
                          <a:spcPct val="115000"/>
                        </a:lnSpc>
                        <a:spcAft>
                          <a:spcPts val="0"/>
                        </a:spcAft>
                      </a:pPr>
                      <a:r>
                        <a:rPr lang="en-US" sz="1100">
                          <a:effectLst/>
                        </a:rPr>
                        <a:t>Metab*</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r>
              <a:tr h="243959">
                <a:tc>
                  <a:txBody>
                    <a:bodyPr/>
                    <a:lstStyle/>
                    <a:p>
                      <a:pPr indent="-45720" algn="ctr">
                        <a:lnSpc>
                          <a:spcPct val="115000"/>
                        </a:lnSpc>
                        <a:spcAft>
                          <a:spcPts val="0"/>
                        </a:spcAft>
                      </a:pPr>
                      <a:r>
                        <a:rPr lang="en-US" sz="1100">
                          <a:effectLst/>
                        </a:rPr>
                        <a:t>Av</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000" spc="-20">
                          <a:effectLst/>
                        </a:rPr>
                        <a:t>Bn-piperazine, Me</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gridSpan="2">
                  <a:txBody>
                    <a:bodyPr/>
                    <a:lstStyle/>
                    <a:p>
                      <a:pPr algn="ctr">
                        <a:lnSpc>
                          <a:spcPct val="115000"/>
                        </a:lnSpc>
                        <a:spcAft>
                          <a:spcPts val="0"/>
                        </a:spcAft>
                      </a:pPr>
                      <a:r>
                        <a:rPr lang="en-US" sz="1100">
                          <a:effectLst/>
                        </a:rPr>
                        <a:t>5.4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gridSpan="2">
                  <a:txBody>
                    <a:bodyPr/>
                    <a:lstStyle/>
                    <a:p>
                      <a:pPr algn="ctr">
                        <a:lnSpc>
                          <a:spcPct val="115000"/>
                        </a:lnSpc>
                        <a:spcAft>
                          <a:spcPts val="0"/>
                        </a:spcAft>
                      </a:pPr>
                      <a:r>
                        <a:rPr lang="en-US" sz="1100">
                          <a:effectLst/>
                        </a:rPr>
                        <a:t>5.3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a:txBody>
                    <a:bodyPr/>
                    <a:lstStyle/>
                    <a:p>
                      <a:pPr algn="ctr">
                        <a:lnSpc>
                          <a:spcPct val="115000"/>
                        </a:lnSpc>
                        <a:spcAft>
                          <a:spcPts val="0"/>
                        </a:spcAft>
                      </a:pPr>
                      <a:r>
                        <a:rPr lang="en-US" sz="1100">
                          <a:effectLst/>
                        </a:rPr>
                        <a:t>985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100">
                          <a:effectLst/>
                        </a:rPr>
                        <a:t>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43959">
                <a:tc>
                  <a:txBody>
                    <a:bodyPr/>
                    <a:lstStyle/>
                    <a:p>
                      <a:pPr indent="-45720" algn="ctr">
                        <a:lnSpc>
                          <a:spcPct val="115000"/>
                        </a:lnSpc>
                        <a:spcAft>
                          <a:spcPts val="0"/>
                        </a:spcAft>
                      </a:pPr>
                      <a:r>
                        <a:rPr lang="en-US" sz="1100">
                          <a:effectLst/>
                        </a:rPr>
                        <a:t>Ap</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000" spc="-20">
                          <a:effectLst/>
                        </a:rPr>
                        <a:t>Bn-piperidine, </a:t>
                      </a:r>
                      <a:r>
                        <a:rPr lang="ru-RU" sz="1000" spc="-20">
                          <a:effectLst/>
                        </a:rPr>
                        <a:t>H</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gridSpan="2">
                  <a:txBody>
                    <a:bodyPr/>
                    <a:lstStyle/>
                    <a:p>
                      <a:pPr algn="ctr">
                        <a:lnSpc>
                          <a:spcPct val="115000"/>
                        </a:lnSpc>
                        <a:spcAft>
                          <a:spcPts val="0"/>
                        </a:spcAft>
                      </a:pPr>
                      <a:r>
                        <a:rPr lang="en-US" sz="1100">
                          <a:effectLst/>
                        </a:rPr>
                        <a:t>6.1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gridSpan="2">
                  <a:txBody>
                    <a:bodyPr/>
                    <a:lstStyle/>
                    <a:p>
                      <a:pPr algn="ctr">
                        <a:lnSpc>
                          <a:spcPct val="115000"/>
                        </a:lnSpc>
                        <a:spcAft>
                          <a:spcPts val="0"/>
                        </a:spcAft>
                      </a:pPr>
                      <a:r>
                        <a:rPr lang="en-US" sz="1100">
                          <a:effectLst/>
                        </a:rPr>
                        <a:t>6.1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a:txBody>
                    <a:bodyPr/>
                    <a:lstStyle/>
                    <a:p>
                      <a:pPr algn="ctr">
                        <a:lnSpc>
                          <a:spcPct val="115000"/>
                        </a:lnSpc>
                        <a:spcAft>
                          <a:spcPts val="0"/>
                        </a:spcAft>
                      </a:pPr>
                      <a:r>
                        <a:rPr lang="en-US" sz="1100">
                          <a:effectLst/>
                        </a:rPr>
                        <a:t>873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100">
                          <a:effectLst/>
                        </a:rPr>
                        <a:t>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23473">
                <a:tc>
                  <a:txBody>
                    <a:bodyPr/>
                    <a:lstStyle/>
                    <a:p>
                      <a:pPr indent="-45720" algn="ctr">
                        <a:lnSpc>
                          <a:spcPct val="115000"/>
                        </a:lnSpc>
                        <a:spcAft>
                          <a:spcPts val="0"/>
                        </a:spcAft>
                      </a:pPr>
                      <a:r>
                        <a:rPr lang="en-US" sz="1100">
                          <a:effectLst/>
                        </a:rPr>
                        <a:t>Ar</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ru-RU" sz="1000" spc="-20">
                          <a:effectLst/>
                        </a:rPr>
                        <a:t>Bn-piperazine, H</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gridSpan="2">
                  <a:txBody>
                    <a:bodyPr/>
                    <a:lstStyle/>
                    <a:p>
                      <a:pPr algn="ctr">
                        <a:lnSpc>
                          <a:spcPct val="115000"/>
                        </a:lnSpc>
                        <a:spcAft>
                          <a:spcPts val="0"/>
                        </a:spcAft>
                      </a:pPr>
                      <a:r>
                        <a:rPr lang="en-US" sz="1100">
                          <a:effectLst/>
                        </a:rPr>
                        <a:t>5.7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gridSpan="2">
                  <a:txBody>
                    <a:bodyPr/>
                    <a:lstStyle/>
                    <a:p>
                      <a:pPr algn="ctr">
                        <a:lnSpc>
                          <a:spcPct val="115000"/>
                        </a:lnSpc>
                        <a:spcAft>
                          <a:spcPts val="0"/>
                        </a:spcAft>
                      </a:pPr>
                      <a:r>
                        <a:rPr lang="en-US" sz="1100">
                          <a:effectLst/>
                        </a:rPr>
                        <a:t>4.8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a:txBody>
                    <a:bodyPr/>
                    <a:lstStyle/>
                    <a:p>
                      <a:pPr algn="ctr">
                        <a:lnSpc>
                          <a:spcPct val="115000"/>
                        </a:lnSpc>
                        <a:spcAft>
                          <a:spcPts val="0"/>
                        </a:spcAft>
                      </a:pPr>
                      <a:r>
                        <a:rPr lang="en-US" sz="1100">
                          <a:effectLst/>
                        </a:rPr>
                        <a:t>960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100">
                          <a:effectLst/>
                        </a:rPr>
                        <a:t>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43959">
                <a:tc>
                  <a:txBody>
                    <a:bodyPr/>
                    <a:lstStyle/>
                    <a:p>
                      <a:pPr indent="-45720" algn="ctr">
                        <a:lnSpc>
                          <a:spcPct val="115000"/>
                        </a:lnSpc>
                        <a:spcAft>
                          <a:spcPts val="0"/>
                        </a:spcAft>
                      </a:pPr>
                      <a:r>
                        <a:rPr lang="en-US" sz="1100">
                          <a:effectLst/>
                        </a:rPr>
                        <a:t>An</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ru-RU" sz="1000" spc="-20">
                          <a:effectLst/>
                        </a:rPr>
                        <a:t>Ph-piperazine, H</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gridSpan="2">
                  <a:txBody>
                    <a:bodyPr/>
                    <a:lstStyle/>
                    <a:p>
                      <a:pPr algn="ctr">
                        <a:lnSpc>
                          <a:spcPct val="115000"/>
                        </a:lnSpc>
                        <a:spcAft>
                          <a:spcPts val="0"/>
                        </a:spcAft>
                      </a:pPr>
                      <a:r>
                        <a:rPr lang="en-US" sz="1100">
                          <a:effectLst/>
                        </a:rPr>
                        <a:t>7.0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gridSpan="2">
                  <a:txBody>
                    <a:bodyPr/>
                    <a:lstStyle/>
                    <a:p>
                      <a:pPr algn="ctr">
                        <a:lnSpc>
                          <a:spcPct val="115000"/>
                        </a:lnSpc>
                        <a:spcAft>
                          <a:spcPts val="0"/>
                        </a:spcAft>
                      </a:pPr>
                      <a:r>
                        <a:rPr lang="en-US" sz="1100">
                          <a:effectLst/>
                        </a:rPr>
                        <a:t>5.3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a:txBody>
                    <a:bodyPr/>
                    <a:lstStyle/>
                    <a:p>
                      <a:pPr algn="ctr">
                        <a:lnSpc>
                          <a:spcPct val="115000"/>
                        </a:lnSpc>
                        <a:spcAft>
                          <a:spcPts val="0"/>
                        </a:spcAft>
                      </a:pPr>
                      <a:r>
                        <a:rPr lang="en-US" sz="1100">
                          <a:effectLst/>
                        </a:rPr>
                        <a:t>923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100">
                          <a:effectLst/>
                        </a:rPr>
                        <a:t>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43959">
                <a:tc>
                  <a:txBody>
                    <a:bodyPr/>
                    <a:lstStyle/>
                    <a:p>
                      <a:pPr indent="-45720" algn="ctr">
                        <a:lnSpc>
                          <a:spcPct val="115000"/>
                        </a:lnSpc>
                        <a:spcAft>
                          <a:spcPts val="0"/>
                        </a:spcAft>
                      </a:pPr>
                      <a:r>
                        <a:rPr lang="en-US" sz="1100">
                          <a:effectLst/>
                        </a:rPr>
                        <a:t>Au</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ru-RU" sz="1000" spc="-20">
                          <a:effectLst/>
                        </a:rPr>
                        <a:t>2-F-Ph-piperazine, H</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gridSpan="2">
                  <a:txBody>
                    <a:bodyPr/>
                    <a:lstStyle/>
                    <a:p>
                      <a:pPr algn="ctr">
                        <a:lnSpc>
                          <a:spcPct val="115000"/>
                        </a:lnSpc>
                        <a:spcAft>
                          <a:spcPts val="0"/>
                        </a:spcAft>
                      </a:pPr>
                      <a:r>
                        <a:rPr lang="en-US" sz="1100">
                          <a:effectLst/>
                        </a:rPr>
                        <a:t>7.2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gridSpan="2">
                  <a:txBody>
                    <a:bodyPr/>
                    <a:lstStyle/>
                    <a:p>
                      <a:pPr algn="ctr">
                        <a:lnSpc>
                          <a:spcPct val="115000"/>
                        </a:lnSpc>
                        <a:spcAft>
                          <a:spcPts val="0"/>
                        </a:spcAft>
                      </a:pPr>
                      <a:r>
                        <a:rPr lang="en-US" sz="1100">
                          <a:effectLst/>
                        </a:rPr>
                        <a:t>5.4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a:txBody>
                    <a:bodyPr/>
                    <a:lstStyle/>
                    <a:p>
                      <a:pPr algn="ctr">
                        <a:lnSpc>
                          <a:spcPct val="115000"/>
                        </a:lnSpc>
                        <a:spcAft>
                          <a:spcPts val="0"/>
                        </a:spcAft>
                      </a:pPr>
                      <a:r>
                        <a:rPr lang="en-US" sz="1100">
                          <a:effectLst/>
                        </a:rPr>
                        <a:t>927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100">
                          <a:effectLst/>
                        </a:rPr>
                        <a:t>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350520">
                <a:tc>
                  <a:txBody>
                    <a:bodyPr/>
                    <a:lstStyle/>
                    <a:p>
                      <a:pPr indent="-45720" algn="ctr">
                        <a:lnSpc>
                          <a:spcPct val="115000"/>
                        </a:lnSpc>
                        <a:spcAft>
                          <a:spcPts val="0"/>
                        </a:spcAft>
                      </a:pPr>
                      <a:r>
                        <a:rPr lang="en-US" sz="1100">
                          <a:effectLst/>
                        </a:rPr>
                        <a:t>D</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ru-RU" sz="1000" spc="-20">
                          <a:effectLst/>
                        </a:rPr>
                        <a:t>methylbenzylamine, H</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gridSpan="2">
                  <a:txBody>
                    <a:bodyPr/>
                    <a:lstStyle/>
                    <a:p>
                      <a:pPr algn="ctr">
                        <a:lnSpc>
                          <a:spcPct val="115000"/>
                        </a:lnSpc>
                        <a:spcAft>
                          <a:spcPts val="0"/>
                        </a:spcAft>
                      </a:pPr>
                      <a:r>
                        <a:rPr lang="en-US" sz="1000" spc="-20">
                          <a:effectLst/>
                        </a:rPr>
                        <a:t>6.2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gridSpan="2">
                  <a:txBody>
                    <a:bodyPr/>
                    <a:lstStyle/>
                    <a:p>
                      <a:pPr algn="ctr">
                        <a:lnSpc>
                          <a:spcPct val="115000"/>
                        </a:lnSpc>
                        <a:spcAft>
                          <a:spcPts val="0"/>
                        </a:spcAft>
                      </a:pPr>
                      <a:r>
                        <a:rPr lang="en-US" sz="1100">
                          <a:effectLst/>
                        </a:rPr>
                        <a:t>5.2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a:txBody>
                    <a:bodyPr/>
                    <a:lstStyle/>
                    <a:p>
                      <a:pPr algn="ctr">
                        <a:lnSpc>
                          <a:spcPct val="115000"/>
                        </a:lnSpc>
                        <a:spcAft>
                          <a:spcPts val="0"/>
                        </a:spcAft>
                      </a:pPr>
                      <a:r>
                        <a:rPr lang="en-US" sz="1100">
                          <a:effectLst/>
                        </a:rPr>
                        <a:t>875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100">
                          <a:effectLst/>
                        </a:rPr>
                        <a:t>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r h="243959">
                <a:tc>
                  <a:txBody>
                    <a:bodyPr/>
                    <a:lstStyle/>
                    <a:p>
                      <a:pPr indent="-45720" algn="ctr">
                        <a:lnSpc>
                          <a:spcPct val="115000"/>
                        </a:lnSpc>
                        <a:spcAft>
                          <a:spcPts val="0"/>
                        </a:spcAft>
                      </a:pPr>
                      <a:r>
                        <a:rPr lang="en-US" sz="1100">
                          <a:effectLst/>
                        </a:rPr>
                        <a:t>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ru-RU" sz="1000" spc="-20">
                          <a:effectLst/>
                        </a:rPr>
                        <a:t>BDB-piperazine, H</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gridSpan="2">
                  <a:txBody>
                    <a:bodyPr/>
                    <a:lstStyle/>
                    <a:p>
                      <a:pPr algn="ctr">
                        <a:lnSpc>
                          <a:spcPct val="115000"/>
                        </a:lnSpc>
                        <a:spcAft>
                          <a:spcPts val="0"/>
                        </a:spcAft>
                      </a:pPr>
                      <a:r>
                        <a:rPr lang="en-US" sz="1100">
                          <a:effectLst/>
                        </a:rPr>
                        <a:t>5.2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gridSpan="2">
                  <a:txBody>
                    <a:bodyPr/>
                    <a:lstStyle/>
                    <a:p>
                      <a:pPr algn="ctr">
                        <a:lnSpc>
                          <a:spcPct val="115000"/>
                        </a:lnSpc>
                        <a:spcAft>
                          <a:spcPts val="0"/>
                        </a:spcAft>
                      </a:pPr>
                      <a:r>
                        <a:rPr lang="en-US" sz="1100">
                          <a:effectLst/>
                        </a:rPr>
                        <a:t>5.3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GB"/>
                    </a:p>
                  </a:txBody>
                  <a:tcPr/>
                </a:tc>
                <a:tc>
                  <a:txBody>
                    <a:bodyPr/>
                    <a:lstStyle/>
                    <a:p>
                      <a:pPr algn="ctr">
                        <a:lnSpc>
                          <a:spcPct val="115000"/>
                        </a:lnSpc>
                        <a:spcAft>
                          <a:spcPts val="0"/>
                        </a:spcAft>
                      </a:pPr>
                      <a:r>
                        <a:rPr lang="en-US" sz="1100">
                          <a:effectLst/>
                        </a:rPr>
                        <a:t>965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1100" dirty="0">
                          <a:effectLst/>
                        </a:rPr>
                        <a:t>4</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r>
            </a:tbl>
          </a:graphicData>
        </a:graphic>
      </p:graphicFrame>
      <p:sp>
        <p:nvSpPr>
          <p:cNvPr id="4" name="Rectangle 1"/>
          <p:cNvSpPr>
            <a:spLocks noChangeArrowheads="1"/>
          </p:cNvSpPr>
          <p:nvPr/>
        </p:nvSpPr>
        <p:spPr bwMode="auto">
          <a:xfrm>
            <a:off x="3574920" y="4691283"/>
            <a:ext cx="3330011" cy="7848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14" tIns="45707" rIns="91414" bIns="45707" numCol="1" anchor="ctr" anchorCtr="0" compatLnSpc="1">
            <a:prstTxWarp prst="textNoShape">
              <a:avLst/>
            </a:prstTxWarp>
            <a:spAutoFit/>
          </a:bodyPr>
          <a:lstStyle/>
          <a:p>
            <a:pPr eaLnBrk="0" fontAlgn="base" hangingPunct="0">
              <a:spcBef>
                <a:spcPct val="0"/>
              </a:spcBef>
              <a:spcAft>
                <a:spcPct val="0"/>
              </a:spcAft>
            </a:pPr>
            <a:r>
              <a:rPr lang="en-US" altLang="en-US" sz="1100" dirty="0">
                <a:latin typeface="Calibri" panose="020F0502020204030204" pitchFamily="34" charset="0"/>
                <a:ea typeface="Times New Roman" panose="02020603050405020304" pitchFamily="18" charset="0"/>
                <a:cs typeface="Times New Roman" panose="02020603050405020304" pitchFamily="18" charset="0"/>
              </a:rPr>
              <a:t>* - </a:t>
            </a:r>
            <a:r>
              <a:rPr lang="en-GB" altLang="en-US" sz="1100" dirty="0">
                <a:latin typeface="Calibri" panose="020F0502020204030204" pitchFamily="34" charset="0"/>
                <a:ea typeface="Times New Roman" panose="02020603050405020304" pitchFamily="18" charset="0"/>
                <a:cs typeface="Times New Roman" panose="02020603050405020304" pitchFamily="18" charset="0"/>
              </a:rPr>
              <a:t>a number of metabolic reactions</a:t>
            </a:r>
            <a:endParaRPr lang="en-GB" altLang="en-US" sz="800" dirty="0"/>
          </a:p>
          <a:p>
            <a:pPr eaLnBrk="0" fontAlgn="base" hangingPunct="0">
              <a:spcBef>
                <a:spcPct val="0"/>
              </a:spcBef>
              <a:spcAft>
                <a:spcPct val="0"/>
              </a:spcAft>
            </a:pPr>
            <a:r>
              <a:rPr lang="en-US" altLang="en-US" sz="1100" dirty="0">
                <a:latin typeface="Calibri" panose="020F0502020204030204" pitchFamily="34" charset="0"/>
                <a:ea typeface="Times New Roman" panose="02020603050405020304" pitchFamily="18" charset="0"/>
                <a:cs typeface="Times New Roman" panose="02020603050405020304" pitchFamily="18" charset="0"/>
              </a:rPr>
              <a:t>SASA – solvent accessible surface area</a:t>
            </a:r>
            <a:endParaRPr lang="en-GB" altLang="en-US" sz="800" dirty="0"/>
          </a:p>
          <a:p>
            <a:pPr eaLnBrk="0" fontAlgn="base" hangingPunct="0">
              <a:spcBef>
                <a:spcPct val="0"/>
              </a:spcBef>
              <a:spcAft>
                <a:spcPct val="0"/>
              </a:spcAft>
            </a:pPr>
            <a:r>
              <a:rPr lang="en-US" altLang="en-US" sz="1100" dirty="0" err="1">
                <a:latin typeface="Calibri" panose="020F0502020204030204" pitchFamily="34" charset="0"/>
                <a:ea typeface="Times New Roman" panose="02020603050405020304" pitchFamily="18" charset="0"/>
                <a:cs typeface="Times New Roman" panose="02020603050405020304" pitchFamily="18" charset="0"/>
              </a:rPr>
              <a:t>LogS</a:t>
            </a:r>
            <a:r>
              <a:rPr lang="en-US" altLang="en-US" sz="1100" dirty="0">
                <a:latin typeface="Calibri" panose="020F0502020204030204" pitchFamily="34" charset="0"/>
                <a:ea typeface="Times New Roman" panose="02020603050405020304" pitchFamily="18" charset="0"/>
                <a:cs typeface="Times New Roman" panose="02020603050405020304" pitchFamily="18" charset="0"/>
              </a:rPr>
              <a:t> – solubility</a:t>
            </a:r>
            <a:endParaRPr lang="en-GB" altLang="en-US" sz="800" dirty="0"/>
          </a:p>
          <a:p>
            <a:pPr eaLnBrk="0" fontAlgn="base" hangingPunct="0">
              <a:spcBef>
                <a:spcPct val="0"/>
              </a:spcBef>
              <a:spcAft>
                <a:spcPct val="0"/>
              </a:spcAft>
            </a:pPr>
            <a:r>
              <a:rPr lang="en-US" altLang="en-US" sz="1100" dirty="0" err="1">
                <a:latin typeface="Calibri" panose="020F0502020204030204" pitchFamily="34" charset="0"/>
                <a:ea typeface="Times New Roman" panose="02020603050405020304" pitchFamily="18" charset="0"/>
                <a:cs typeface="Times New Roman" panose="02020603050405020304" pitchFamily="18" charset="0"/>
              </a:rPr>
              <a:t>LogP</a:t>
            </a:r>
            <a:r>
              <a:rPr lang="en-US" altLang="en-US" sz="1100" dirty="0">
                <a:latin typeface="Calibri" panose="020F0502020204030204" pitchFamily="34" charset="0"/>
                <a:ea typeface="Times New Roman" panose="02020603050405020304" pitchFamily="18" charset="0"/>
                <a:cs typeface="Times New Roman" panose="02020603050405020304" pitchFamily="18" charset="0"/>
              </a:rPr>
              <a:t> – octanol/water distribution coefficient</a:t>
            </a:r>
            <a:endParaRPr lang="en-US" altLang="en-US" dirty="0">
              <a:latin typeface="Arial" panose="020B0604020202020204" pitchFamily="34" charset="0"/>
            </a:endParaRPr>
          </a:p>
        </p:txBody>
      </p:sp>
      <p:sp>
        <p:nvSpPr>
          <p:cNvPr id="5" name="Rectangle 4"/>
          <p:cNvSpPr/>
          <p:nvPr/>
        </p:nvSpPr>
        <p:spPr>
          <a:xfrm>
            <a:off x="3423566" y="1903660"/>
            <a:ext cx="2623431" cy="276973"/>
          </a:xfrm>
          <a:prstGeom prst="rect">
            <a:avLst/>
          </a:prstGeom>
        </p:spPr>
        <p:txBody>
          <a:bodyPr wrap="square" lIns="91414" tIns="45707" rIns="91414" bIns="45707">
            <a:spAutoFit/>
          </a:bodyPr>
          <a:lstStyle/>
          <a:p>
            <a:r>
              <a:rPr lang="en-US" sz="1200" dirty="0">
                <a:latin typeface="Times New Roman" panose="02020603050405020304" pitchFamily="18" charset="0"/>
                <a:ea typeface="Times New Roman" panose="02020603050405020304" pitchFamily="18" charset="0"/>
              </a:rPr>
              <a:t>Table S1. Properties of </a:t>
            </a:r>
            <a:r>
              <a:rPr lang="en-US" sz="1200" dirty="0" smtClean="0">
                <a:latin typeface="Times New Roman" panose="02020603050405020304" pitchFamily="18" charset="0"/>
                <a:ea typeface="Times New Roman" panose="02020603050405020304" pitchFamily="18" charset="0"/>
              </a:rPr>
              <a:t>ISMBDs</a:t>
            </a:r>
            <a:endParaRPr lang="en-GB" sz="1200" dirty="0"/>
          </a:p>
        </p:txBody>
      </p:sp>
      <p:sp>
        <p:nvSpPr>
          <p:cNvPr id="6" name="TextBox 5"/>
          <p:cNvSpPr txBox="1"/>
          <p:nvPr/>
        </p:nvSpPr>
        <p:spPr>
          <a:xfrm flipH="1">
            <a:off x="1547663" y="5498356"/>
            <a:ext cx="6318702" cy="738637"/>
          </a:xfrm>
          <a:prstGeom prst="rect">
            <a:avLst/>
          </a:prstGeom>
          <a:noFill/>
        </p:spPr>
        <p:txBody>
          <a:bodyPr wrap="square" lIns="91414" tIns="45707" rIns="91414" bIns="45707" rtlCol="0">
            <a:spAutoFit/>
          </a:bodyPr>
          <a:lstStyle/>
          <a:p>
            <a:r>
              <a:rPr lang="en-US" sz="1400" b="1" dirty="0"/>
              <a:t>Figure S2. </a:t>
            </a:r>
            <a:r>
              <a:rPr lang="en-US" sz="1400" dirty="0"/>
              <a:t>Shown above is the generic structure of ISMBD with radicals (R1 and R2). Table S1 deciphers radicals (R1 and R2) of ISMBDs in standard chemical definitions. Other abbreviations are deciphered below.</a:t>
            </a:r>
            <a:endParaRPr lang="ru-RU" sz="1400" dirty="0"/>
          </a:p>
        </p:txBody>
      </p:sp>
    </p:spTree>
    <p:extLst>
      <p:ext uri="{BB962C8B-B14F-4D97-AF65-F5344CB8AC3E}">
        <p14:creationId xmlns:p14="http://schemas.microsoft.com/office/powerpoint/2010/main" xmlns="" val="240607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1049746" y="981105"/>
            <a:ext cx="7405346" cy="4424143"/>
          </a:xfrm>
          <a:prstGeom prst="rect">
            <a:avLst/>
          </a:prstGeom>
          <a:noFill/>
          <a:ln w="9525">
            <a:noFill/>
            <a:miter lim="800000"/>
            <a:headEnd/>
            <a:tailEnd/>
          </a:ln>
          <a:effectLst/>
        </p:spPr>
        <p:txBody>
          <a:bodyPr vert="horz" wrap="square" lIns="83677" tIns="41838" rIns="83677" bIns="41838" numCol="1" anchor="ctr" anchorCtr="0" compatLnSpc="1">
            <a:prstTxWarp prst="textNoShape">
              <a:avLst/>
            </a:prstTxWarp>
            <a:spAutoFit/>
          </a:bodyPr>
          <a:lstStyle/>
          <a:p>
            <a:pPr defTabSz="836767" fontAlgn="base">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        CCCCGACCCCCAAAAACCACCGCGCGGATTTCTGGCGTGCCAAGCTA</a:t>
            </a:r>
            <a:r>
              <a:rPr lang="en-US" sz="1000" u="sng" dirty="0" smtClean="0">
                <a:solidFill>
                  <a:srgbClr val="000000"/>
                </a:solidFill>
                <a:latin typeface="Courier New" pitchFamily="49" charset="0"/>
                <a:ea typeface="Times New Roman" pitchFamily="18" charset="0"/>
                <a:cs typeface="Courier New" pitchFamily="49" charset="0"/>
              </a:rPr>
              <a:t>GTCGAC</a:t>
            </a:r>
            <a:r>
              <a:rPr lang="en-US" sz="1000" dirty="0" smtClean="0">
                <a:solidFill>
                  <a:srgbClr val="000000"/>
                </a:solidFill>
                <a:latin typeface="Courier New" pitchFamily="49" charset="0"/>
                <a:ea typeface="Times New Roman" pitchFamily="18" charset="0"/>
                <a:cs typeface="Courier New" pitchFamily="49" charset="0"/>
              </a:rPr>
              <a:t>CTCGA</a:t>
            </a:r>
            <a:r>
              <a:rPr lang="en-US" sz="1000" u="sng" dirty="0" smtClean="0">
                <a:solidFill>
                  <a:srgbClr val="000000"/>
                </a:solidFill>
                <a:latin typeface="Courier New" pitchFamily="49" charset="0"/>
                <a:ea typeface="Times New Roman" pitchFamily="18" charset="0"/>
                <a:cs typeface="Courier New" pitchFamily="49" charset="0"/>
              </a:rPr>
              <a:t>GAACATGTCCCAACATG</a:t>
            </a:r>
            <a:r>
              <a:rPr lang="en-US" sz="1000" dirty="0" smtClean="0">
                <a:solidFill>
                  <a:srgbClr val="000000"/>
                </a:solidFill>
                <a:latin typeface="Courier New" pitchFamily="49" charset="0"/>
                <a:ea typeface="Times New Roman" pitchFamily="18" charset="0"/>
                <a:cs typeface="Courier New" pitchFamily="49" charset="0"/>
              </a:rPr>
              <a:t>TTGTC   8800</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8721    GGGGCTGGGGGTTTTTGGTGGCGCGCCTAAAGACCGCACGGTTCGATCAGCTG</a:t>
            </a:r>
            <a:r>
              <a:rPr lang="en-US" sz="1000" u="sng" dirty="0" smtClean="0">
                <a:solidFill>
                  <a:srgbClr val="000000"/>
                </a:solidFill>
                <a:latin typeface="Courier New" pitchFamily="49" charset="0"/>
                <a:ea typeface="Times New Roman" pitchFamily="18" charset="0"/>
                <a:cs typeface="Courier New" pitchFamily="49" charset="0"/>
              </a:rPr>
              <a:t>GAGCTC</a:t>
            </a:r>
            <a:r>
              <a:rPr lang="en-US" sz="1000" dirty="0" smtClean="0">
                <a:solidFill>
                  <a:srgbClr val="000000"/>
                </a:solidFill>
                <a:latin typeface="Courier New" pitchFamily="49" charset="0"/>
                <a:ea typeface="Times New Roman" pitchFamily="18" charset="0"/>
                <a:cs typeface="Courier New" pitchFamily="49" charset="0"/>
              </a:rPr>
              <a:t>TTGTACAGGGTTGTACAACAG   8800</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                                                        </a:t>
            </a:r>
            <a:r>
              <a:rPr lang="en-US" sz="1000" dirty="0" err="1" smtClean="0">
                <a:latin typeface="Courier New" pitchFamily="49" charset="0"/>
                <a:ea typeface="Times New Roman" pitchFamily="18" charset="0"/>
                <a:cs typeface="Courier New" pitchFamily="49" charset="0"/>
              </a:rPr>
              <a:t>SalI</a:t>
            </a:r>
            <a:r>
              <a:rPr lang="en-US" sz="1000" dirty="0" smtClean="0">
                <a:latin typeface="Courier New" pitchFamily="49" charset="0"/>
                <a:ea typeface="Times New Roman" pitchFamily="18" charset="0"/>
                <a:cs typeface="Courier New" pitchFamily="49" charset="0"/>
              </a:rPr>
              <a:t>   </a:t>
            </a:r>
            <a:r>
              <a:rPr lang="en-US" sz="1000" dirty="0" err="1" smtClean="0">
                <a:latin typeface="Courier New" pitchFamily="49" charset="0"/>
                <a:ea typeface="Times New Roman" pitchFamily="18" charset="0"/>
                <a:cs typeface="Courier New" pitchFamily="49" charset="0"/>
              </a:rPr>
              <a:t>XhoI</a:t>
            </a:r>
            <a:r>
              <a:rPr lang="en-US" sz="1000" dirty="0" smtClean="0">
                <a:latin typeface="Courier New" pitchFamily="49" charset="0"/>
                <a:ea typeface="Times New Roman" pitchFamily="18" charset="0"/>
                <a:cs typeface="Courier New" pitchFamily="49" charset="0"/>
              </a:rPr>
              <a:t>    </a:t>
            </a:r>
            <a:r>
              <a:rPr lang="en-US" sz="1000" dirty="0" err="1" smtClean="0">
                <a:solidFill>
                  <a:srgbClr val="000000"/>
                </a:solidFill>
                <a:latin typeface="Courier New" pitchFamily="49" charset="0"/>
                <a:ea typeface="Times New Roman" pitchFamily="18" charset="0"/>
                <a:cs typeface="Courier New" pitchFamily="49" charset="0"/>
              </a:rPr>
              <a:t>PciI</a:t>
            </a:r>
            <a:r>
              <a:rPr lang="en-US" sz="1000" dirty="0" smtClean="0">
                <a:solidFill>
                  <a:srgbClr val="000000"/>
                </a:solidFill>
                <a:latin typeface="Courier New" pitchFamily="49" charset="0"/>
                <a:ea typeface="Times New Roman" pitchFamily="18" charset="0"/>
                <a:cs typeface="Courier New" pitchFamily="49" charset="0"/>
              </a:rPr>
              <a:t>       </a:t>
            </a:r>
            <a:r>
              <a:rPr lang="en-US" sz="1000" dirty="0" err="1" smtClean="0">
                <a:solidFill>
                  <a:srgbClr val="000000"/>
                </a:solidFill>
                <a:latin typeface="Courier New" pitchFamily="49" charset="0"/>
                <a:ea typeface="Times New Roman" pitchFamily="18" charset="0"/>
                <a:cs typeface="Courier New" pitchFamily="49" charset="0"/>
              </a:rPr>
              <a:t>PciI</a:t>
            </a:r>
            <a:r>
              <a:rPr lang="en-US" sz="1000" dirty="0" smtClean="0">
                <a:solidFill>
                  <a:srgbClr val="000000"/>
                </a:solidFill>
                <a:latin typeface="Courier New" pitchFamily="49" charset="0"/>
                <a:ea typeface="Times New Roman" pitchFamily="18" charset="0"/>
                <a:cs typeface="Courier New" pitchFamily="49" charset="0"/>
              </a:rPr>
              <a:t>      </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                                                                                         </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b="1" dirty="0" smtClean="0">
                <a:solidFill>
                  <a:srgbClr val="000000"/>
                </a:solidFill>
                <a:latin typeface="Courier New" pitchFamily="49" charset="0"/>
                <a:ea typeface="Times New Roman" pitchFamily="18" charset="0"/>
                <a:cs typeface="Courier New" pitchFamily="49" charset="0"/>
              </a:rPr>
              <a:t>		</a:t>
            </a:r>
            <a:r>
              <a:rPr lang="en-US" sz="1000" b="1" dirty="0" smtClean="0">
                <a:solidFill>
                  <a:srgbClr val="00B050"/>
                </a:solidFill>
                <a:latin typeface="Courier New" pitchFamily="49" charset="0"/>
                <a:ea typeface="Times New Roman" pitchFamily="18" charset="0"/>
                <a:cs typeface="Courier New" pitchFamily="49" charset="0"/>
              </a:rPr>
              <a:t>p21</a:t>
            </a:r>
            <a:r>
              <a:rPr lang="en-US" sz="1000" b="1" dirty="0" smtClean="0">
                <a:solidFill>
                  <a:srgbClr val="000000"/>
                </a:solidFill>
                <a:latin typeface="Courier New" pitchFamily="49" charset="0"/>
                <a:ea typeface="Times New Roman" pitchFamily="18" charset="0"/>
                <a:cs typeface="Courier New" pitchFamily="49" charset="0"/>
              </a:rPr>
              <a:t> 			            </a:t>
            </a:r>
            <a:r>
              <a:rPr lang="en-US" sz="1000" b="1" dirty="0" err="1" smtClean="0">
                <a:solidFill>
                  <a:srgbClr val="00B050"/>
                </a:solidFill>
                <a:latin typeface="Courier New" pitchFamily="49" charset="0"/>
                <a:ea typeface="Times New Roman" pitchFamily="18" charset="0"/>
                <a:cs typeface="Courier New" pitchFamily="49" charset="0"/>
              </a:rPr>
              <a:t>p21</a:t>
            </a:r>
            <a:r>
              <a:rPr lang="en-US" sz="1000" b="1" dirty="0" smtClean="0">
                <a:solidFill>
                  <a:srgbClr val="000000"/>
                </a:solidFill>
                <a:latin typeface="Courier New" pitchFamily="49" charset="0"/>
                <a:ea typeface="Times New Roman" pitchFamily="18" charset="0"/>
                <a:cs typeface="Courier New" pitchFamily="49" charset="0"/>
              </a:rPr>
              <a:t> 				                     </a:t>
            </a:r>
            <a:r>
              <a:rPr lang="en-US" sz="1000" b="1" dirty="0" err="1" smtClean="0">
                <a:solidFill>
                  <a:srgbClr val="00B050"/>
                </a:solidFill>
                <a:latin typeface="Courier New" pitchFamily="49" charset="0"/>
                <a:ea typeface="Times New Roman" pitchFamily="18" charset="0"/>
                <a:cs typeface="Courier New" pitchFamily="49" charset="0"/>
              </a:rPr>
              <a:t>p21</a:t>
            </a:r>
            <a:endParaRPr lang="ru-RU" sz="1000" dirty="0" smtClean="0">
              <a:solidFill>
                <a:srgbClr val="00B050"/>
              </a:solidFill>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8801    </a:t>
            </a:r>
            <a:r>
              <a:rPr lang="en-US" sz="1000" dirty="0" smtClean="0">
                <a:latin typeface="Courier New" pitchFamily="49" charset="0"/>
                <a:ea typeface="Times New Roman" pitchFamily="18" charset="0"/>
                <a:cs typeface="Courier New" pitchFamily="49" charset="0"/>
              </a:rPr>
              <a:t>GA</a:t>
            </a:r>
            <a:r>
              <a:rPr lang="en-US" sz="1000" b="1" u="sng" dirty="0" smtClean="0">
                <a:solidFill>
                  <a:srgbClr val="00B050"/>
                </a:solidFill>
                <a:latin typeface="Courier New" pitchFamily="49" charset="0"/>
                <a:ea typeface="Times New Roman" pitchFamily="18" charset="0"/>
                <a:cs typeface="Courier New" pitchFamily="49" charset="0"/>
              </a:rPr>
              <a:t>GAACATGTCCCAACATGTTGT</a:t>
            </a:r>
            <a:r>
              <a:rPr lang="en-US" sz="1000" dirty="0" smtClean="0">
                <a:latin typeface="Courier New" pitchFamily="49" charset="0"/>
                <a:ea typeface="Times New Roman" pitchFamily="18" charset="0"/>
                <a:cs typeface="Courier New" pitchFamily="49" charset="0"/>
              </a:rPr>
              <a:t>CGA</a:t>
            </a:r>
            <a:r>
              <a:rPr lang="en-US" sz="1000" b="1" u="sng" dirty="0" smtClean="0">
                <a:solidFill>
                  <a:srgbClr val="00B050"/>
                </a:solidFill>
                <a:latin typeface="Courier New" pitchFamily="49" charset="0"/>
                <a:ea typeface="Times New Roman" pitchFamily="18" charset="0"/>
                <a:cs typeface="Courier New" pitchFamily="49" charset="0"/>
              </a:rPr>
              <a:t>GAACATGTCCCAACATGTTGT</a:t>
            </a:r>
            <a:r>
              <a:rPr lang="en-US" sz="1000" dirty="0" smtClean="0">
                <a:latin typeface="Courier New" pitchFamily="49" charset="0"/>
                <a:ea typeface="Times New Roman" pitchFamily="18" charset="0"/>
                <a:cs typeface="Courier New" pitchFamily="49" charset="0"/>
              </a:rPr>
              <a:t>CGA</a:t>
            </a:r>
            <a:r>
              <a:rPr lang="en-US" sz="1000" b="1" u="sng" dirty="0" smtClean="0">
                <a:solidFill>
                  <a:srgbClr val="00B050"/>
                </a:solidFill>
                <a:latin typeface="Courier New" pitchFamily="49" charset="0"/>
                <a:ea typeface="Times New Roman" pitchFamily="18" charset="0"/>
                <a:cs typeface="Courier New" pitchFamily="49" charset="0"/>
              </a:rPr>
              <a:t>GAACATGTCCCAACATGTTGT</a:t>
            </a:r>
            <a:r>
              <a:rPr lang="en-US" sz="1000" dirty="0" smtClean="0">
                <a:latin typeface="Courier New" pitchFamily="49" charset="0"/>
                <a:ea typeface="Times New Roman" pitchFamily="18" charset="0"/>
                <a:cs typeface="Courier New" pitchFamily="49" charset="0"/>
              </a:rPr>
              <a:t>CGAGGGACA   8880</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latin typeface="Courier New" pitchFamily="49" charset="0"/>
                <a:ea typeface="Times New Roman" pitchFamily="18" charset="0"/>
                <a:cs typeface="Courier New" pitchFamily="49" charset="0"/>
              </a:rPr>
              <a:t>8801    CT</a:t>
            </a:r>
            <a:r>
              <a:rPr lang="en-US" sz="1000" b="1" dirty="0" smtClean="0">
                <a:solidFill>
                  <a:srgbClr val="00B050"/>
                </a:solidFill>
                <a:latin typeface="Courier New" pitchFamily="49" charset="0"/>
                <a:ea typeface="Times New Roman" pitchFamily="18" charset="0"/>
                <a:cs typeface="Courier New" pitchFamily="49" charset="0"/>
              </a:rPr>
              <a:t>CTTGTACAGGGTTGTACAACA</a:t>
            </a:r>
            <a:r>
              <a:rPr lang="en-US" sz="1000" dirty="0" smtClean="0">
                <a:latin typeface="Courier New" pitchFamily="49" charset="0"/>
                <a:ea typeface="Times New Roman" pitchFamily="18" charset="0"/>
                <a:cs typeface="Courier New" pitchFamily="49" charset="0"/>
              </a:rPr>
              <a:t>GCT</a:t>
            </a:r>
            <a:r>
              <a:rPr lang="en-US" sz="1000" b="1" dirty="0" smtClean="0">
                <a:solidFill>
                  <a:srgbClr val="00B050"/>
                </a:solidFill>
                <a:latin typeface="Courier New" pitchFamily="49" charset="0"/>
                <a:ea typeface="Times New Roman" pitchFamily="18" charset="0"/>
                <a:cs typeface="Courier New" pitchFamily="49" charset="0"/>
              </a:rPr>
              <a:t>CTTGTACAGGGTTGTACAACA</a:t>
            </a:r>
            <a:r>
              <a:rPr lang="en-US" sz="1000" dirty="0" smtClean="0">
                <a:latin typeface="Courier New" pitchFamily="49" charset="0"/>
                <a:ea typeface="Times New Roman" pitchFamily="18" charset="0"/>
                <a:cs typeface="Courier New" pitchFamily="49" charset="0"/>
              </a:rPr>
              <a:t>GCT</a:t>
            </a:r>
            <a:r>
              <a:rPr lang="en-US" sz="1000" b="1" dirty="0" smtClean="0">
                <a:solidFill>
                  <a:srgbClr val="00B050"/>
                </a:solidFill>
                <a:latin typeface="Courier New" pitchFamily="49" charset="0"/>
                <a:ea typeface="Times New Roman" pitchFamily="18" charset="0"/>
                <a:cs typeface="Courier New" pitchFamily="49" charset="0"/>
              </a:rPr>
              <a:t>CTTGTACAGGGTTGTACAACA</a:t>
            </a:r>
            <a:r>
              <a:rPr lang="en-US" sz="1000" dirty="0" smtClean="0">
                <a:latin typeface="Courier New" pitchFamily="49" charset="0"/>
                <a:ea typeface="Times New Roman" pitchFamily="18" charset="0"/>
                <a:cs typeface="Courier New" pitchFamily="49" charset="0"/>
              </a:rPr>
              <a:t>GCTCCCTGT   8880</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latin typeface="Courier New" pitchFamily="49" charset="0"/>
                <a:ea typeface="Times New Roman" pitchFamily="18" charset="0"/>
                <a:cs typeface="Courier New" pitchFamily="49" charset="0"/>
              </a:rPr>
              <a:t>             </a:t>
            </a:r>
            <a:r>
              <a:rPr lang="en-US" sz="1000" dirty="0" err="1" smtClean="0">
                <a:latin typeface="Courier New" pitchFamily="49" charset="0"/>
                <a:ea typeface="Times New Roman" pitchFamily="18" charset="0"/>
                <a:cs typeface="Courier New" pitchFamily="49" charset="0"/>
              </a:rPr>
              <a:t>PciI</a:t>
            </a:r>
            <a:r>
              <a:rPr lang="en-US" sz="1000" dirty="0" smtClean="0">
                <a:latin typeface="Courier New" pitchFamily="49" charset="0"/>
                <a:ea typeface="Times New Roman" pitchFamily="18" charset="0"/>
                <a:cs typeface="Courier New" pitchFamily="49" charset="0"/>
              </a:rPr>
              <a:t>       </a:t>
            </a:r>
            <a:r>
              <a:rPr lang="en-US" sz="1000" dirty="0" err="1" smtClean="0">
                <a:latin typeface="Courier New" pitchFamily="49" charset="0"/>
                <a:ea typeface="Times New Roman" pitchFamily="18" charset="0"/>
                <a:cs typeface="Courier New" pitchFamily="49" charset="0"/>
              </a:rPr>
              <a:t>PciI</a:t>
            </a:r>
            <a:r>
              <a:rPr lang="en-US" sz="1000" dirty="0" smtClean="0">
                <a:latin typeface="Courier New" pitchFamily="49" charset="0"/>
                <a:ea typeface="Times New Roman" pitchFamily="18" charset="0"/>
                <a:cs typeface="Courier New" pitchFamily="49" charset="0"/>
              </a:rPr>
              <a:t>           </a:t>
            </a:r>
            <a:r>
              <a:rPr lang="en-US" sz="1000" dirty="0" err="1" smtClean="0">
                <a:latin typeface="Courier New" pitchFamily="49" charset="0"/>
                <a:ea typeface="Times New Roman" pitchFamily="18" charset="0"/>
                <a:cs typeface="Courier New" pitchFamily="49" charset="0"/>
              </a:rPr>
              <a:t>PciI</a:t>
            </a:r>
            <a:r>
              <a:rPr lang="en-US" sz="1000" dirty="0" smtClean="0">
                <a:latin typeface="Courier New" pitchFamily="49" charset="0"/>
                <a:ea typeface="Times New Roman" pitchFamily="18" charset="0"/>
                <a:cs typeface="Courier New" pitchFamily="49" charset="0"/>
              </a:rPr>
              <a:t>       </a:t>
            </a:r>
            <a:r>
              <a:rPr lang="en-US" sz="1000" dirty="0" err="1" smtClean="0">
                <a:latin typeface="Courier New" pitchFamily="49" charset="0"/>
                <a:ea typeface="Times New Roman" pitchFamily="18" charset="0"/>
                <a:cs typeface="Courier New" pitchFamily="49" charset="0"/>
              </a:rPr>
              <a:t>PciI</a:t>
            </a:r>
            <a:r>
              <a:rPr lang="en-US" sz="1000" dirty="0" smtClean="0">
                <a:latin typeface="Courier New" pitchFamily="49" charset="0"/>
                <a:ea typeface="Times New Roman" pitchFamily="18" charset="0"/>
                <a:cs typeface="Courier New" pitchFamily="49" charset="0"/>
              </a:rPr>
              <a:t>           </a:t>
            </a:r>
            <a:r>
              <a:rPr lang="en-US" sz="1000" dirty="0" err="1" smtClean="0">
                <a:latin typeface="Courier New" pitchFamily="49" charset="0"/>
                <a:ea typeface="Times New Roman" pitchFamily="18" charset="0"/>
                <a:cs typeface="Courier New" pitchFamily="49" charset="0"/>
              </a:rPr>
              <a:t>PciI</a:t>
            </a:r>
            <a:r>
              <a:rPr lang="en-US" sz="1000" dirty="0" smtClean="0">
                <a:latin typeface="Courier New" pitchFamily="49" charset="0"/>
                <a:ea typeface="Times New Roman" pitchFamily="18" charset="0"/>
                <a:cs typeface="Courier New" pitchFamily="49" charset="0"/>
              </a:rPr>
              <a:t>       </a:t>
            </a:r>
            <a:r>
              <a:rPr lang="en-US" sz="1000" dirty="0" err="1" smtClean="0">
                <a:latin typeface="Courier New" pitchFamily="49" charset="0"/>
                <a:ea typeface="Times New Roman" pitchFamily="18" charset="0"/>
                <a:cs typeface="Courier New" pitchFamily="49" charset="0"/>
              </a:rPr>
              <a:t>PciI</a:t>
            </a:r>
            <a:r>
              <a:rPr lang="en-US" sz="1000" dirty="0" smtClean="0">
                <a:latin typeface="Courier New" pitchFamily="49" charset="0"/>
                <a:ea typeface="Times New Roman" pitchFamily="18" charset="0"/>
                <a:cs typeface="Courier New" pitchFamily="49" charset="0"/>
              </a:rPr>
              <a:t>              </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latin typeface="Courier New" pitchFamily="49" charset="0"/>
                <a:ea typeface="Times New Roman" pitchFamily="18" charset="0"/>
                <a:cs typeface="Courier New" pitchFamily="49" charset="0"/>
              </a:rPr>
              <a:t>                                                                                         </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latin typeface="Courier New" pitchFamily="49" charset="0"/>
                <a:ea typeface="Times New Roman" pitchFamily="18" charset="0"/>
                <a:cs typeface="Courier New" pitchFamily="49" charset="0"/>
              </a:rPr>
              <a:t>				</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latin typeface="Courier New" pitchFamily="49" charset="0"/>
                <a:ea typeface="Times New Roman" pitchFamily="18" charset="0"/>
                <a:cs typeface="Courier New" pitchFamily="49" charset="0"/>
              </a:rPr>
              <a:t>8881    TGCCCGGGCATGTCCACGTTTGCCTTGCATGGACTT</a:t>
            </a:r>
            <a:r>
              <a:rPr lang="en-US" sz="1000" dirty="0" smtClean="0">
                <a:solidFill>
                  <a:srgbClr val="000000"/>
                </a:solidFill>
                <a:latin typeface="Courier New" pitchFamily="49" charset="0"/>
                <a:ea typeface="Times New Roman" pitchFamily="18" charset="0"/>
                <a:cs typeface="Courier New" pitchFamily="49" charset="0"/>
              </a:rPr>
              <a:t>GCCTGGCCTTGCCTTGATCCACTAGTAGATCCATA</a:t>
            </a:r>
            <a:r>
              <a:rPr lang="en-US" sz="1000" dirty="0" smtClean="0">
                <a:solidFill>
                  <a:srgbClr val="0000FF"/>
                </a:solidFill>
                <a:latin typeface="Courier New" pitchFamily="49" charset="0"/>
                <a:ea typeface="Times New Roman" pitchFamily="18" charset="0"/>
                <a:cs typeface="Courier New" pitchFamily="49" charset="0"/>
              </a:rPr>
              <a:t>TCGAGCGGG</a:t>
            </a:r>
            <a:r>
              <a:rPr lang="en-US" sz="1000" dirty="0" smtClean="0">
                <a:solidFill>
                  <a:srgbClr val="000000"/>
                </a:solidFill>
                <a:latin typeface="Courier New" pitchFamily="49" charset="0"/>
                <a:ea typeface="Times New Roman" pitchFamily="18" charset="0"/>
                <a:cs typeface="Courier New" pitchFamily="49" charset="0"/>
              </a:rPr>
              <a:t>   8960</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8881    </a:t>
            </a:r>
            <a:r>
              <a:rPr lang="en-US" sz="1000" dirty="0" smtClean="0">
                <a:latin typeface="Courier New" pitchFamily="49" charset="0"/>
                <a:ea typeface="Times New Roman" pitchFamily="18" charset="0"/>
                <a:cs typeface="Courier New" pitchFamily="49" charset="0"/>
              </a:rPr>
              <a:t>ACGGGCCCGTACAGGTGCAAACGGAACGTACCTGAA</a:t>
            </a:r>
            <a:r>
              <a:rPr lang="en-US" sz="1000" dirty="0" smtClean="0">
                <a:solidFill>
                  <a:srgbClr val="000000"/>
                </a:solidFill>
                <a:latin typeface="Courier New" pitchFamily="49" charset="0"/>
                <a:ea typeface="Times New Roman" pitchFamily="18" charset="0"/>
                <a:cs typeface="Courier New" pitchFamily="49" charset="0"/>
              </a:rPr>
              <a:t>CGGACCGGAACGGAACTAGGTGATCATCTAGGTAT</a:t>
            </a:r>
            <a:r>
              <a:rPr lang="en-US" sz="1000" dirty="0" smtClean="0">
                <a:solidFill>
                  <a:srgbClr val="0000FF"/>
                </a:solidFill>
                <a:latin typeface="Courier New" pitchFamily="49" charset="0"/>
                <a:ea typeface="Times New Roman" pitchFamily="18" charset="0"/>
                <a:cs typeface="Courier New" pitchFamily="49" charset="0"/>
              </a:rPr>
              <a:t>AGCTCGCCC</a:t>
            </a:r>
            <a:r>
              <a:rPr lang="en-US" sz="1000" dirty="0" smtClean="0">
                <a:solidFill>
                  <a:srgbClr val="000000"/>
                </a:solidFill>
                <a:latin typeface="Courier New" pitchFamily="49" charset="0"/>
                <a:ea typeface="Times New Roman" pitchFamily="18" charset="0"/>
                <a:cs typeface="Courier New" pitchFamily="49" charset="0"/>
              </a:rPr>
              <a:t>   8960</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           </a:t>
            </a:r>
            <a:r>
              <a:rPr lang="en-US" sz="1000" dirty="0" err="1" smtClean="0">
                <a:solidFill>
                  <a:srgbClr val="000000"/>
                </a:solidFill>
                <a:latin typeface="Courier New" pitchFamily="49" charset="0"/>
                <a:ea typeface="Times New Roman" pitchFamily="18" charset="0"/>
                <a:cs typeface="Courier New" pitchFamily="49" charset="0"/>
              </a:rPr>
              <a:t>XmaI</a:t>
            </a:r>
            <a:r>
              <a:rPr lang="en-US" sz="1000" dirty="0" smtClean="0">
                <a:solidFill>
                  <a:srgbClr val="000000"/>
                </a:solidFill>
                <a:latin typeface="Courier New" pitchFamily="49" charset="0"/>
                <a:ea typeface="Times New Roman" pitchFamily="18" charset="0"/>
                <a:cs typeface="Courier New" pitchFamily="49" charset="0"/>
              </a:rPr>
              <a:t>                                                   </a:t>
            </a:r>
            <a:r>
              <a:rPr lang="en-US" sz="1000" dirty="0" err="1" smtClean="0">
                <a:solidFill>
                  <a:srgbClr val="000000"/>
                </a:solidFill>
                <a:latin typeface="Courier New" pitchFamily="49" charset="0"/>
                <a:ea typeface="Times New Roman" pitchFamily="18" charset="0"/>
                <a:cs typeface="Courier New" pitchFamily="49" charset="0"/>
              </a:rPr>
              <a:t>SpeI</a:t>
            </a:r>
            <a:r>
              <a:rPr lang="en-US" sz="1000" dirty="0" smtClean="0">
                <a:solidFill>
                  <a:srgbClr val="000000"/>
                </a:solidFill>
                <a:latin typeface="Courier New" pitchFamily="49" charset="0"/>
                <a:ea typeface="Times New Roman" pitchFamily="18" charset="0"/>
                <a:cs typeface="Courier New" pitchFamily="49" charset="0"/>
              </a:rPr>
              <a:t>                </a:t>
            </a:r>
            <a:r>
              <a:rPr lang="en-US" sz="1000" dirty="0" err="1" smtClean="0">
                <a:solidFill>
                  <a:srgbClr val="000000"/>
                </a:solidFill>
                <a:latin typeface="Courier New" pitchFamily="49" charset="0"/>
                <a:ea typeface="Times New Roman" pitchFamily="18" charset="0"/>
                <a:cs typeface="Courier New" pitchFamily="49" charset="0"/>
              </a:rPr>
              <a:t>BsrBI</a:t>
            </a:r>
            <a:r>
              <a:rPr lang="en-US" sz="1000" dirty="0" smtClean="0">
                <a:solidFill>
                  <a:srgbClr val="000000"/>
                </a:solidFill>
                <a:latin typeface="Courier New" pitchFamily="49" charset="0"/>
                <a:ea typeface="Times New Roman" pitchFamily="18" charset="0"/>
                <a:cs typeface="Courier New" pitchFamily="49" charset="0"/>
              </a:rPr>
              <a:t>   </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              </a:t>
            </a:r>
            <a:r>
              <a:rPr lang="en-US" sz="1000" dirty="0" err="1" smtClean="0">
                <a:solidFill>
                  <a:srgbClr val="000000"/>
                </a:solidFill>
                <a:latin typeface="Courier New" pitchFamily="49" charset="0"/>
                <a:ea typeface="Times New Roman" pitchFamily="18" charset="0"/>
                <a:cs typeface="Courier New" pitchFamily="49" charset="0"/>
              </a:rPr>
              <a:t>SrfI</a:t>
            </a:r>
            <a:r>
              <a:rPr lang="en-US" sz="1000" dirty="0" smtClean="0">
                <a:solidFill>
                  <a:srgbClr val="000000"/>
                </a:solidFill>
                <a:latin typeface="Courier New" pitchFamily="49" charset="0"/>
                <a:ea typeface="Times New Roman" pitchFamily="18" charset="0"/>
                <a:cs typeface="Courier New" pitchFamily="49" charset="0"/>
              </a:rPr>
              <a:t>                                                                        </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              </a:t>
            </a:r>
            <a:r>
              <a:rPr lang="en-US" sz="1000" dirty="0" err="1" smtClean="0">
                <a:solidFill>
                  <a:srgbClr val="000000"/>
                </a:solidFill>
                <a:latin typeface="Courier New" pitchFamily="49" charset="0"/>
                <a:ea typeface="Times New Roman" pitchFamily="18" charset="0"/>
                <a:cs typeface="Courier New" pitchFamily="49" charset="0"/>
              </a:rPr>
              <a:t>SmaI</a:t>
            </a:r>
            <a:r>
              <a:rPr lang="en-US" sz="1000" dirty="0" smtClean="0">
                <a:solidFill>
                  <a:srgbClr val="000000"/>
                </a:solidFill>
                <a:latin typeface="Courier New" pitchFamily="49" charset="0"/>
                <a:ea typeface="Times New Roman" pitchFamily="18" charset="0"/>
                <a:cs typeface="Courier New" pitchFamily="49" charset="0"/>
              </a:rPr>
              <a:t>                                                                        </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                                                                                         </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rPr>
              <a:t>		</a:t>
            </a:r>
            <a:r>
              <a:rPr lang="en-US" sz="1000" b="1" dirty="0" smtClean="0">
                <a:solidFill>
                  <a:srgbClr val="000000"/>
                </a:solidFill>
                <a:latin typeface="Courier New" pitchFamily="49" charset="0"/>
                <a:ea typeface="Times New Roman" pitchFamily="18" charset="0"/>
                <a:cs typeface="Courier New" pitchFamily="49" charset="0"/>
              </a:rPr>
              <a:t>Hsp70 </a:t>
            </a:r>
            <a:r>
              <a:rPr lang="en-US" sz="1000" b="1" dirty="0" err="1" smtClean="0">
                <a:solidFill>
                  <a:srgbClr val="000000"/>
                </a:solidFill>
                <a:latin typeface="Courier New" pitchFamily="49" charset="0"/>
                <a:ea typeface="Times New Roman" pitchFamily="18" charset="0"/>
                <a:cs typeface="Courier New" pitchFamily="49" charset="0"/>
              </a:rPr>
              <a:t>promotor</a:t>
            </a:r>
            <a:r>
              <a:rPr lang="en-US" sz="1000" b="1" dirty="0" smtClean="0">
                <a:solidFill>
                  <a:srgbClr val="000000"/>
                </a:solidFill>
                <a:latin typeface="Courier New" pitchFamily="49" charset="0"/>
                <a:ea typeface="Times New Roman" pitchFamily="18" charset="0"/>
                <a:cs typeface="Courier New" pitchFamily="49" charset="0"/>
              </a:rPr>
              <a:t>	</a:t>
            </a:r>
            <a:r>
              <a:rPr lang="en-US" sz="1000" dirty="0" smtClean="0">
                <a:solidFill>
                  <a:srgbClr val="000000"/>
                </a:solidFill>
                <a:latin typeface="Courier New" pitchFamily="49" charset="0"/>
                <a:ea typeface="Times New Roman" pitchFamily="18" charset="0"/>
                <a:cs typeface="Courier New" pitchFamily="49" charset="0"/>
              </a:rPr>
              <a:t>	</a:t>
            </a:r>
            <a:r>
              <a:rPr lang="en-US" sz="1000" b="1" dirty="0" smtClean="0">
                <a:solidFill>
                  <a:srgbClr val="000000"/>
                </a:solidFill>
                <a:latin typeface="Courier New" pitchFamily="49" charset="0"/>
                <a:ea typeface="Times New Roman" pitchFamily="18" charset="0"/>
                <a:cs typeface="Courier New" pitchFamily="49" charset="0"/>
              </a:rPr>
              <a:t>EGFP</a:t>
            </a:r>
            <a:r>
              <a:rPr lang="en-US" sz="1000" dirty="0" smtClean="0">
                <a:solidFill>
                  <a:srgbClr val="000000"/>
                </a:solidFill>
                <a:latin typeface="Courier New" pitchFamily="49" charset="0"/>
                <a:ea typeface="Times New Roman" pitchFamily="18" charset="0"/>
                <a:cs typeface="Courier New" pitchFamily="49" charset="0"/>
              </a:rPr>
              <a:t> </a:t>
            </a:r>
            <a:r>
              <a:rPr lang="en-US" sz="1000" dirty="0" smtClean="0">
                <a:solidFill>
                  <a:srgbClr val="000000"/>
                </a:solidFill>
                <a:latin typeface="Courier New" pitchFamily="49" charset="0"/>
                <a:ea typeface="Times New Roman" pitchFamily="18" charset="0"/>
                <a:cs typeface="Courier New" pitchFamily="49" charset="0"/>
                <a:sym typeface="Wingdings" pitchFamily="2" charset="2"/>
              </a:rPr>
              <a:t></a:t>
            </a:r>
            <a:endParaRPr lang="ru-RU" sz="1000" dirty="0" smtClean="0">
              <a:latin typeface="Arial" pitchFamily="34" charset="0"/>
              <a:cs typeface="Arial" pitchFamily="34" charset="0"/>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sym typeface="Wingdings" pitchFamily="2" charset="2"/>
              </a:rPr>
              <a:t>8961    </a:t>
            </a:r>
            <a:r>
              <a:rPr lang="en-US" sz="1000" dirty="0" smtClean="0">
                <a:solidFill>
                  <a:srgbClr val="0000FF"/>
                </a:solidFill>
                <a:latin typeface="Courier New" pitchFamily="49" charset="0"/>
                <a:ea typeface="Times New Roman" pitchFamily="18" charset="0"/>
                <a:cs typeface="Courier New" pitchFamily="49" charset="0"/>
                <a:sym typeface="Wingdings" pitchFamily="2" charset="2"/>
              </a:rPr>
              <a:t>TCTCCGTGACGACTATAAAAGCCCAGGGGCAAGCGGTCCG</a:t>
            </a:r>
            <a:r>
              <a:rPr lang="en-US" sz="1000" u="sng" dirty="0" smtClean="0">
                <a:solidFill>
                  <a:srgbClr val="0000FF"/>
                </a:solidFill>
                <a:latin typeface="Courier New" pitchFamily="49" charset="0"/>
                <a:ea typeface="Times New Roman" pitchFamily="18" charset="0"/>
                <a:cs typeface="Courier New" pitchFamily="49" charset="0"/>
                <a:sym typeface="Wingdings" pitchFamily="2" charset="2"/>
              </a:rPr>
              <a:t>A</a:t>
            </a:r>
            <a:r>
              <a:rPr lang="en-US" sz="1000" u="sng" dirty="0" smtClean="0">
                <a:solidFill>
                  <a:srgbClr val="000000"/>
                </a:solidFill>
                <a:latin typeface="Courier New" pitchFamily="49" charset="0"/>
                <a:ea typeface="Times New Roman" pitchFamily="18" charset="0"/>
                <a:cs typeface="Courier New" pitchFamily="49" charset="0"/>
                <a:sym typeface="Wingdings" pitchFamily="2" charset="2"/>
              </a:rPr>
              <a:t>AGCTT</a:t>
            </a:r>
            <a:r>
              <a:rPr lang="en-US" sz="1000" b="1" dirty="0" smtClean="0">
                <a:solidFill>
                  <a:srgbClr val="FF0000"/>
                </a:solidFill>
                <a:latin typeface="Courier New" pitchFamily="49" charset="0"/>
                <a:ea typeface="Times New Roman" pitchFamily="18" charset="0"/>
                <a:cs typeface="Courier New" pitchFamily="49" charset="0"/>
                <a:sym typeface="Wingdings" pitchFamily="2" charset="2"/>
              </a:rPr>
              <a:t>ATG</a:t>
            </a:r>
            <a:r>
              <a:rPr lang="en-US" sz="1000" dirty="0" smtClean="0">
                <a:solidFill>
                  <a:srgbClr val="000000"/>
                </a:solidFill>
                <a:latin typeface="Courier New" pitchFamily="49" charset="0"/>
                <a:ea typeface="Times New Roman" pitchFamily="18" charset="0"/>
                <a:cs typeface="Courier New" pitchFamily="49" charset="0"/>
                <a:sym typeface="Wingdings" pitchFamily="2" charset="2"/>
              </a:rPr>
              <a:t>CCCGCCATGAAGATCGAGTGCCGCATCACCG   9040</a:t>
            </a:r>
            <a:endParaRPr lang="ru-RU" sz="1000" dirty="0" smtClean="0">
              <a:latin typeface="Arial" pitchFamily="34" charset="0"/>
              <a:cs typeface="Arial" pitchFamily="34" charset="0"/>
              <a:sym typeface="Wingdings" pitchFamily="2" charset="2"/>
            </a:endParaRPr>
          </a:p>
          <a:p>
            <a:pPr defTabSz="836767" eaLnBrk="0" fontAlgn="base" hangingPunct="0">
              <a:spcBef>
                <a:spcPct val="0"/>
              </a:spcBef>
              <a:spcAft>
                <a:spcPct val="0"/>
              </a:spcAft>
            </a:pPr>
            <a:r>
              <a:rPr lang="en-US" sz="1000" dirty="0" smtClean="0">
                <a:solidFill>
                  <a:srgbClr val="000000"/>
                </a:solidFill>
                <a:latin typeface="Courier New" pitchFamily="49" charset="0"/>
                <a:ea typeface="Times New Roman" pitchFamily="18" charset="0"/>
                <a:cs typeface="Courier New" pitchFamily="49" charset="0"/>
                <a:sym typeface="Wingdings" pitchFamily="2" charset="2"/>
              </a:rPr>
              <a:t>8961    </a:t>
            </a:r>
            <a:r>
              <a:rPr lang="en-US" sz="1000" dirty="0" smtClean="0">
                <a:solidFill>
                  <a:srgbClr val="0000FF"/>
                </a:solidFill>
                <a:latin typeface="Courier New" pitchFamily="49" charset="0"/>
                <a:ea typeface="Times New Roman" pitchFamily="18" charset="0"/>
                <a:cs typeface="Courier New" pitchFamily="49" charset="0"/>
                <a:sym typeface="Wingdings" pitchFamily="2" charset="2"/>
              </a:rPr>
              <a:t>AGAGGCACTGCTGATATTTTCGGGTCCCCGTTCGCCAGGCT</a:t>
            </a:r>
            <a:r>
              <a:rPr lang="en-US" sz="1000" dirty="0" smtClean="0">
                <a:solidFill>
                  <a:srgbClr val="000000"/>
                </a:solidFill>
                <a:latin typeface="Courier New" pitchFamily="49" charset="0"/>
                <a:ea typeface="Times New Roman" pitchFamily="18" charset="0"/>
                <a:cs typeface="Courier New" pitchFamily="49" charset="0"/>
                <a:sym typeface="Wingdings" pitchFamily="2" charset="2"/>
              </a:rPr>
              <a:t>TCGAATACGGGCGGTACTTCTAGCTCACGGCGTAGTGGC   9040</a:t>
            </a:r>
          </a:p>
        </p:txBody>
      </p:sp>
      <p:sp>
        <p:nvSpPr>
          <p:cNvPr id="8" name="TextBox 7"/>
          <p:cNvSpPr txBox="1"/>
          <p:nvPr/>
        </p:nvSpPr>
        <p:spPr>
          <a:xfrm>
            <a:off x="1178286" y="5312183"/>
            <a:ext cx="7823391" cy="746213"/>
          </a:xfrm>
          <a:prstGeom prst="rect">
            <a:avLst/>
          </a:prstGeom>
          <a:noFill/>
        </p:spPr>
        <p:txBody>
          <a:bodyPr wrap="none" lIns="83677" tIns="41838" rIns="83677" bIns="41838" rtlCol="0">
            <a:spAutoFit/>
          </a:bodyPr>
          <a:lstStyle/>
          <a:p>
            <a:r>
              <a:rPr lang="en-US" sz="1400" b="1" dirty="0" smtClean="0"/>
              <a:t>Figure S3. </a:t>
            </a:r>
            <a:r>
              <a:rPr lang="en-US" sz="1400" dirty="0" smtClean="0"/>
              <a:t>Structural elements in the promoter of pLV1 reporter plasmid. Shown are: underlined green</a:t>
            </a:r>
          </a:p>
          <a:p>
            <a:r>
              <a:rPr lang="en-US" sz="1400" dirty="0" smtClean="0"/>
              <a:t>sequences indicate p21 consensus sites for p53 binding;  blue letters represent  the sequence of minimal </a:t>
            </a:r>
          </a:p>
          <a:p>
            <a:r>
              <a:rPr lang="en-US" sz="1400" dirty="0" smtClean="0"/>
              <a:t>HSP70 promoter; red letters indicate start site for GFP.</a:t>
            </a:r>
            <a:endParaRPr lang="ru-RU" sz="1400" dirty="0"/>
          </a:p>
        </p:txBody>
      </p:sp>
    </p:spTree>
    <p:extLst>
      <p:ext uri="{BB962C8B-B14F-4D97-AF65-F5344CB8AC3E}">
        <p14:creationId xmlns:p14="http://schemas.microsoft.com/office/powerpoint/2010/main" xmlns="" val="3199591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029285" y="1160749"/>
            <a:ext cx="2570608" cy="2556284"/>
          </a:xfrm>
          <a:prstGeom prst="rect">
            <a:avLst/>
          </a:prstGeom>
          <a:noFill/>
          <a:ln w="9525">
            <a:noFill/>
            <a:miter lim="800000"/>
            <a:headEnd/>
            <a:tailEnd/>
          </a:ln>
        </p:spPr>
      </p:pic>
      <p:sp>
        <p:nvSpPr>
          <p:cNvPr id="5" name="TextBox 4"/>
          <p:cNvSpPr txBox="1"/>
          <p:nvPr/>
        </p:nvSpPr>
        <p:spPr>
          <a:xfrm>
            <a:off x="2505451" y="908727"/>
            <a:ext cx="925831" cy="276973"/>
          </a:xfrm>
          <a:prstGeom prst="rect">
            <a:avLst/>
          </a:prstGeom>
          <a:noFill/>
        </p:spPr>
        <p:txBody>
          <a:bodyPr wrap="square" lIns="91414" tIns="45707" rIns="91414" bIns="45707" rtlCol="0">
            <a:spAutoFit/>
          </a:bodyPr>
          <a:lstStyle/>
          <a:p>
            <a:r>
              <a:rPr lang="en-US" sz="1200" dirty="0" smtClean="0"/>
              <a:t>CPT-treated</a:t>
            </a:r>
            <a:endParaRPr lang="ru-RU" sz="1200" dirty="0"/>
          </a:p>
        </p:txBody>
      </p:sp>
      <p:sp>
        <p:nvSpPr>
          <p:cNvPr id="6" name="TextBox 5"/>
          <p:cNvSpPr txBox="1"/>
          <p:nvPr/>
        </p:nvSpPr>
        <p:spPr>
          <a:xfrm>
            <a:off x="1389324" y="908727"/>
            <a:ext cx="628314" cy="276973"/>
          </a:xfrm>
          <a:prstGeom prst="rect">
            <a:avLst/>
          </a:prstGeom>
          <a:noFill/>
        </p:spPr>
        <p:txBody>
          <a:bodyPr wrap="square" lIns="91414" tIns="45707" rIns="91414" bIns="45707" rtlCol="0">
            <a:spAutoFit/>
          </a:bodyPr>
          <a:lstStyle/>
          <a:p>
            <a:r>
              <a:rPr lang="en-US" sz="1200" dirty="0" smtClean="0"/>
              <a:t>control</a:t>
            </a:r>
            <a:endParaRPr lang="ru-RU" sz="1200" dirty="0"/>
          </a:p>
        </p:txBody>
      </p:sp>
      <p:sp>
        <p:nvSpPr>
          <p:cNvPr id="7" name="TextBox 6"/>
          <p:cNvSpPr txBox="1"/>
          <p:nvPr/>
        </p:nvSpPr>
        <p:spPr>
          <a:xfrm>
            <a:off x="1539606" y="462529"/>
            <a:ext cx="2043648" cy="369306"/>
          </a:xfrm>
          <a:prstGeom prst="rect">
            <a:avLst/>
          </a:prstGeom>
          <a:noFill/>
        </p:spPr>
        <p:txBody>
          <a:bodyPr wrap="none" lIns="91414" tIns="45707" rIns="91414" bIns="45707" rtlCol="0">
            <a:spAutoFit/>
          </a:bodyPr>
          <a:lstStyle/>
          <a:p>
            <a:r>
              <a:rPr lang="en-US" dirty="0" smtClean="0"/>
              <a:t>HCT116 cells (p53+)</a:t>
            </a:r>
            <a:endParaRPr lang="ru-RU" dirty="0"/>
          </a:p>
        </p:txBody>
      </p:sp>
      <p:sp>
        <p:nvSpPr>
          <p:cNvPr id="8" name="Прямоугольник 7"/>
          <p:cNvSpPr/>
          <p:nvPr/>
        </p:nvSpPr>
        <p:spPr>
          <a:xfrm>
            <a:off x="1108855" y="4389224"/>
            <a:ext cx="7406354" cy="484603"/>
          </a:xfrm>
          <a:prstGeom prst="rect">
            <a:avLst/>
          </a:prstGeom>
        </p:spPr>
        <p:txBody>
          <a:bodyPr wrap="none" lIns="83677" tIns="41838" rIns="83677" bIns="41838">
            <a:spAutoFit/>
          </a:bodyPr>
          <a:lstStyle/>
          <a:p>
            <a:r>
              <a:rPr lang="en-US" sz="1300" b="1" dirty="0" smtClean="0"/>
              <a:t>Figure S4</a:t>
            </a:r>
            <a:r>
              <a:rPr lang="en-US" sz="1300" dirty="0" smtClean="0"/>
              <a:t>. HCT116 cells (p53+) were treated with the indicated amounts of </a:t>
            </a:r>
            <a:r>
              <a:rPr lang="en-US" sz="1300" dirty="0" err="1" smtClean="0"/>
              <a:t>campthotecin</a:t>
            </a:r>
            <a:r>
              <a:rPr lang="en-US" sz="1300" dirty="0" smtClean="0"/>
              <a:t> (CPT) for 24 hrs.  </a:t>
            </a:r>
            <a:endParaRPr lang="en-US" sz="1300" dirty="0" smtClean="0"/>
          </a:p>
          <a:p>
            <a:r>
              <a:rPr lang="en-US" sz="1300" dirty="0" smtClean="0"/>
              <a:t>GFP-positive cells </a:t>
            </a:r>
            <a:r>
              <a:rPr lang="en-US" sz="1300" dirty="0" smtClean="0"/>
              <a:t>were visualized by microscopy.</a:t>
            </a:r>
            <a:endParaRPr lang="ru-RU" sz="1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stretch>
            <a:fillRect/>
          </a:stretch>
        </p:blipFill>
        <p:spPr>
          <a:xfrm>
            <a:off x="145946" y="282376"/>
            <a:ext cx="2111493" cy="1589830"/>
          </a:xfrm>
          <a:prstGeom prst="rect">
            <a:avLst/>
          </a:prstGeom>
        </p:spPr>
      </p:pic>
      <p:pic>
        <p:nvPicPr>
          <p:cNvPr id="9" name="Рисунок 8"/>
          <p:cNvPicPr>
            <a:picLocks noChangeAspect="1"/>
          </p:cNvPicPr>
          <p:nvPr/>
        </p:nvPicPr>
        <p:blipFill>
          <a:blip r:embed="rId3" cstate="print"/>
          <a:stretch>
            <a:fillRect/>
          </a:stretch>
        </p:blipFill>
        <p:spPr>
          <a:xfrm>
            <a:off x="2378191" y="288030"/>
            <a:ext cx="2088232" cy="1572316"/>
          </a:xfrm>
          <a:prstGeom prst="rect">
            <a:avLst/>
          </a:prstGeom>
        </p:spPr>
      </p:pic>
      <p:pic>
        <p:nvPicPr>
          <p:cNvPr id="10" name="Рисунок 9"/>
          <p:cNvPicPr>
            <a:picLocks noChangeAspect="1"/>
          </p:cNvPicPr>
          <p:nvPr/>
        </p:nvPicPr>
        <p:blipFill>
          <a:blip r:embed="rId4" cstate="print"/>
          <a:stretch>
            <a:fillRect/>
          </a:stretch>
        </p:blipFill>
        <p:spPr>
          <a:xfrm>
            <a:off x="4594692" y="288030"/>
            <a:ext cx="2103983" cy="1584176"/>
          </a:xfrm>
          <a:prstGeom prst="rect">
            <a:avLst/>
          </a:prstGeom>
        </p:spPr>
      </p:pic>
      <p:pic>
        <p:nvPicPr>
          <p:cNvPr id="11" name="Рисунок 10"/>
          <p:cNvPicPr>
            <a:picLocks noChangeAspect="1"/>
          </p:cNvPicPr>
          <p:nvPr/>
        </p:nvPicPr>
        <p:blipFill>
          <a:blip r:embed="rId5" cstate="print"/>
          <a:stretch>
            <a:fillRect/>
          </a:stretch>
        </p:blipFill>
        <p:spPr>
          <a:xfrm>
            <a:off x="6826934" y="288030"/>
            <a:ext cx="2103984" cy="1584176"/>
          </a:xfrm>
          <a:prstGeom prst="rect">
            <a:avLst/>
          </a:prstGeom>
        </p:spPr>
      </p:pic>
      <p:sp>
        <p:nvSpPr>
          <p:cNvPr id="12" name="TextBox 11"/>
          <p:cNvSpPr txBox="1"/>
          <p:nvPr/>
        </p:nvSpPr>
        <p:spPr>
          <a:xfrm>
            <a:off x="1302834" y="11037"/>
            <a:ext cx="931293" cy="276973"/>
          </a:xfrm>
          <a:prstGeom prst="rect">
            <a:avLst/>
          </a:prstGeom>
          <a:noFill/>
        </p:spPr>
        <p:txBody>
          <a:bodyPr wrap="none" lIns="91414" tIns="45707" rIns="91414" bIns="45707" rtlCol="0">
            <a:spAutoFit/>
          </a:bodyPr>
          <a:lstStyle/>
          <a:p>
            <a:r>
              <a:rPr lang="en-US" sz="1200" dirty="0" smtClean="0"/>
              <a:t>non-treated</a:t>
            </a:r>
            <a:endParaRPr lang="ru-RU" sz="1200" dirty="0"/>
          </a:p>
        </p:txBody>
      </p:sp>
      <p:sp>
        <p:nvSpPr>
          <p:cNvPr id="13" name="TextBox 12"/>
          <p:cNvSpPr txBox="1"/>
          <p:nvPr/>
        </p:nvSpPr>
        <p:spPr>
          <a:xfrm>
            <a:off x="3891457" y="11037"/>
            <a:ext cx="502906" cy="276973"/>
          </a:xfrm>
          <a:prstGeom prst="rect">
            <a:avLst/>
          </a:prstGeom>
          <a:noFill/>
        </p:spPr>
        <p:txBody>
          <a:bodyPr wrap="none" lIns="91414" tIns="45707" rIns="91414" bIns="45707" rtlCol="0">
            <a:spAutoFit/>
          </a:bodyPr>
          <a:lstStyle/>
          <a:p>
            <a:r>
              <a:rPr lang="en-US" sz="1200" dirty="0" err="1" smtClean="0"/>
              <a:t>Doxo</a:t>
            </a:r>
            <a:endParaRPr lang="ru-RU" sz="1200" dirty="0"/>
          </a:p>
        </p:txBody>
      </p:sp>
      <p:sp>
        <p:nvSpPr>
          <p:cNvPr id="14" name="TextBox 13"/>
          <p:cNvSpPr txBox="1"/>
          <p:nvPr/>
        </p:nvSpPr>
        <p:spPr>
          <a:xfrm>
            <a:off x="6042848" y="11037"/>
            <a:ext cx="583762" cy="276973"/>
          </a:xfrm>
          <a:prstGeom prst="rect">
            <a:avLst/>
          </a:prstGeom>
          <a:noFill/>
        </p:spPr>
        <p:txBody>
          <a:bodyPr wrap="none" lIns="91414" tIns="45707" rIns="91414" bIns="45707" rtlCol="0">
            <a:spAutoFit/>
          </a:bodyPr>
          <a:lstStyle/>
          <a:p>
            <a:r>
              <a:rPr lang="en-US" sz="1200" dirty="0" smtClean="0"/>
              <a:t>DMSO</a:t>
            </a:r>
            <a:endParaRPr lang="ru-RU" sz="1200" dirty="0"/>
          </a:p>
        </p:txBody>
      </p:sp>
      <p:sp>
        <p:nvSpPr>
          <p:cNvPr id="15" name="TextBox 14"/>
          <p:cNvSpPr txBox="1"/>
          <p:nvPr/>
        </p:nvSpPr>
        <p:spPr>
          <a:xfrm>
            <a:off x="8354856" y="11037"/>
            <a:ext cx="566128" cy="276973"/>
          </a:xfrm>
          <a:prstGeom prst="rect">
            <a:avLst/>
          </a:prstGeom>
          <a:noFill/>
        </p:spPr>
        <p:txBody>
          <a:bodyPr wrap="none" lIns="91414" tIns="45707" rIns="91414" bIns="45707" rtlCol="0">
            <a:spAutoFit/>
          </a:bodyPr>
          <a:lstStyle/>
          <a:p>
            <a:r>
              <a:rPr lang="en-US" sz="1200" dirty="0" err="1" smtClean="0"/>
              <a:t>Nutlin</a:t>
            </a:r>
            <a:endParaRPr lang="ru-RU" sz="1200" dirty="0"/>
          </a:p>
        </p:txBody>
      </p:sp>
      <p:sp>
        <p:nvSpPr>
          <p:cNvPr id="17" name="TextBox 16"/>
          <p:cNvSpPr txBox="1"/>
          <p:nvPr/>
        </p:nvSpPr>
        <p:spPr>
          <a:xfrm>
            <a:off x="205979" y="3"/>
            <a:ext cx="1009519" cy="276973"/>
          </a:xfrm>
          <a:prstGeom prst="rect">
            <a:avLst/>
          </a:prstGeom>
          <a:noFill/>
        </p:spPr>
        <p:txBody>
          <a:bodyPr wrap="none" lIns="91414" tIns="45707" rIns="91414" bIns="45707" rtlCol="0">
            <a:spAutoFit/>
          </a:bodyPr>
          <a:lstStyle/>
          <a:p>
            <a:r>
              <a:rPr lang="en-US" sz="1200" dirty="0" smtClean="0">
                <a:solidFill>
                  <a:srgbClr val="0432FF"/>
                </a:solidFill>
              </a:rPr>
              <a:t>DAPI</a:t>
            </a:r>
            <a:r>
              <a:rPr lang="en-US" sz="1200" dirty="0" smtClean="0"/>
              <a:t> </a:t>
            </a:r>
            <a:r>
              <a:rPr lang="mr-IN" sz="1200" dirty="0" err="1">
                <a:solidFill>
                  <a:srgbClr val="00FA00"/>
                </a:solidFill>
              </a:rPr>
              <a:t>γ</a:t>
            </a:r>
            <a:r>
              <a:rPr lang="mr-IN" sz="1200" dirty="0">
                <a:solidFill>
                  <a:srgbClr val="00FA00"/>
                </a:solidFill>
              </a:rPr>
              <a:t>-</a:t>
            </a:r>
            <a:r>
              <a:rPr lang="en-US" sz="1200" dirty="0" smtClean="0">
                <a:solidFill>
                  <a:srgbClr val="00FA00"/>
                </a:solidFill>
              </a:rPr>
              <a:t>H2Ax</a:t>
            </a:r>
            <a:r>
              <a:rPr lang="en-US" sz="1200" dirty="0" smtClean="0"/>
              <a:t> </a:t>
            </a:r>
            <a:endParaRPr lang="ru-RU" sz="1200" dirty="0"/>
          </a:p>
        </p:txBody>
      </p:sp>
      <p:sp>
        <p:nvSpPr>
          <p:cNvPr id="16" name="TextBox 15"/>
          <p:cNvSpPr txBox="1"/>
          <p:nvPr/>
        </p:nvSpPr>
        <p:spPr>
          <a:xfrm>
            <a:off x="2438227" y="3"/>
            <a:ext cx="1009519" cy="276973"/>
          </a:xfrm>
          <a:prstGeom prst="rect">
            <a:avLst/>
          </a:prstGeom>
          <a:noFill/>
        </p:spPr>
        <p:txBody>
          <a:bodyPr wrap="none" lIns="91414" tIns="45707" rIns="91414" bIns="45707" rtlCol="0">
            <a:spAutoFit/>
          </a:bodyPr>
          <a:lstStyle/>
          <a:p>
            <a:r>
              <a:rPr lang="en-US" sz="1200" dirty="0" smtClean="0">
                <a:solidFill>
                  <a:srgbClr val="0432FF"/>
                </a:solidFill>
              </a:rPr>
              <a:t>DAPI</a:t>
            </a:r>
            <a:r>
              <a:rPr lang="en-US" sz="1200" dirty="0" smtClean="0"/>
              <a:t> </a:t>
            </a:r>
            <a:r>
              <a:rPr lang="mr-IN" sz="1200" dirty="0" err="1">
                <a:solidFill>
                  <a:srgbClr val="00FA00"/>
                </a:solidFill>
              </a:rPr>
              <a:t>γ</a:t>
            </a:r>
            <a:r>
              <a:rPr lang="mr-IN" sz="1200" dirty="0">
                <a:solidFill>
                  <a:srgbClr val="00FA00"/>
                </a:solidFill>
              </a:rPr>
              <a:t>-</a:t>
            </a:r>
            <a:r>
              <a:rPr lang="en-US" sz="1200" dirty="0" smtClean="0">
                <a:solidFill>
                  <a:srgbClr val="00FA00"/>
                </a:solidFill>
              </a:rPr>
              <a:t>H2Ax</a:t>
            </a:r>
            <a:r>
              <a:rPr lang="en-US" sz="1200" dirty="0" smtClean="0"/>
              <a:t> </a:t>
            </a:r>
            <a:endParaRPr lang="ru-RU" sz="1200" dirty="0"/>
          </a:p>
        </p:txBody>
      </p:sp>
      <p:sp>
        <p:nvSpPr>
          <p:cNvPr id="21" name="TextBox 20"/>
          <p:cNvSpPr txBox="1"/>
          <p:nvPr/>
        </p:nvSpPr>
        <p:spPr>
          <a:xfrm>
            <a:off x="4598468" y="11037"/>
            <a:ext cx="1009519" cy="276973"/>
          </a:xfrm>
          <a:prstGeom prst="rect">
            <a:avLst/>
          </a:prstGeom>
          <a:noFill/>
        </p:spPr>
        <p:txBody>
          <a:bodyPr wrap="none" lIns="91414" tIns="45707" rIns="91414" bIns="45707" rtlCol="0">
            <a:spAutoFit/>
          </a:bodyPr>
          <a:lstStyle/>
          <a:p>
            <a:r>
              <a:rPr lang="en-US" sz="1200" dirty="0" smtClean="0">
                <a:solidFill>
                  <a:srgbClr val="0432FF"/>
                </a:solidFill>
              </a:rPr>
              <a:t>DAPI</a:t>
            </a:r>
            <a:r>
              <a:rPr lang="en-US" sz="1200" dirty="0" smtClean="0"/>
              <a:t> </a:t>
            </a:r>
            <a:r>
              <a:rPr lang="mr-IN" sz="1200" dirty="0" err="1">
                <a:solidFill>
                  <a:srgbClr val="00FA00"/>
                </a:solidFill>
              </a:rPr>
              <a:t>γ</a:t>
            </a:r>
            <a:r>
              <a:rPr lang="mr-IN" sz="1200" dirty="0">
                <a:solidFill>
                  <a:srgbClr val="00FA00"/>
                </a:solidFill>
              </a:rPr>
              <a:t>-</a:t>
            </a:r>
            <a:r>
              <a:rPr lang="en-US" sz="1200" dirty="0" smtClean="0">
                <a:solidFill>
                  <a:srgbClr val="00FA00"/>
                </a:solidFill>
              </a:rPr>
              <a:t>H2Ax</a:t>
            </a:r>
            <a:r>
              <a:rPr lang="en-US" sz="1200" dirty="0" smtClean="0"/>
              <a:t> </a:t>
            </a:r>
            <a:endParaRPr lang="ru-RU" sz="1200" dirty="0"/>
          </a:p>
        </p:txBody>
      </p:sp>
      <p:sp>
        <p:nvSpPr>
          <p:cNvPr id="22" name="TextBox 21"/>
          <p:cNvSpPr txBox="1"/>
          <p:nvPr/>
        </p:nvSpPr>
        <p:spPr>
          <a:xfrm>
            <a:off x="6914698" y="11037"/>
            <a:ext cx="974253" cy="276973"/>
          </a:xfrm>
          <a:prstGeom prst="rect">
            <a:avLst/>
          </a:prstGeom>
          <a:noFill/>
        </p:spPr>
        <p:txBody>
          <a:bodyPr wrap="none" lIns="91414" tIns="45707" rIns="91414" bIns="45707" rtlCol="0">
            <a:spAutoFit/>
          </a:bodyPr>
          <a:lstStyle/>
          <a:p>
            <a:r>
              <a:rPr lang="en-US" sz="1200" dirty="0" smtClean="0">
                <a:solidFill>
                  <a:srgbClr val="0432FF"/>
                </a:solidFill>
              </a:rPr>
              <a:t>DAPI</a:t>
            </a:r>
            <a:r>
              <a:rPr lang="en-US" sz="1200" dirty="0" smtClean="0"/>
              <a:t> </a:t>
            </a:r>
            <a:r>
              <a:rPr lang="mr-IN" sz="1200" dirty="0" err="1" smtClean="0">
                <a:solidFill>
                  <a:srgbClr val="00FA00"/>
                </a:solidFill>
              </a:rPr>
              <a:t>γ</a:t>
            </a:r>
            <a:r>
              <a:rPr lang="mr-IN" sz="1200" dirty="0" smtClean="0">
                <a:solidFill>
                  <a:srgbClr val="00FA00"/>
                </a:solidFill>
              </a:rPr>
              <a:t>-</a:t>
            </a:r>
            <a:r>
              <a:rPr lang="en-US" sz="1200" dirty="0" smtClean="0">
                <a:solidFill>
                  <a:srgbClr val="00FA00"/>
                </a:solidFill>
              </a:rPr>
              <a:t>H2Ax</a:t>
            </a:r>
            <a:endParaRPr lang="ru-RU" sz="1200" dirty="0"/>
          </a:p>
        </p:txBody>
      </p:sp>
      <p:pic>
        <p:nvPicPr>
          <p:cNvPr id="23" name="Рисунок 22"/>
          <p:cNvPicPr>
            <a:picLocks noChangeAspect="1"/>
          </p:cNvPicPr>
          <p:nvPr/>
        </p:nvPicPr>
        <p:blipFill>
          <a:blip r:embed="rId6" cstate="print"/>
          <a:stretch>
            <a:fillRect/>
          </a:stretch>
        </p:blipFill>
        <p:spPr>
          <a:xfrm>
            <a:off x="145942" y="2304259"/>
            <a:ext cx="2103984" cy="1584176"/>
          </a:xfrm>
          <a:prstGeom prst="rect">
            <a:avLst/>
          </a:prstGeom>
        </p:spPr>
      </p:pic>
      <p:pic>
        <p:nvPicPr>
          <p:cNvPr id="24" name="Рисунок 23"/>
          <p:cNvPicPr>
            <a:picLocks noChangeAspect="1"/>
          </p:cNvPicPr>
          <p:nvPr/>
        </p:nvPicPr>
        <p:blipFill>
          <a:blip r:embed="rId7" cstate="print"/>
          <a:stretch>
            <a:fillRect/>
          </a:stretch>
        </p:blipFill>
        <p:spPr>
          <a:xfrm>
            <a:off x="2378190" y="2304258"/>
            <a:ext cx="2103984" cy="1584176"/>
          </a:xfrm>
          <a:prstGeom prst="rect">
            <a:avLst/>
          </a:prstGeom>
        </p:spPr>
      </p:pic>
      <p:sp>
        <p:nvSpPr>
          <p:cNvPr id="25" name="TextBox 24"/>
          <p:cNvSpPr txBox="1"/>
          <p:nvPr/>
        </p:nvSpPr>
        <p:spPr>
          <a:xfrm>
            <a:off x="2018150" y="2027259"/>
            <a:ext cx="147030" cy="276973"/>
          </a:xfrm>
          <a:prstGeom prst="rect">
            <a:avLst/>
          </a:prstGeom>
          <a:noFill/>
        </p:spPr>
        <p:txBody>
          <a:bodyPr wrap="square" lIns="91414" tIns="45707" rIns="91414" bIns="45707" rtlCol="0">
            <a:spAutoFit/>
          </a:bodyPr>
          <a:lstStyle/>
          <a:p>
            <a:r>
              <a:rPr lang="en-US" sz="1200" dirty="0" smtClean="0"/>
              <a:t>2</a:t>
            </a:r>
            <a:endParaRPr lang="ru-RU" sz="1200" dirty="0"/>
          </a:p>
        </p:txBody>
      </p:sp>
      <p:sp>
        <p:nvSpPr>
          <p:cNvPr id="26" name="TextBox 25"/>
          <p:cNvSpPr txBox="1"/>
          <p:nvPr/>
        </p:nvSpPr>
        <p:spPr>
          <a:xfrm>
            <a:off x="4050675" y="2027259"/>
            <a:ext cx="415748" cy="276973"/>
          </a:xfrm>
          <a:prstGeom prst="rect">
            <a:avLst/>
          </a:prstGeom>
          <a:noFill/>
        </p:spPr>
        <p:txBody>
          <a:bodyPr wrap="square" lIns="91414" tIns="45707" rIns="91414" bIns="45707" rtlCol="0">
            <a:spAutoFit/>
          </a:bodyPr>
          <a:lstStyle/>
          <a:p>
            <a:r>
              <a:rPr lang="en-US" sz="1200" dirty="0" smtClean="0"/>
              <a:t>An</a:t>
            </a:r>
            <a:endParaRPr lang="ru-RU" sz="1200" dirty="0"/>
          </a:p>
        </p:txBody>
      </p:sp>
      <p:pic>
        <p:nvPicPr>
          <p:cNvPr id="27" name="Рисунок 26"/>
          <p:cNvPicPr>
            <a:picLocks noChangeAspect="1"/>
          </p:cNvPicPr>
          <p:nvPr/>
        </p:nvPicPr>
        <p:blipFill>
          <a:blip r:embed="rId8" cstate="print"/>
          <a:stretch>
            <a:fillRect/>
          </a:stretch>
        </p:blipFill>
        <p:spPr>
          <a:xfrm>
            <a:off x="4610441" y="2304254"/>
            <a:ext cx="2088232" cy="1572316"/>
          </a:xfrm>
          <a:prstGeom prst="rect">
            <a:avLst/>
          </a:prstGeom>
        </p:spPr>
      </p:pic>
      <p:sp>
        <p:nvSpPr>
          <p:cNvPr id="28" name="TextBox 27"/>
          <p:cNvSpPr txBox="1"/>
          <p:nvPr/>
        </p:nvSpPr>
        <p:spPr>
          <a:xfrm>
            <a:off x="6294900" y="2027259"/>
            <a:ext cx="475778" cy="276973"/>
          </a:xfrm>
          <a:prstGeom prst="rect">
            <a:avLst/>
          </a:prstGeom>
          <a:noFill/>
        </p:spPr>
        <p:txBody>
          <a:bodyPr wrap="square" lIns="91414" tIns="45707" rIns="91414" bIns="45707" rtlCol="0">
            <a:spAutoFit/>
          </a:bodyPr>
          <a:lstStyle/>
          <a:p>
            <a:r>
              <a:rPr lang="en-US" sz="1200" dirty="0" err="1" smtClean="0"/>
              <a:t>Ap</a:t>
            </a:r>
            <a:endParaRPr lang="ru-RU" sz="1200" dirty="0"/>
          </a:p>
        </p:txBody>
      </p:sp>
      <p:pic>
        <p:nvPicPr>
          <p:cNvPr id="29" name="Рисунок 28"/>
          <p:cNvPicPr>
            <a:picLocks noChangeAspect="1"/>
          </p:cNvPicPr>
          <p:nvPr/>
        </p:nvPicPr>
        <p:blipFill>
          <a:blip r:embed="rId9" cstate="print"/>
          <a:stretch>
            <a:fillRect/>
          </a:stretch>
        </p:blipFill>
        <p:spPr>
          <a:xfrm>
            <a:off x="6842687" y="2304254"/>
            <a:ext cx="2088232" cy="1572316"/>
          </a:xfrm>
          <a:prstGeom prst="rect">
            <a:avLst/>
          </a:prstGeom>
        </p:spPr>
      </p:pic>
      <p:sp>
        <p:nvSpPr>
          <p:cNvPr id="30" name="TextBox 29"/>
          <p:cNvSpPr txBox="1"/>
          <p:nvPr/>
        </p:nvSpPr>
        <p:spPr>
          <a:xfrm>
            <a:off x="8498873" y="2027259"/>
            <a:ext cx="372102" cy="276973"/>
          </a:xfrm>
          <a:prstGeom prst="rect">
            <a:avLst/>
          </a:prstGeom>
          <a:noFill/>
        </p:spPr>
        <p:txBody>
          <a:bodyPr wrap="square" lIns="91414" tIns="45707" rIns="91414" bIns="45707" rtlCol="0">
            <a:spAutoFit/>
          </a:bodyPr>
          <a:lstStyle/>
          <a:p>
            <a:r>
              <a:rPr lang="en-US" sz="1200" dirty="0" err="1" smtClean="0"/>
              <a:t>Ar</a:t>
            </a:r>
            <a:endParaRPr lang="ru-RU" sz="1200" dirty="0"/>
          </a:p>
        </p:txBody>
      </p:sp>
      <p:sp>
        <p:nvSpPr>
          <p:cNvPr id="31" name="TextBox 30"/>
          <p:cNvSpPr txBox="1"/>
          <p:nvPr/>
        </p:nvSpPr>
        <p:spPr>
          <a:xfrm>
            <a:off x="217954" y="2016226"/>
            <a:ext cx="1009519" cy="276973"/>
          </a:xfrm>
          <a:prstGeom prst="rect">
            <a:avLst/>
          </a:prstGeom>
          <a:noFill/>
        </p:spPr>
        <p:txBody>
          <a:bodyPr wrap="none" lIns="91414" tIns="45707" rIns="91414" bIns="45707" rtlCol="0">
            <a:spAutoFit/>
          </a:bodyPr>
          <a:lstStyle/>
          <a:p>
            <a:r>
              <a:rPr lang="en-US" sz="1200" dirty="0" smtClean="0">
                <a:solidFill>
                  <a:srgbClr val="0432FF"/>
                </a:solidFill>
              </a:rPr>
              <a:t>DAPI</a:t>
            </a:r>
            <a:r>
              <a:rPr lang="en-US" sz="1200" dirty="0" smtClean="0"/>
              <a:t> </a:t>
            </a:r>
            <a:r>
              <a:rPr lang="mr-IN" sz="1200" dirty="0" err="1" smtClean="0">
                <a:solidFill>
                  <a:srgbClr val="00FA00"/>
                </a:solidFill>
              </a:rPr>
              <a:t>γ</a:t>
            </a:r>
            <a:r>
              <a:rPr lang="mr-IN" sz="1200" dirty="0" smtClean="0">
                <a:solidFill>
                  <a:srgbClr val="00FA00"/>
                </a:solidFill>
              </a:rPr>
              <a:t>-</a:t>
            </a:r>
            <a:r>
              <a:rPr lang="en-US" sz="1200" dirty="0" smtClean="0">
                <a:solidFill>
                  <a:srgbClr val="00FA00"/>
                </a:solidFill>
              </a:rPr>
              <a:t>H2Ax</a:t>
            </a:r>
            <a:r>
              <a:rPr lang="en-US" sz="1200" dirty="0" smtClean="0"/>
              <a:t> </a:t>
            </a:r>
            <a:endParaRPr lang="ru-RU" sz="1200" dirty="0"/>
          </a:p>
        </p:txBody>
      </p:sp>
      <p:sp>
        <p:nvSpPr>
          <p:cNvPr id="32" name="TextBox 31"/>
          <p:cNvSpPr txBox="1"/>
          <p:nvPr/>
        </p:nvSpPr>
        <p:spPr>
          <a:xfrm>
            <a:off x="4610441" y="2027259"/>
            <a:ext cx="1009519" cy="276973"/>
          </a:xfrm>
          <a:prstGeom prst="rect">
            <a:avLst/>
          </a:prstGeom>
          <a:noFill/>
        </p:spPr>
        <p:txBody>
          <a:bodyPr wrap="none" lIns="91414" tIns="45707" rIns="91414" bIns="45707" rtlCol="0">
            <a:spAutoFit/>
          </a:bodyPr>
          <a:lstStyle/>
          <a:p>
            <a:r>
              <a:rPr lang="en-US" sz="1200" dirty="0" smtClean="0">
                <a:solidFill>
                  <a:srgbClr val="0432FF"/>
                </a:solidFill>
              </a:rPr>
              <a:t>DAPI</a:t>
            </a:r>
            <a:r>
              <a:rPr lang="en-US" sz="1200" dirty="0" smtClean="0"/>
              <a:t> </a:t>
            </a:r>
            <a:r>
              <a:rPr lang="mr-IN" sz="1200" dirty="0" err="1" smtClean="0">
                <a:solidFill>
                  <a:srgbClr val="00FA00"/>
                </a:solidFill>
              </a:rPr>
              <a:t>γ</a:t>
            </a:r>
            <a:r>
              <a:rPr lang="mr-IN" sz="1200" dirty="0" smtClean="0">
                <a:solidFill>
                  <a:srgbClr val="00FA00"/>
                </a:solidFill>
              </a:rPr>
              <a:t>-</a:t>
            </a:r>
            <a:r>
              <a:rPr lang="en-US" sz="1200" dirty="0" smtClean="0">
                <a:solidFill>
                  <a:srgbClr val="00FA00"/>
                </a:solidFill>
              </a:rPr>
              <a:t>H2Ax</a:t>
            </a:r>
            <a:r>
              <a:rPr lang="en-US" sz="1200" dirty="0" smtClean="0"/>
              <a:t> </a:t>
            </a:r>
            <a:endParaRPr lang="ru-RU" sz="1200" dirty="0"/>
          </a:p>
        </p:txBody>
      </p:sp>
      <p:pic>
        <p:nvPicPr>
          <p:cNvPr id="33" name="Рисунок 32"/>
          <p:cNvPicPr>
            <a:picLocks noChangeAspect="1"/>
          </p:cNvPicPr>
          <p:nvPr/>
        </p:nvPicPr>
        <p:blipFill>
          <a:blip r:embed="rId10" cstate="print"/>
          <a:stretch>
            <a:fillRect/>
          </a:stretch>
        </p:blipFill>
        <p:spPr>
          <a:xfrm>
            <a:off x="4666981" y="4290662"/>
            <a:ext cx="2114633" cy="1592193"/>
          </a:xfrm>
          <a:prstGeom prst="rect">
            <a:avLst/>
          </a:prstGeom>
        </p:spPr>
      </p:pic>
      <p:pic>
        <p:nvPicPr>
          <p:cNvPr id="34" name="Рисунок 33"/>
          <p:cNvPicPr>
            <a:picLocks noChangeAspect="1"/>
          </p:cNvPicPr>
          <p:nvPr/>
        </p:nvPicPr>
        <p:blipFill>
          <a:blip r:embed="rId11" cstate="print"/>
          <a:stretch>
            <a:fillRect/>
          </a:stretch>
        </p:blipFill>
        <p:spPr>
          <a:xfrm>
            <a:off x="2437420" y="4310539"/>
            <a:ext cx="2088232" cy="1572316"/>
          </a:xfrm>
          <a:prstGeom prst="rect">
            <a:avLst/>
          </a:prstGeom>
        </p:spPr>
      </p:pic>
      <p:pic>
        <p:nvPicPr>
          <p:cNvPr id="35" name="Рисунок 34"/>
          <p:cNvPicPr>
            <a:picLocks noChangeAspect="1"/>
          </p:cNvPicPr>
          <p:nvPr/>
        </p:nvPicPr>
        <p:blipFill>
          <a:blip r:embed="rId12" cstate="print"/>
          <a:stretch>
            <a:fillRect/>
          </a:stretch>
        </p:blipFill>
        <p:spPr>
          <a:xfrm>
            <a:off x="145946" y="4302793"/>
            <a:ext cx="2103847" cy="1584073"/>
          </a:xfrm>
          <a:prstGeom prst="rect">
            <a:avLst/>
          </a:prstGeom>
        </p:spPr>
      </p:pic>
      <p:sp>
        <p:nvSpPr>
          <p:cNvPr id="36" name="TextBox 35"/>
          <p:cNvSpPr txBox="1"/>
          <p:nvPr/>
        </p:nvSpPr>
        <p:spPr>
          <a:xfrm>
            <a:off x="1562752" y="4044240"/>
            <a:ext cx="682351" cy="276973"/>
          </a:xfrm>
          <a:prstGeom prst="rect">
            <a:avLst/>
          </a:prstGeom>
          <a:noFill/>
        </p:spPr>
        <p:txBody>
          <a:bodyPr wrap="square" lIns="91414" tIns="45707" rIns="91414" bIns="45707" rtlCol="0">
            <a:spAutoFit/>
          </a:bodyPr>
          <a:lstStyle/>
          <a:p>
            <a:r>
              <a:rPr lang="en-US" sz="1200" dirty="0" smtClean="0"/>
              <a:t>Au</a:t>
            </a:r>
            <a:endParaRPr lang="ru-RU" sz="1200" dirty="0"/>
          </a:p>
        </p:txBody>
      </p:sp>
      <p:sp>
        <p:nvSpPr>
          <p:cNvPr id="37" name="TextBox 36"/>
          <p:cNvSpPr txBox="1"/>
          <p:nvPr/>
        </p:nvSpPr>
        <p:spPr>
          <a:xfrm>
            <a:off x="6514291" y="4022511"/>
            <a:ext cx="177673" cy="276973"/>
          </a:xfrm>
          <a:prstGeom prst="rect">
            <a:avLst/>
          </a:prstGeom>
          <a:noFill/>
        </p:spPr>
        <p:txBody>
          <a:bodyPr wrap="square" lIns="91414" tIns="45707" rIns="91414" bIns="45707" rtlCol="0">
            <a:spAutoFit/>
          </a:bodyPr>
          <a:lstStyle/>
          <a:p>
            <a:r>
              <a:rPr lang="en-US" sz="1200" dirty="0"/>
              <a:t>d</a:t>
            </a:r>
            <a:endParaRPr lang="ru-RU" sz="1200" dirty="0"/>
          </a:p>
        </p:txBody>
      </p:sp>
      <p:sp>
        <p:nvSpPr>
          <p:cNvPr id="38" name="TextBox 37"/>
          <p:cNvSpPr txBox="1"/>
          <p:nvPr/>
        </p:nvSpPr>
        <p:spPr>
          <a:xfrm>
            <a:off x="4020423" y="4063361"/>
            <a:ext cx="442251" cy="276973"/>
          </a:xfrm>
          <a:prstGeom prst="rect">
            <a:avLst/>
          </a:prstGeom>
          <a:noFill/>
        </p:spPr>
        <p:txBody>
          <a:bodyPr wrap="square" lIns="91414" tIns="45707" rIns="91414" bIns="45707" rtlCol="0">
            <a:spAutoFit/>
          </a:bodyPr>
          <a:lstStyle/>
          <a:p>
            <a:r>
              <a:rPr lang="en-US" sz="1200" dirty="0" smtClean="0"/>
              <a:t>Av</a:t>
            </a:r>
            <a:endParaRPr lang="ru-RU" sz="1200" dirty="0"/>
          </a:p>
        </p:txBody>
      </p:sp>
      <p:sp>
        <p:nvSpPr>
          <p:cNvPr id="39" name="TextBox 38"/>
          <p:cNvSpPr txBox="1"/>
          <p:nvPr/>
        </p:nvSpPr>
        <p:spPr>
          <a:xfrm>
            <a:off x="254232" y="4044240"/>
            <a:ext cx="1043839" cy="276973"/>
          </a:xfrm>
          <a:prstGeom prst="rect">
            <a:avLst/>
          </a:prstGeom>
          <a:noFill/>
        </p:spPr>
        <p:txBody>
          <a:bodyPr wrap="square" lIns="91414" tIns="45707" rIns="91414" bIns="45707" rtlCol="0">
            <a:spAutoFit/>
          </a:bodyPr>
          <a:lstStyle/>
          <a:p>
            <a:r>
              <a:rPr lang="en-US" sz="1200" dirty="0" smtClean="0">
                <a:solidFill>
                  <a:srgbClr val="0432FF"/>
                </a:solidFill>
              </a:rPr>
              <a:t>DAPI</a:t>
            </a:r>
            <a:r>
              <a:rPr lang="en-US" sz="1200" dirty="0" smtClean="0"/>
              <a:t> </a:t>
            </a:r>
            <a:r>
              <a:rPr lang="mr-IN" sz="1200" dirty="0" err="1" smtClean="0">
                <a:solidFill>
                  <a:srgbClr val="00FA00"/>
                </a:solidFill>
              </a:rPr>
              <a:t>γ</a:t>
            </a:r>
            <a:r>
              <a:rPr lang="mr-IN" sz="1200" dirty="0" smtClean="0">
                <a:solidFill>
                  <a:srgbClr val="00FA00"/>
                </a:solidFill>
              </a:rPr>
              <a:t>-</a:t>
            </a:r>
            <a:r>
              <a:rPr lang="en-US" sz="1200" dirty="0" smtClean="0">
                <a:solidFill>
                  <a:srgbClr val="00FA00"/>
                </a:solidFill>
              </a:rPr>
              <a:t>H2Ax</a:t>
            </a:r>
            <a:r>
              <a:rPr lang="en-US" sz="1200" dirty="0" smtClean="0"/>
              <a:t> </a:t>
            </a:r>
            <a:endParaRPr lang="ru-RU" sz="1200" dirty="0"/>
          </a:p>
        </p:txBody>
      </p:sp>
      <p:sp>
        <p:nvSpPr>
          <p:cNvPr id="40" name="TextBox 39"/>
          <p:cNvSpPr txBox="1"/>
          <p:nvPr/>
        </p:nvSpPr>
        <p:spPr>
          <a:xfrm>
            <a:off x="2441112" y="4014209"/>
            <a:ext cx="1036936" cy="276973"/>
          </a:xfrm>
          <a:prstGeom prst="rect">
            <a:avLst/>
          </a:prstGeom>
          <a:noFill/>
        </p:spPr>
        <p:txBody>
          <a:bodyPr wrap="square" lIns="91414" tIns="45707" rIns="91414" bIns="45707" rtlCol="0">
            <a:spAutoFit/>
          </a:bodyPr>
          <a:lstStyle/>
          <a:p>
            <a:r>
              <a:rPr lang="en-US" sz="1200" dirty="0" smtClean="0">
                <a:solidFill>
                  <a:srgbClr val="0432FF"/>
                </a:solidFill>
              </a:rPr>
              <a:t>DAPI</a:t>
            </a:r>
            <a:r>
              <a:rPr lang="en-US" sz="1200" dirty="0" smtClean="0"/>
              <a:t> </a:t>
            </a:r>
            <a:r>
              <a:rPr lang="mr-IN" sz="1200" dirty="0" err="1" smtClean="0">
                <a:solidFill>
                  <a:srgbClr val="00FA00"/>
                </a:solidFill>
              </a:rPr>
              <a:t>γ</a:t>
            </a:r>
            <a:r>
              <a:rPr lang="mr-IN" sz="1200" dirty="0" smtClean="0">
                <a:solidFill>
                  <a:srgbClr val="00FA00"/>
                </a:solidFill>
              </a:rPr>
              <a:t>-</a:t>
            </a:r>
            <a:r>
              <a:rPr lang="en-US" sz="1200" dirty="0" smtClean="0">
                <a:solidFill>
                  <a:srgbClr val="00FA00"/>
                </a:solidFill>
              </a:rPr>
              <a:t>H2Ax</a:t>
            </a:r>
            <a:r>
              <a:rPr lang="en-US" sz="1200" dirty="0" smtClean="0"/>
              <a:t> </a:t>
            </a:r>
            <a:endParaRPr lang="ru-RU" sz="1200" dirty="0"/>
          </a:p>
        </p:txBody>
      </p:sp>
      <p:sp>
        <p:nvSpPr>
          <p:cNvPr id="41" name="TextBox 40"/>
          <p:cNvSpPr txBox="1"/>
          <p:nvPr/>
        </p:nvSpPr>
        <p:spPr>
          <a:xfrm>
            <a:off x="4694007" y="4022509"/>
            <a:ext cx="1414647" cy="276973"/>
          </a:xfrm>
          <a:prstGeom prst="rect">
            <a:avLst/>
          </a:prstGeom>
          <a:noFill/>
        </p:spPr>
        <p:txBody>
          <a:bodyPr wrap="square" lIns="91414" tIns="45707" rIns="91414" bIns="45707" rtlCol="0">
            <a:spAutoFit/>
          </a:bodyPr>
          <a:lstStyle/>
          <a:p>
            <a:r>
              <a:rPr lang="en-US" sz="1200" dirty="0" smtClean="0">
                <a:solidFill>
                  <a:srgbClr val="0432FF"/>
                </a:solidFill>
              </a:rPr>
              <a:t>DAPI</a:t>
            </a:r>
            <a:r>
              <a:rPr lang="en-US" sz="1200" dirty="0" smtClean="0"/>
              <a:t> </a:t>
            </a:r>
            <a:r>
              <a:rPr lang="mr-IN" sz="1200" dirty="0" err="1" smtClean="0">
                <a:solidFill>
                  <a:srgbClr val="00FA00"/>
                </a:solidFill>
              </a:rPr>
              <a:t>γ</a:t>
            </a:r>
            <a:r>
              <a:rPr lang="mr-IN" sz="1200" dirty="0" smtClean="0">
                <a:solidFill>
                  <a:srgbClr val="00FA00"/>
                </a:solidFill>
              </a:rPr>
              <a:t>-</a:t>
            </a:r>
            <a:r>
              <a:rPr lang="en-US" sz="1200" dirty="0" smtClean="0">
                <a:solidFill>
                  <a:srgbClr val="00FA00"/>
                </a:solidFill>
              </a:rPr>
              <a:t>H2Ax</a:t>
            </a:r>
            <a:r>
              <a:rPr lang="en-US" sz="1200" dirty="0" smtClean="0"/>
              <a:t> </a:t>
            </a:r>
            <a:endParaRPr lang="ru-RU" sz="1200" dirty="0"/>
          </a:p>
        </p:txBody>
      </p:sp>
      <p:sp>
        <p:nvSpPr>
          <p:cNvPr id="42" name="TextBox 41"/>
          <p:cNvSpPr txBox="1"/>
          <p:nvPr/>
        </p:nvSpPr>
        <p:spPr>
          <a:xfrm>
            <a:off x="2417815" y="2029481"/>
            <a:ext cx="1009519" cy="276973"/>
          </a:xfrm>
          <a:prstGeom prst="rect">
            <a:avLst/>
          </a:prstGeom>
          <a:noFill/>
        </p:spPr>
        <p:txBody>
          <a:bodyPr wrap="none" lIns="91414" tIns="45707" rIns="91414" bIns="45707" rtlCol="0">
            <a:spAutoFit/>
          </a:bodyPr>
          <a:lstStyle/>
          <a:p>
            <a:r>
              <a:rPr lang="en-US" sz="1200" dirty="0" smtClean="0">
                <a:solidFill>
                  <a:srgbClr val="0432FF"/>
                </a:solidFill>
              </a:rPr>
              <a:t>DAPI</a:t>
            </a:r>
            <a:r>
              <a:rPr lang="en-US" sz="1200" dirty="0" smtClean="0"/>
              <a:t> </a:t>
            </a:r>
            <a:r>
              <a:rPr lang="mr-IN" sz="1200" dirty="0" err="1" smtClean="0">
                <a:solidFill>
                  <a:srgbClr val="00FA00"/>
                </a:solidFill>
              </a:rPr>
              <a:t>γ</a:t>
            </a:r>
            <a:r>
              <a:rPr lang="mr-IN" sz="1200" dirty="0" smtClean="0">
                <a:solidFill>
                  <a:srgbClr val="00FA00"/>
                </a:solidFill>
              </a:rPr>
              <a:t>-</a:t>
            </a:r>
            <a:r>
              <a:rPr lang="en-US" sz="1200" dirty="0" smtClean="0">
                <a:solidFill>
                  <a:srgbClr val="00FA00"/>
                </a:solidFill>
              </a:rPr>
              <a:t>H2Ax</a:t>
            </a:r>
            <a:r>
              <a:rPr lang="en-US" sz="1200" dirty="0" smtClean="0"/>
              <a:t> </a:t>
            </a:r>
            <a:endParaRPr lang="ru-RU" sz="1200" dirty="0"/>
          </a:p>
        </p:txBody>
      </p:sp>
      <p:sp>
        <p:nvSpPr>
          <p:cNvPr id="43" name="TextBox 42"/>
          <p:cNvSpPr txBox="1"/>
          <p:nvPr/>
        </p:nvSpPr>
        <p:spPr>
          <a:xfrm>
            <a:off x="6853979" y="2032794"/>
            <a:ext cx="1009519" cy="276973"/>
          </a:xfrm>
          <a:prstGeom prst="rect">
            <a:avLst/>
          </a:prstGeom>
          <a:noFill/>
        </p:spPr>
        <p:txBody>
          <a:bodyPr wrap="none" lIns="91414" tIns="45707" rIns="91414" bIns="45707" rtlCol="0">
            <a:spAutoFit/>
          </a:bodyPr>
          <a:lstStyle/>
          <a:p>
            <a:r>
              <a:rPr lang="en-US" sz="1200" dirty="0" smtClean="0">
                <a:solidFill>
                  <a:srgbClr val="0432FF"/>
                </a:solidFill>
              </a:rPr>
              <a:t>DAPI</a:t>
            </a:r>
            <a:r>
              <a:rPr lang="en-US" sz="1200" dirty="0" smtClean="0"/>
              <a:t> </a:t>
            </a:r>
            <a:r>
              <a:rPr lang="mr-IN" sz="1200" dirty="0" err="1" smtClean="0">
                <a:solidFill>
                  <a:srgbClr val="00FA00"/>
                </a:solidFill>
              </a:rPr>
              <a:t>γ</a:t>
            </a:r>
            <a:r>
              <a:rPr lang="mr-IN" sz="1200" dirty="0" smtClean="0">
                <a:solidFill>
                  <a:srgbClr val="00FA00"/>
                </a:solidFill>
              </a:rPr>
              <a:t>-</a:t>
            </a:r>
            <a:r>
              <a:rPr lang="en-US" sz="1200" dirty="0" smtClean="0">
                <a:solidFill>
                  <a:srgbClr val="00FA00"/>
                </a:solidFill>
              </a:rPr>
              <a:t>H2Ax</a:t>
            </a:r>
            <a:r>
              <a:rPr lang="en-US" sz="1200" dirty="0" smtClean="0"/>
              <a:t> </a:t>
            </a:r>
            <a:endParaRPr lang="ru-RU" sz="1200" dirty="0"/>
          </a:p>
        </p:txBody>
      </p:sp>
      <p:sp>
        <p:nvSpPr>
          <p:cNvPr id="44" name="Прямоугольник 43"/>
          <p:cNvSpPr/>
          <p:nvPr/>
        </p:nvSpPr>
        <p:spPr>
          <a:xfrm>
            <a:off x="164110" y="6001573"/>
            <a:ext cx="8904439" cy="776984"/>
          </a:xfrm>
          <a:prstGeom prst="rect">
            <a:avLst/>
          </a:prstGeom>
        </p:spPr>
        <p:txBody>
          <a:bodyPr wrap="square" lIns="83671" tIns="41835" rIns="83671" bIns="41835">
            <a:spAutoFit/>
          </a:bodyPr>
          <a:lstStyle/>
          <a:p>
            <a:r>
              <a:rPr lang="en-US" sz="1500" b="1" dirty="0" smtClean="0"/>
              <a:t>Figure S5.</a:t>
            </a:r>
            <a:r>
              <a:rPr lang="ru-RU" sz="1500" b="1" dirty="0" smtClean="0"/>
              <a:t>  </a:t>
            </a:r>
            <a:r>
              <a:rPr lang="en-US" sz="1500" b="1" dirty="0" smtClean="0"/>
              <a:t> </a:t>
            </a:r>
            <a:r>
              <a:rPr lang="ru-RU" sz="1500" b="1" dirty="0"/>
              <a:t> </a:t>
            </a:r>
            <a:r>
              <a:rPr lang="en-US" sz="1500" dirty="0" smtClean="0"/>
              <a:t>Immunofluorescence microscopy of p53</a:t>
            </a:r>
            <a:r>
              <a:rPr lang="en-US" sz="1500" dirty="0"/>
              <a:t>+ </a:t>
            </a:r>
            <a:r>
              <a:rPr lang="en-US" sz="1500" dirty="0" smtClean="0"/>
              <a:t>U2-OS </a:t>
            </a:r>
            <a:r>
              <a:rPr lang="en-US" sz="1500" dirty="0"/>
              <a:t>cells </a:t>
            </a:r>
            <a:r>
              <a:rPr lang="en-US" sz="1500" dirty="0" smtClean="0"/>
              <a:t>stained for </a:t>
            </a:r>
            <a:r>
              <a:rPr lang="en-GB" sz="1500" dirty="0" err="1" smtClean="0"/>
              <a:t>γ</a:t>
            </a:r>
            <a:r>
              <a:rPr lang="en-GB" sz="1500" dirty="0" smtClean="0"/>
              <a:t>-</a:t>
            </a:r>
            <a:r>
              <a:rPr lang="en-US" sz="1500" dirty="0" smtClean="0"/>
              <a:t>H2Ax foci. Cells were treated with ISMBDs as well as Nutlin-3a and doxorubicin used as positive controls. Green fluorescence: </a:t>
            </a:r>
            <a:r>
              <a:rPr lang="en-GB" sz="1500" dirty="0" err="1" smtClean="0"/>
              <a:t>γ</a:t>
            </a:r>
            <a:r>
              <a:rPr lang="en-GB" sz="1500" dirty="0" smtClean="0"/>
              <a:t>-</a:t>
            </a:r>
            <a:r>
              <a:rPr lang="en-US" sz="1500" dirty="0" smtClean="0"/>
              <a:t>H2Ax; blue fluorescence: DAPI. Scale: 25 </a:t>
            </a:r>
            <a:r>
              <a:rPr lang="el-GR" sz="1500" dirty="0" smtClean="0"/>
              <a:t>μ</a:t>
            </a:r>
            <a:r>
              <a:rPr lang="en-US" sz="1500" dirty="0" smtClean="0"/>
              <a:t>M.</a:t>
            </a:r>
            <a:endParaRPr lang="ru-RU" sz="1500" dirty="0"/>
          </a:p>
        </p:txBody>
      </p:sp>
    </p:spTree>
    <p:extLst>
      <p:ext uri="{BB962C8B-B14F-4D97-AF65-F5344CB8AC3E}">
        <p14:creationId xmlns:p14="http://schemas.microsoft.com/office/powerpoint/2010/main" xmlns="" val="1759032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Рисунок 1"/>
          <p:cNvPicPr>
            <a:picLocks noChangeAspect="1" noChangeArrowheads="1"/>
          </p:cNvPicPr>
          <p:nvPr/>
        </p:nvPicPr>
        <p:blipFill>
          <a:blip r:embed="rId2" cstate="print"/>
          <a:srcRect/>
          <a:stretch>
            <a:fillRect/>
          </a:stretch>
        </p:blipFill>
        <p:spPr bwMode="auto">
          <a:xfrm>
            <a:off x="1489265" y="730621"/>
            <a:ext cx="2326654" cy="2160240"/>
          </a:xfrm>
          <a:prstGeom prst="rect">
            <a:avLst/>
          </a:prstGeom>
          <a:noFill/>
        </p:spPr>
      </p:pic>
      <p:graphicFrame>
        <p:nvGraphicFramePr>
          <p:cNvPr id="7" name="Диаграмма 6"/>
          <p:cNvGraphicFramePr/>
          <p:nvPr/>
        </p:nvGraphicFramePr>
        <p:xfrm>
          <a:off x="3869923" y="3068968"/>
          <a:ext cx="1998222" cy="19442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nvGraphicFramePr>
        <p:xfrm>
          <a:off x="5814138" y="3068960"/>
          <a:ext cx="1998222" cy="19442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nvGraphicFramePr>
        <p:xfrm>
          <a:off x="5868145" y="1052737"/>
          <a:ext cx="1944216" cy="1962150"/>
        </p:xfrm>
        <a:graphic>
          <a:graphicData uri="http://schemas.openxmlformats.org/drawingml/2006/chart">
            <c:chart xmlns:c="http://schemas.openxmlformats.org/drawingml/2006/chart" xmlns:r="http://schemas.openxmlformats.org/officeDocument/2006/relationships" r:id="rId5"/>
          </a:graphicData>
        </a:graphic>
      </p:graphicFrame>
      <p:sp>
        <p:nvSpPr>
          <p:cNvPr id="14345" name="Rectangle 9"/>
          <p:cNvSpPr>
            <a:spLocks noChangeArrowheads="1"/>
          </p:cNvSpPr>
          <p:nvPr/>
        </p:nvSpPr>
        <p:spPr bwMode="auto">
          <a:xfrm>
            <a:off x="1481767" y="884528"/>
            <a:ext cx="665514" cy="246195"/>
          </a:xfrm>
          <a:prstGeom prst="rect">
            <a:avLst/>
          </a:prstGeom>
          <a:noFill/>
          <a:ln w="9525">
            <a:noFill/>
            <a:miter lim="800000"/>
            <a:headEnd/>
            <a:tailEnd/>
          </a:ln>
          <a:effectLst/>
        </p:spPr>
        <p:txBody>
          <a:bodyPr vert="horz" wrap="none" lIns="91414" tIns="45707" rIns="91414" bIns="45707" numCol="1" anchor="ctr" anchorCtr="0" compatLnSpc="1">
            <a:prstTxWarp prst="textNoShape">
              <a:avLst/>
            </a:prstTxWarp>
            <a:spAutoFit/>
          </a:bodyPr>
          <a:lstStyle/>
          <a:p>
            <a:r>
              <a:rPr lang="en-GB" sz="1000" dirty="0"/>
              <a:t>% of cells</a:t>
            </a:r>
            <a:endParaRPr lang="ru-RU" sz="1000" dirty="0"/>
          </a:p>
        </p:txBody>
      </p:sp>
      <p:sp>
        <p:nvSpPr>
          <p:cNvPr id="14346" name="Rectangle 10"/>
          <p:cNvSpPr>
            <a:spLocks noChangeArrowheads="1"/>
          </p:cNvSpPr>
          <p:nvPr/>
        </p:nvSpPr>
        <p:spPr bwMode="auto">
          <a:xfrm>
            <a:off x="1143002" y="3558672"/>
            <a:ext cx="184678" cy="369306"/>
          </a:xfrm>
          <a:prstGeom prst="rect">
            <a:avLst/>
          </a:prstGeom>
          <a:noFill/>
          <a:ln w="9525">
            <a:noFill/>
            <a:miter lim="800000"/>
            <a:headEnd/>
            <a:tailEnd/>
          </a:ln>
          <a:effectLst/>
        </p:spPr>
        <p:txBody>
          <a:bodyPr vert="horz" wrap="none" lIns="91414" tIns="45707" rIns="91414" bIns="45707" numCol="1" anchor="ctr" anchorCtr="0" compatLnSpc="1">
            <a:prstTxWarp prst="textNoShape">
              <a:avLst/>
            </a:prstTxWarp>
            <a:spAutoFit/>
          </a:bodyPr>
          <a:lstStyle/>
          <a:p>
            <a:pPr fontAlgn="base">
              <a:spcBef>
                <a:spcPct val="0"/>
              </a:spcBef>
              <a:spcAft>
                <a:spcPct val="0"/>
              </a:spcAft>
            </a:pPr>
            <a:endParaRPr lang="ru-RU">
              <a:latin typeface="Arial" pitchFamily="34" charset="0"/>
              <a:cs typeface="Arial" pitchFamily="34" charset="0"/>
            </a:endParaRPr>
          </a:p>
        </p:txBody>
      </p:sp>
      <p:sp>
        <p:nvSpPr>
          <p:cNvPr id="14347" name="Rectangle 11"/>
          <p:cNvSpPr>
            <a:spLocks noChangeArrowheads="1"/>
          </p:cNvSpPr>
          <p:nvPr/>
        </p:nvSpPr>
        <p:spPr bwMode="auto">
          <a:xfrm>
            <a:off x="1143000" y="13588497"/>
            <a:ext cx="6858000" cy="369306"/>
          </a:xfrm>
          <a:prstGeom prst="rect">
            <a:avLst/>
          </a:prstGeom>
          <a:noFill/>
          <a:ln w="9525">
            <a:noFill/>
            <a:miter lim="800000"/>
            <a:headEnd/>
            <a:tailEnd/>
          </a:ln>
          <a:effectLst/>
        </p:spPr>
        <p:txBody>
          <a:bodyPr vert="horz" wrap="square" lIns="91414" tIns="45707" rIns="91414" bIns="45707" numCol="1" anchor="ctr" anchorCtr="0" compatLnSpc="1">
            <a:prstTxWarp prst="textNoShape">
              <a:avLst/>
            </a:prstTxWarp>
            <a:spAutoFit/>
          </a:bodyPr>
          <a:lstStyle/>
          <a:p>
            <a:endParaRPr lang="ru-RU"/>
          </a:p>
        </p:txBody>
      </p:sp>
      <p:sp>
        <p:nvSpPr>
          <p:cNvPr id="14348" name="Rectangle 12"/>
          <p:cNvSpPr>
            <a:spLocks noChangeArrowheads="1"/>
          </p:cNvSpPr>
          <p:nvPr/>
        </p:nvSpPr>
        <p:spPr bwMode="auto">
          <a:xfrm>
            <a:off x="1143002" y="15560172"/>
            <a:ext cx="184678" cy="369306"/>
          </a:xfrm>
          <a:prstGeom prst="rect">
            <a:avLst/>
          </a:prstGeom>
          <a:noFill/>
          <a:ln w="9525">
            <a:noFill/>
            <a:miter lim="800000"/>
            <a:headEnd/>
            <a:tailEnd/>
          </a:ln>
          <a:effectLst/>
        </p:spPr>
        <p:txBody>
          <a:bodyPr vert="horz" wrap="none" lIns="91414" tIns="45707" rIns="91414" bIns="45707" numCol="1" anchor="ctr" anchorCtr="0" compatLnSpc="1">
            <a:prstTxWarp prst="textNoShape">
              <a:avLst/>
            </a:prstTxWarp>
            <a:spAutoFit/>
          </a:bodyPr>
          <a:lstStyle/>
          <a:p>
            <a:pPr fontAlgn="base">
              <a:spcBef>
                <a:spcPct val="0"/>
              </a:spcBef>
              <a:spcAft>
                <a:spcPct val="0"/>
              </a:spcAft>
            </a:pPr>
            <a:endParaRPr lang="ru-RU">
              <a:latin typeface="Arial" pitchFamily="34" charset="0"/>
              <a:cs typeface="Arial" pitchFamily="34" charset="0"/>
            </a:endParaRPr>
          </a:p>
        </p:txBody>
      </p:sp>
      <p:sp>
        <p:nvSpPr>
          <p:cNvPr id="17" name="TextBox 16"/>
          <p:cNvSpPr txBox="1"/>
          <p:nvPr/>
        </p:nvSpPr>
        <p:spPr>
          <a:xfrm flipH="1">
            <a:off x="1165630" y="5280869"/>
            <a:ext cx="6835370" cy="1615801"/>
          </a:xfrm>
          <a:prstGeom prst="rect">
            <a:avLst/>
          </a:prstGeom>
          <a:noFill/>
        </p:spPr>
        <p:txBody>
          <a:bodyPr wrap="square" lIns="91414" tIns="45707" rIns="91414" bIns="45707" rtlCol="0">
            <a:spAutoFit/>
          </a:bodyPr>
          <a:lstStyle/>
          <a:p>
            <a:r>
              <a:rPr lang="en-US" sz="1400" b="1" dirty="0"/>
              <a:t>Figure </a:t>
            </a:r>
            <a:r>
              <a:rPr lang="en-US" sz="1400" b="1" dirty="0" smtClean="0"/>
              <a:t>S6. </a:t>
            </a:r>
            <a:r>
              <a:rPr lang="en-GB" sz="1400" dirty="0"/>
              <a:t>Effective concentrations of Growth Inhibition (GI50) and Effective Dose (ED50) were calculated for indicated compounds that inhibit </a:t>
            </a:r>
            <a:r>
              <a:rPr lang="en-GB" sz="1400" dirty="0" smtClean="0"/>
              <a:t>U2-OS </a:t>
            </a:r>
            <a:r>
              <a:rPr lang="en-GB" sz="1400" dirty="0"/>
              <a:t>cell growth and activate p53 in a concentration dependent manner. A concentration range from 1 </a:t>
            </a:r>
            <a:r>
              <a:rPr lang="en-GB" sz="1400" dirty="0" err="1">
                <a:latin typeface="Symbol" panose="05050102010706020507" pitchFamily="18" charset="2"/>
              </a:rPr>
              <a:t>m</a:t>
            </a:r>
            <a:r>
              <a:rPr lang="en-GB" sz="1400" dirty="0" err="1" smtClean="0"/>
              <a:t>M</a:t>
            </a:r>
            <a:r>
              <a:rPr lang="en-GB" sz="1400" dirty="0" smtClean="0"/>
              <a:t> </a:t>
            </a:r>
            <a:r>
              <a:rPr lang="en-GB" sz="1400" dirty="0"/>
              <a:t>to 3 </a:t>
            </a:r>
            <a:r>
              <a:rPr lang="en-GB" sz="1400" dirty="0" err="1">
                <a:latin typeface="Symbol" panose="05050102010706020507" pitchFamily="18" charset="2"/>
              </a:rPr>
              <a:t>m</a:t>
            </a:r>
            <a:r>
              <a:rPr lang="en-GB" sz="1400" dirty="0" err="1" smtClean="0"/>
              <a:t>M</a:t>
            </a:r>
            <a:r>
              <a:rPr lang="en-GB" sz="1400" dirty="0" smtClean="0"/>
              <a:t> </a:t>
            </a:r>
            <a:r>
              <a:rPr lang="en-GB" sz="1400" dirty="0"/>
              <a:t>was used.  Histograms show percentages of survived cells (left axis). Percent of GFP-positive cells were plotted versus the compound concentration as line graphs (right axis). The data shown are mean of + SD.</a:t>
            </a:r>
          </a:p>
          <a:p>
            <a:endParaRPr lang="ru-RU" sz="1400" b="1" dirty="0"/>
          </a:p>
        </p:txBody>
      </p:sp>
      <p:graphicFrame>
        <p:nvGraphicFramePr>
          <p:cNvPr id="12" name="Диаграмма 5"/>
          <p:cNvGraphicFramePr/>
          <p:nvPr/>
        </p:nvGraphicFramePr>
        <p:xfrm>
          <a:off x="1655679" y="3056668"/>
          <a:ext cx="2025606" cy="195651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Диаграмма 4"/>
          <p:cNvGraphicFramePr/>
          <p:nvPr/>
        </p:nvGraphicFramePr>
        <p:xfrm>
          <a:off x="3815916" y="1105149"/>
          <a:ext cx="2052228" cy="1909738"/>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p:cNvSpPr txBox="1"/>
          <p:nvPr/>
        </p:nvSpPr>
        <p:spPr>
          <a:xfrm>
            <a:off x="3188389" y="730623"/>
            <a:ext cx="846654" cy="400083"/>
          </a:xfrm>
          <a:prstGeom prst="rect">
            <a:avLst/>
          </a:prstGeom>
          <a:noFill/>
        </p:spPr>
        <p:txBody>
          <a:bodyPr wrap="none" lIns="91414" tIns="45707" rIns="91414" bIns="45707" rtlCol="0">
            <a:spAutoFit/>
          </a:bodyPr>
          <a:lstStyle/>
          <a:p>
            <a:r>
              <a:rPr lang="en-GB" sz="1000" dirty="0"/>
              <a:t>% of GFP-</a:t>
            </a:r>
          </a:p>
          <a:p>
            <a:r>
              <a:rPr lang="en-GB" sz="1000" dirty="0"/>
              <a:t>positive cells</a:t>
            </a:r>
          </a:p>
        </p:txBody>
      </p:sp>
    </p:spTree>
    <p:extLst>
      <p:ext uri="{BB962C8B-B14F-4D97-AF65-F5344CB8AC3E}">
        <p14:creationId xmlns:p14="http://schemas.microsoft.com/office/powerpoint/2010/main" xmlns="" val="82579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1518485" y="5512534"/>
            <a:ext cx="6264697" cy="969470"/>
          </a:xfrm>
          <a:prstGeom prst="rect">
            <a:avLst/>
          </a:prstGeom>
          <a:noFill/>
        </p:spPr>
        <p:txBody>
          <a:bodyPr wrap="square" lIns="91414" tIns="45707" rIns="91414" bIns="45707" rtlCol="0">
            <a:spAutoFit/>
          </a:bodyPr>
          <a:lstStyle/>
          <a:p>
            <a:r>
              <a:rPr lang="en-US" sz="1400" b="1" dirty="0"/>
              <a:t>Figure </a:t>
            </a:r>
            <a:r>
              <a:rPr lang="en-US" sz="1400" b="1" dirty="0" smtClean="0"/>
              <a:t>S7. </a:t>
            </a:r>
            <a:r>
              <a:rPr lang="en-GB" sz="1400" dirty="0"/>
              <a:t>Two lung tumour cell lines that differ in their p53 status </a:t>
            </a:r>
            <a:r>
              <a:rPr lang="en-GB" sz="1400" dirty="0" smtClean="0"/>
              <a:t>(</a:t>
            </a:r>
            <a:r>
              <a:rPr lang="en-GB" sz="1400" b="1" dirty="0" smtClean="0"/>
              <a:t>A</a:t>
            </a:r>
            <a:r>
              <a:rPr lang="en-GB" sz="1400" dirty="0" smtClean="0"/>
              <a:t>) H1299 </a:t>
            </a:r>
            <a:r>
              <a:rPr lang="en-GB" sz="1400" dirty="0"/>
              <a:t>p53- and </a:t>
            </a:r>
            <a:r>
              <a:rPr lang="en-GB" sz="1400" dirty="0" smtClean="0"/>
              <a:t>(</a:t>
            </a:r>
            <a:r>
              <a:rPr lang="en-GB" sz="1400" b="1" dirty="0" smtClean="0"/>
              <a:t>B</a:t>
            </a:r>
            <a:r>
              <a:rPr lang="en-GB" sz="1400" dirty="0" smtClean="0"/>
              <a:t>) H460 p53+ respectively, were </a:t>
            </a:r>
            <a:r>
              <a:rPr lang="en-GB" sz="1400" dirty="0"/>
              <a:t>treated for 3 days with 1 </a:t>
            </a:r>
            <a:r>
              <a:rPr lang="en-GB" sz="1400" dirty="0" err="1">
                <a:latin typeface="Symbol" panose="05050102010706020507" pitchFamily="18" charset="2"/>
              </a:rPr>
              <a:t>m</a:t>
            </a:r>
            <a:r>
              <a:rPr lang="en-GB" sz="1400" dirty="0" err="1"/>
              <a:t>M</a:t>
            </a:r>
            <a:r>
              <a:rPr lang="en-GB" sz="1400" dirty="0"/>
              <a:t> of Au to assess its cytotoxicity. In addition, three known genotoxic agents (0.5 </a:t>
            </a:r>
            <a:r>
              <a:rPr lang="en-GB" sz="1400" dirty="0" err="1">
                <a:latin typeface="Symbol" panose="05050102010706020507" pitchFamily="18" charset="2"/>
              </a:rPr>
              <a:t>m</a:t>
            </a:r>
            <a:r>
              <a:rPr lang="en-GB" sz="1400" dirty="0" err="1"/>
              <a:t>M</a:t>
            </a:r>
            <a:r>
              <a:rPr lang="en-GB" sz="1400" dirty="0"/>
              <a:t> doxorubicin, </a:t>
            </a:r>
            <a:r>
              <a:rPr lang="en-GB" sz="1400" dirty="0" smtClean="0"/>
              <a:t>10 </a:t>
            </a:r>
            <a:r>
              <a:rPr lang="en-GB" sz="1400" dirty="0" err="1" smtClean="0">
                <a:latin typeface="Symbol" panose="05050102010706020507" pitchFamily="18" charset="2"/>
              </a:rPr>
              <a:t>m</a:t>
            </a:r>
            <a:r>
              <a:rPr lang="en-GB" sz="1400" dirty="0" err="1" smtClean="0"/>
              <a:t>M</a:t>
            </a:r>
            <a:r>
              <a:rPr lang="en-GB" sz="1400" dirty="0" smtClean="0"/>
              <a:t> </a:t>
            </a:r>
            <a:r>
              <a:rPr lang="en-GB" sz="1400" dirty="0" err="1"/>
              <a:t>camptothecin</a:t>
            </a:r>
            <a:r>
              <a:rPr lang="en-GB" sz="1400" dirty="0"/>
              <a:t> and 10 </a:t>
            </a:r>
            <a:r>
              <a:rPr lang="en-GB" sz="1400" dirty="0">
                <a:latin typeface="Symbol" panose="05050102010706020507" pitchFamily="18" charset="2"/>
              </a:rPr>
              <a:t>m</a:t>
            </a:r>
            <a:r>
              <a:rPr lang="en-GB" sz="1400" dirty="0"/>
              <a:t>g/ml cisplatin) were used as controls. </a:t>
            </a:r>
            <a:r>
              <a:rPr lang="en-GB" sz="1400" dirty="0" smtClean="0"/>
              <a:t>SD are shown.</a:t>
            </a:r>
            <a:endParaRPr lang="ru-RU" sz="1400" b="1" dirty="0"/>
          </a:p>
        </p:txBody>
      </p:sp>
      <p:pic>
        <p:nvPicPr>
          <p:cNvPr id="48" name="Рисунок 47" descr="diff_drugs_Au.jpg"/>
          <p:cNvPicPr>
            <a:picLocks noChangeAspect="1"/>
          </p:cNvPicPr>
          <p:nvPr/>
        </p:nvPicPr>
        <p:blipFill>
          <a:blip r:embed="rId2" cstate="print"/>
          <a:stretch>
            <a:fillRect/>
          </a:stretch>
        </p:blipFill>
        <p:spPr>
          <a:xfrm>
            <a:off x="2391133" y="265551"/>
            <a:ext cx="3021840" cy="4869910"/>
          </a:xfrm>
          <a:prstGeom prst="rect">
            <a:avLst/>
          </a:prstGeom>
        </p:spPr>
      </p:pic>
    </p:spTree>
    <p:extLst>
      <p:ext uri="{BB962C8B-B14F-4D97-AF65-F5344CB8AC3E}">
        <p14:creationId xmlns:p14="http://schemas.microsoft.com/office/powerpoint/2010/main" xmlns="" val="1660626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0"/>
          <p:cNvGrpSpPr/>
          <p:nvPr/>
        </p:nvGrpSpPr>
        <p:grpSpPr>
          <a:xfrm>
            <a:off x="4112825" y="3255061"/>
            <a:ext cx="636451" cy="311068"/>
            <a:chOff x="677209" y="2459915"/>
            <a:chExt cx="636451" cy="311068"/>
          </a:xfrm>
        </p:grpSpPr>
        <p:sp>
          <p:nvSpPr>
            <p:cNvPr id="12" name="ZoneTexte 16"/>
            <p:cNvSpPr txBox="1"/>
            <p:nvPr/>
          </p:nvSpPr>
          <p:spPr>
            <a:xfrm>
              <a:off x="677209" y="2459915"/>
              <a:ext cx="608845" cy="311068"/>
            </a:xfrm>
            <a:prstGeom prst="rect">
              <a:avLst/>
            </a:prstGeom>
            <a:noFill/>
          </p:spPr>
          <p:txBody>
            <a:bodyPr wrap="square" rtlCol="0">
              <a:spAutoFit/>
            </a:bodyPr>
            <a:lstStyle/>
            <a:p>
              <a:r>
                <a:rPr lang="fr-FR" sz="1400" dirty="0" smtClean="0"/>
                <a:t>p53</a:t>
              </a:r>
              <a:endParaRPr lang="fr-FR" sz="1400" dirty="0"/>
            </a:p>
          </p:txBody>
        </p:sp>
        <p:cxnSp>
          <p:nvCxnSpPr>
            <p:cNvPr id="13" name="Прямая со стрелкой 12"/>
            <p:cNvCxnSpPr/>
            <p:nvPr/>
          </p:nvCxnSpPr>
          <p:spPr>
            <a:xfrm flipV="1">
              <a:off x="1073253" y="2601269"/>
              <a:ext cx="240407" cy="2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949769" y="3762148"/>
            <a:ext cx="7117906" cy="1084761"/>
          </a:xfrm>
          <a:prstGeom prst="rect">
            <a:avLst/>
          </a:prstGeom>
          <a:noFill/>
        </p:spPr>
        <p:txBody>
          <a:bodyPr wrap="square" lIns="83671" tIns="41835" rIns="83671" bIns="41835" rtlCol="0">
            <a:spAutoFit/>
          </a:bodyPr>
          <a:lstStyle/>
          <a:p>
            <a:r>
              <a:rPr lang="en-US" sz="1300" b="1" dirty="0" smtClean="0"/>
              <a:t>Figure S8. </a:t>
            </a:r>
            <a:r>
              <a:rPr lang="en-US" sz="1300" dirty="0" smtClean="0"/>
              <a:t>Two different mouse cell lines that correspond to mammary  (4T1) and colon (CT26) tumors, respectively, </a:t>
            </a:r>
            <a:r>
              <a:rPr lang="en-US" sz="1300" dirty="0" smtClean="0"/>
              <a:t>with </a:t>
            </a:r>
            <a:r>
              <a:rPr lang="en-US" sz="1300" dirty="0" smtClean="0"/>
              <a:t>different status of p53 were treated with DMSO as control or the compound Au (</a:t>
            </a:r>
            <a:r>
              <a:rPr lang="fr-FR" sz="1300" dirty="0" smtClean="0"/>
              <a:t>5µM)</a:t>
            </a:r>
            <a:r>
              <a:rPr lang="en-US" sz="1300" dirty="0" smtClean="0"/>
              <a:t> for24 hrs. </a:t>
            </a:r>
          </a:p>
          <a:p>
            <a:r>
              <a:rPr lang="en-US" sz="1300" dirty="0" smtClean="0"/>
              <a:t>The bands that correspond to Hsc70 (loading control) and p53 are indicated by arrows.  </a:t>
            </a:r>
            <a:r>
              <a:rPr lang="en-US" sz="1300" dirty="0" smtClean="0"/>
              <a:t>Non-specific bands are indicated </a:t>
            </a:r>
            <a:r>
              <a:rPr lang="en-US" sz="1300" dirty="0" smtClean="0"/>
              <a:t>by </a:t>
            </a:r>
            <a:r>
              <a:rPr lang="en-US" sz="1300" dirty="0" err="1" smtClean="0"/>
              <a:t>asterics</a:t>
            </a:r>
            <a:r>
              <a:rPr lang="en-US" sz="1300" dirty="0" smtClean="0"/>
              <a:t>. M denotes the marker lane.</a:t>
            </a:r>
            <a:endParaRPr lang="ru-RU" sz="1300" dirty="0"/>
          </a:p>
        </p:txBody>
      </p:sp>
      <p:pic>
        <p:nvPicPr>
          <p:cNvPr id="19" name="Image 1"/>
          <p:cNvPicPr>
            <a:picLocks noChangeAspect="1"/>
          </p:cNvPicPr>
          <p:nvPr/>
        </p:nvPicPr>
        <p:blipFill rotWithShape="1">
          <a:blip r:embed="rId2" cstate="print">
            <a:extLst>
              <a:ext uri="{28A0092B-C50C-407E-A947-70E740481C1C}">
                <a14:useLocalDpi xmlns:a14="http://schemas.microsoft.com/office/drawing/2010/main" xmlns="" val="0"/>
              </a:ext>
            </a:extLst>
          </a:blip>
          <a:srcRect l="14620" t="58345" r="51066" b="29199"/>
          <a:stretch/>
        </p:blipFill>
        <p:spPr>
          <a:xfrm flipH="1">
            <a:off x="3433118" y="2949072"/>
            <a:ext cx="2357961" cy="697278"/>
          </a:xfrm>
          <a:prstGeom prst="rect">
            <a:avLst/>
          </a:prstGeom>
        </p:spPr>
      </p:pic>
      <p:sp>
        <p:nvSpPr>
          <p:cNvPr id="20" name="Rectangle 3"/>
          <p:cNvSpPr/>
          <p:nvPr/>
        </p:nvSpPr>
        <p:spPr>
          <a:xfrm flipH="1">
            <a:off x="4880866" y="1580202"/>
            <a:ext cx="518693" cy="592324"/>
          </a:xfrm>
          <a:prstGeom prst="rect">
            <a:avLst/>
          </a:prstGeom>
        </p:spPr>
        <p:txBody>
          <a:bodyPr wrap="square" lIns="83677" tIns="41838" rIns="83677" bIns="41838">
            <a:spAutoFit/>
          </a:bodyPr>
          <a:lstStyle/>
          <a:p>
            <a:pPr algn="ctr"/>
            <a:r>
              <a:rPr lang="fr-FR" sz="1100" dirty="0">
                <a:solidFill>
                  <a:srgbClr val="000000"/>
                </a:solidFill>
                <a:latin typeface="Arial" panose="020B0604020202020204" pitchFamily="34" charset="0"/>
              </a:rPr>
              <a:t>CT26 </a:t>
            </a:r>
            <a:r>
              <a:rPr lang="fr-FR" sz="1100" dirty="0" smtClean="0">
                <a:solidFill>
                  <a:srgbClr val="000000"/>
                </a:solidFill>
                <a:latin typeface="Arial" panose="020B0604020202020204" pitchFamily="34" charset="0"/>
              </a:rPr>
              <a:t>Au </a:t>
            </a:r>
            <a:r>
              <a:rPr lang="fr-FR" sz="1100" dirty="0">
                <a:solidFill>
                  <a:srgbClr val="000000"/>
                </a:solidFill>
                <a:latin typeface="Arial" panose="020B0604020202020204" pitchFamily="34" charset="0"/>
              </a:rPr>
              <a:t>	</a:t>
            </a:r>
          </a:p>
        </p:txBody>
      </p:sp>
      <p:sp>
        <p:nvSpPr>
          <p:cNvPr id="21" name="Rectangle 4"/>
          <p:cNvSpPr/>
          <p:nvPr/>
        </p:nvSpPr>
        <p:spPr>
          <a:xfrm flipH="1">
            <a:off x="4445019" y="1580202"/>
            <a:ext cx="635860" cy="761602"/>
          </a:xfrm>
          <a:prstGeom prst="rect">
            <a:avLst/>
          </a:prstGeom>
        </p:spPr>
        <p:txBody>
          <a:bodyPr wrap="square" lIns="83677" tIns="41838" rIns="83677" bIns="41838">
            <a:spAutoFit/>
          </a:bodyPr>
          <a:lstStyle/>
          <a:p>
            <a:pPr algn="ctr"/>
            <a:r>
              <a:rPr lang="fr-FR" sz="1100" dirty="0" smtClean="0">
                <a:solidFill>
                  <a:srgbClr val="000000"/>
                </a:solidFill>
                <a:latin typeface="Arial" panose="020B0604020202020204" pitchFamily="34" charset="0"/>
              </a:rPr>
              <a:t>Ct26 DMSO	</a:t>
            </a:r>
          </a:p>
          <a:p>
            <a:pPr algn="ctr"/>
            <a:r>
              <a:rPr lang="fr-FR" sz="1100" dirty="0" smtClean="0">
                <a:solidFill>
                  <a:srgbClr val="000000"/>
                </a:solidFill>
                <a:latin typeface="Arial" panose="020B0604020202020204" pitchFamily="34" charset="0"/>
              </a:rPr>
              <a:t>	</a:t>
            </a:r>
            <a:endParaRPr lang="fr-FR" sz="1100" dirty="0">
              <a:solidFill>
                <a:srgbClr val="000000"/>
              </a:solidFill>
              <a:latin typeface="Arial" panose="020B0604020202020204" pitchFamily="34" charset="0"/>
            </a:endParaRPr>
          </a:p>
        </p:txBody>
      </p:sp>
      <p:sp>
        <p:nvSpPr>
          <p:cNvPr id="22" name="Rectangle 5"/>
          <p:cNvSpPr/>
          <p:nvPr/>
        </p:nvSpPr>
        <p:spPr>
          <a:xfrm flipH="1">
            <a:off x="4080705" y="1402449"/>
            <a:ext cx="467077" cy="761602"/>
          </a:xfrm>
          <a:prstGeom prst="rect">
            <a:avLst/>
          </a:prstGeom>
        </p:spPr>
        <p:txBody>
          <a:bodyPr wrap="square" lIns="83677" tIns="41838" rIns="83677" bIns="41838">
            <a:spAutoFit/>
          </a:bodyPr>
          <a:lstStyle/>
          <a:p>
            <a:pPr algn="ctr"/>
            <a:r>
              <a:rPr lang="fr-FR" sz="1100" dirty="0" smtClean="0">
                <a:solidFill>
                  <a:srgbClr val="000000"/>
                </a:solidFill>
                <a:latin typeface="Arial" panose="020B0604020202020204" pitchFamily="34" charset="0"/>
              </a:rPr>
              <a:t>	</a:t>
            </a:r>
          </a:p>
          <a:p>
            <a:pPr algn="ctr"/>
            <a:r>
              <a:rPr lang="fr-FR" sz="1100" dirty="0" smtClean="0">
                <a:solidFill>
                  <a:srgbClr val="000000"/>
                </a:solidFill>
                <a:latin typeface="Arial" panose="020B0604020202020204" pitchFamily="34" charset="0"/>
              </a:rPr>
              <a:t>4T1 </a:t>
            </a:r>
          </a:p>
          <a:p>
            <a:pPr algn="ctr"/>
            <a:r>
              <a:rPr lang="fr-FR" sz="1100" dirty="0" smtClean="0">
                <a:solidFill>
                  <a:srgbClr val="000000"/>
                </a:solidFill>
                <a:latin typeface="Arial" panose="020B0604020202020204" pitchFamily="34" charset="0"/>
              </a:rPr>
              <a:t>Au 	</a:t>
            </a:r>
          </a:p>
        </p:txBody>
      </p:sp>
      <p:sp>
        <p:nvSpPr>
          <p:cNvPr id="23" name="Rectangle 6"/>
          <p:cNvSpPr/>
          <p:nvPr/>
        </p:nvSpPr>
        <p:spPr>
          <a:xfrm flipH="1">
            <a:off x="3620802" y="1580201"/>
            <a:ext cx="605122" cy="592324"/>
          </a:xfrm>
          <a:prstGeom prst="rect">
            <a:avLst/>
          </a:prstGeom>
        </p:spPr>
        <p:txBody>
          <a:bodyPr wrap="square" lIns="83677" tIns="41838" rIns="83677" bIns="41838">
            <a:spAutoFit/>
          </a:bodyPr>
          <a:lstStyle/>
          <a:p>
            <a:pPr algn="ctr"/>
            <a:r>
              <a:rPr lang="fr-FR" sz="1100" dirty="0" smtClean="0">
                <a:solidFill>
                  <a:srgbClr val="000000"/>
                </a:solidFill>
                <a:latin typeface="Arial" panose="020B0604020202020204" pitchFamily="34" charset="0"/>
              </a:rPr>
              <a:t>4T1 DMSO 	</a:t>
            </a:r>
          </a:p>
        </p:txBody>
      </p:sp>
      <p:sp>
        <p:nvSpPr>
          <p:cNvPr id="24" name="ZoneTexte 11"/>
          <p:cNvSpPr txBox="1"/>
          <p:nvPr/>
        </p:nvSpPr>
        <p:spPr>
          <a:xfrm>
            <a:off x="2861961" y="3164865"/>
            <a:ext cx="797282" cy="284548"/>
          </a:xfrm>
          <a:prstGeom prst="rect">
            <a:avLst/>
          </a:prstGeom>
          <a:noFill/>
        </p:spPr>
        <p:txBody>
          <a:bodyPr wrap="square" lIns="83677" tIns="41838" rIns="83677" bIns="41838" rtlCol="0">
            <a:spAutoFit/>
          </a:bodyPr>
          <a:lstStyle/>
          <a:p>
            <a:r>
              <a:rPr lang="fr-FR" sz="1300" dirty="0" smtClean="0"/>
              <a:t>p53</a:t>
            </a:r>
            <a:endParaRPr lang="fr-FR" sz="1300" dirty="0"/>
          </a:p>
        </p:txBody>
      </p:sp>
      <p:sp>
        <p:nvSpPr>
          <p:cNvPr id="25" name="ZoneTexte 13"/>
          <p:cNvSpPr txBox="1"/>
          <p:nvPr/>
        </p:nvSpPr>
        <p:spPr>
          <a:xfrm>
            <a:off x="2724230" y="2202044"/>
            <a:ext cx="830154" cy="284548"/>
          </a:xfrm>
          <a:prstGeom prst="rect">
            <a:avLst/>
          </a:prstGeom>
          <a:noFill/>
        </p:spPr>
        <p:txBody>
          <a:bodyPr wrap="square" lIns="83677" tIns="41838" rIns="83677" bIns="41838" rtlCol="0">
            <a:spAutoFit/>
          </a:bodyPr>
          <a:lstStyle/>
          <a:p>
            <a:r>
              <a:rPr lang="fr-FR" sz="1300" dirty="0" smtClean="0"/>
              <a:t>HSC70</a:t>
            </a:r>
            <a:endParaRPr lang="fr-FR" sz="1300" dirty="0"/>
          </a:p>
        </p:txBody>
      </p:sp>
      <p:pic>
        <p:nvPicPr>
          <p:cNvPr id="26" name="Image 14"/>
          <p:cNvPicPr>
            <a:picLocks noChangeAspect="1"/>
          </p:cNvPicPr>
          <p:nvPr/>
        </p:nvPicPr>
        <p:blipFill rotWithShape="1">
          <a:blip r:embed="rId3" cstate="print">
            <a:extLst>
              <a:ext uri="{28A0092B-C50C-407E-A947-70E740481C1C}">
                <a14:useLocalDpi xmlns:a14="http://schemas.microsoft.com/office/drawing/2010/main" xmlns="" val="0"/>
              </a:ext>
            </a:extLst>
          </a:blip>
          <a:srcRect l="26114" t="15589" r="39557" b="72949"/>
          <a:stretch/>
        </p:blipFill>
        <p:spPr>
          <a:xfrm flipH="1">
            <a:off x="3433118" y="2014640"/>
            <a:ext cx="2357961" cy="641521"/>
          </a:xfrm>
          <a:prstGeom prst="rect">
            <a:avLst/>
          </a:prstGeom>
        </p:spPr>
      </p:pic>
      <p:sp>
        <p:nvSpPr>
          <p:cNvPr id="27" name="TextBox 26"/>
          <p:cNvSpPr txBox="1"/>
          <p:nvPr/>
        </p:nvSpPr>
        <p:spPr>
          <a:xfrm>
            <a:off x="3389703" y="1644394"/>
            <a:ext cx="311656" cy="284548"/>
          </a:xfrm>
          <a:prstGeom prst="rect">
            <a:avLst/>
          </a:prstGeom>
          <a:noFill/>
        </p:spPr>
        <p:txBody>
          <a:bodyPr wrap="none" lIns="83677" tIns="41838" rIns="83677" bIns="41838" rtlCol="0">
            <a:spAutoFit/>
          </a:bodyPr>
          <a:lstStyle/>
          <a:p>
            <a:r>
              <a:rPr lang="en-US" sz="1300" dirty="0" smtClean="0"/>
              <a:t>M</a:t>
            </a:r>
            <a:endParaRPr lang="ru-RU" sz="1300" dirty="0"/>
          </a:p>
        </p:txBody>
      </p:sp>
      <p:cxnSp>
        <p:nvCxnSpPr>
          <p:cNvPr id="28" name="Прямая со стрелкой 27"/>
          <p:cNvCxnSpPr/>
          <p:nvPr/>
        </p:nvCxnSpPr>
        <p:spPr>
          <a:xfrm>
            <a:off x="3233253" y="2362888"/>
            <a:ext cx="238790"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a:off x="3227764" y="3326885"/>
            <a:ext cx="238790"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08257" y="3045469"/>
            <a:ext cx="284405" cy="361492"/>
          </a:xfrm>
          <a:prstGeom prst="rect">
            <a:avLst/>
          </a:prstGeom>
          <a:noFill/>
        </p:spPr>
        <p:txBody>
          <a:bodyPr wrap="none" lIns="83677" tIns="41838" rIns="83677" bIns="41838" rtlCol="0">
            <a:spAutoFit/>
          </a:bodyPr>
          <a:lstStyle/>
          <a:p>
            <a:r>
              <a:rPr lang="en-US" dirty="0" smtClean="0"/>
              <a:t>*</a:t>
            </a:r>
            <a:endParaRPr lang="ru-RU" dirty="0"/>
          </a:p>
        </p:txBody>
      </p:sp>
      <p:sp>
        <p:nvSpPr>
          <p:cNvPr id="31" name="TextBox 30"/>
          <p:cNvSpPr txBox="1"/>
          <p:nvPr/>
        </p:nvSpPr>
        <p:spPr>
          <a:xfrm>
            <a:off x="4882828" y="3039482"/>
            <a:ext cx="284405" cy="361492"/>
          </a:xfrm>
          <a:prstGeom prst="rect">
            <a:avLst/>
          </a:prstGeom>
          <a:noFill/>
        </p:spPr>
        <p:txBody>
          <a:bodyPr wrap="none" lIns="83677" tIns="41838" rIns="83677" bIns="41838" rtlCol="0">
            <a:spAutoFit/>
          </a:bodyPr>
          <a:lstStyle/>
          <a:p>
            <a:r>
              <a:rPr lang="en-US" dirty="0" smtClean="0"/>
              <a:t>*</a:t>
            </a:r>
            <a:endParaRPr lang="ru-RU"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4149</TotalTime>
  <Words>608</Words>
  <Application>Microsoft Office PowerPoint</Application>
  <PresentationFormat>Экран (4:3)</PresentationFormat>
  <Paragraphs>136</Paragraphs>
  <Slides>8</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8</vt:i4>
      </vt:variant>
    </vt:vector>
  </HeadingPairs>
  <TitlesOfParts>
    <vt:vector size="9" baseType="lpstr">
      <vt:lpstr>Office Theme</vt:lpstr>
      <vt:lpstr>Слайд 1</vt:lpstr>
      <vt:lpstr>Слайд 2</vt:lpstr>
      <vt:lpstr>Слайд 3</vt:lpstr>
      <vt:lpstr>Слайд 4</vt:lpstr>
      <vt:lpstr>Слайд 5</vt:lpstr>
      <vt:lpstr>Слайд 6</vt:lpstr>
      <vt:lpstr>Слайд 7</vt:lpstr>
      <vt:lpstr>Слайд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Barlev, Peter</dc:creator>
  <cp:lastModifiedBy>Пользователь</cp:lastModifiedBy>
  <cp:revision>17</cp:revision>
  <dcterms:created xsi:type="dcterms:W3CDTF">2016-04-07T18:58:24Z</dcterms:created>
  <dcterms:modified xsi:type="dcterms:W3CDTF">2018-06-26T14:44:31Z</dcterms:modified>
</cp:coreProperties>
</file>