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1" r:id="rId2"/>
    <p:sldId id="266" r:id="rId3"/>
    <p:sldId id="267" r:id="rId4"/>
    <p:sldId id="258" r:id="rId5"/>
    <p:sldId id="262" r:id="rId6"/>
    <p:sldId id="265" r:id="rId7"/>
    <p:sldId id="264" r:id="rId8"/>
  </p:sldIdLst>
  <p:sldSz cx="6858000" cy="9144000" type="letter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a" initials="J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52" y="102"/>
      </p:cViewPr>
      <p:guideLst>
        <p:guide orient="horz" pos="141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16" cy="49924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358" y="2"/>
            <a:ext cx="2949716" cy="49924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31EA3EE-1F44-4AE9-AE5B-54F2F9149B0B}" type="datetimeFigureOut">
              <a:rPr lang="en-US" smtClean="0"/>
              <a:t>17-Dec-18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1243013"/>
            <a:ext cx="25161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78" y="4785259"/>
            <a:ext cx="5443258" cy="3915829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858"/>
            <a:ext cx="2949716" cy="49924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358" y="9444858"/>
            <a:ext cx="2949716" cy="49924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1D3A36A-51FA-4BF5-B40F-255B57C98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3A36A-51FA-4BF5-B40F-255B57C987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2E4D-BC7D-4F9F-83E7-EE21DCEEAE3B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10C-1D38-4856-A045-969E63401697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5C98-E0C1-47C0-9C3B-5EEF1F3319D0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3176-3466-4A5D-A199-DA15874EF828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DB1C-5A1B-4E6A-8DDA-4DF79D441DDB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E0EB-1AA2-4890-B0F0-68205BDE15C5}" type="datetime1">
              <a:rPr lang="en-US" smtClean="0"/>
              <a:t>17-Dec-18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294-AC9B-4094-AC3D-99E8EABBBE9F}" type="datetime1">
              <a:rPr lang="en-US" smtClean="0"/>
              <a:t>17-Dec-18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EFF-7B18-467A-824D-AEF980A581B4}" type="datetime1">
              <a:rPr lang="en-US" smtClean="0"/>
              <a:t>17-Dec-18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AA72-CACC-41AD-A4B7-C9AB1ACBCB1D}" type="datetime1">
              <a:rPr lang="en-US" smtClean="0"/>
              <a:t>17-Dec-18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D1D5-CF06-4C22-82E4-7CBA9625A4FE}" type="datetime1">
              <a:rPr lang="en-US" smtClean="0"/>
              <a:t>17-Dec-18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A302-750A-48A1-BD41-9BC370E91DEE}" type="datetime1">
              <a:rPr lang="en-US" smtClean="0"/>
              <a:t>17-Dec-18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CDDF-01A7-4837-8ECA-315909236DE4}" type="datetime1">
              <a:rPr lang="en-US" smtClean="0"/>
              <a:t>17-Dec-18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6F2C4-570B-4F8F-8F1A-4B6A18D73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293"/>
            <a:ext cx="202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79" y="8072080"/>
            <a:ext cx="64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 Narrow" panose="020B0606020202030204" pitchFamily="34" charset="0"/>
              </a:rPr>
              <a:t>Figure S</a:t>
            </a:r>
            <a:r>
              <a:rPr lang="cs-CZ" sz="1200" b="1" dirty="0" smtClean="0">
                <a:latin typeface="Arial Narrow" panose="020B0606020202030204" pitchFamily="34" charset="0"/>
              </a:rPr>
              <a:t>1</a:t>
            </a:r>
            <a:r>
              <a:rPr lang="en-US" sz="1200" b="1" dirty="0" smtClean="0">
                <a:latin typeface="Arial Narrow" panose="020B0606020202030204" pitchFamily="34" charset="0"/>
              </a:rPr>
              <a:t>. Original </a:t>
            </a:r>
            <a:r>
              <a:rPr lang="cs-CZ" sz="1200" b="1" dirty="0" smtClean="0">
                <a:latin typeface="Arial Narrow" panose="020B0606020202030204" pitchFamily="34" charset="0"/>
              </a:rPr>
              <a:t>a</a:t>
            </a:r>
            <a:r>
              <a:rPr lang="en-US" sz="1200" b="1" dirty="0" err="1" smtClean="0">
                <a:latin typeface="Arial Narrow" panose="020B0606020202030204" pitchFamily="34" charset="0"/>
              </a:rPr>
              <a:t>ntibodies</a:t>
            </a:r>
            <a:r>
              <a:rPr lang="en-US" sz="1200" b="1" dirty="0" smtClean="0">
                <a:latin typeface="Arial Narrow" panose="020B0606020202030204" pitchFamily="34" charset="0"/>
              </a:rPr>
              <a:t> against DEB-1 isoforms. </a:t>
            </a:r>
            <a:r>
              <a:rPr lang="en-US" sz="1200" dirty="0" smtClean="0">
                <a:latin typeface="Arial Narrow" panose="020B0606020202030204" pitchFamily="34" charset="0"/>
              </a:rPr>
              <a:t>Simplified overview of eight identified transcriptional isoforms of DEB-1. We synthesized the peptide from depicted regions (dotted line in red), to produce the rabbit polyclonal antibody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59"/>
            <a:ext cx="6858000" cy="23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44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29" y="8060250"/>
            <a:ext cx="647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 Narrow" panose="020B0606020202030204" pitchFamily="34" charset="0"/>
              </a:rPr>
              <a:t>Figure S</a:t>
            </a:r>
            <a:r>
              <a:rPr lang="cs-CZ" sz="1200" b="1" dirty="0" smtClean="0">
                <a:latin typeface="Arial Narrow" panose="020B0606020202030204" pitchFamily="34" charset="0"/>
              </a:rPr>
              <a:t>2</a:t>
            </a:r>
            <a:r>
              <a:rPr lang="en-US" sz="1200" b="1" dirty="0" smtClean="0">
                <a:latin typeface="Arial Narrow" panose="020B0606020202030204" pitchFamily="34" charset="0"/>
              </a:rPr>
              <a:t>. Spatial localization of DEB-1 isoforms in the distal and proximal gonad. </a:t>
            </a:r>
            <a:r>
              <a:rPr lang="en-US" sz="1200" dirty="0" smtClean="0">
                <a:latin typeface="Arial Narrow" panose="020B0606020202030204" pitchFamily="34" charset="0"/>
              </a:rPr>
              <a:t>A. The</a:t>
            </a:r>
            <a:r>
              <a:rPr lang="en-US" sz="1200" b="1" dirty="0" smtClean="0">
                <a:latin typeface="Arial Narrow" panose="020B0606020202030204" pitchFamily="34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DEB-1/a*e was localized to the distal tip cell (arrow head), without spatial redistribution during meiotic progression. In the proximal gonad, DEB-1/a*e localizes to the contractile apparatus (asterisk).  B. Short isoform of DEB-1/b*f is not present in the distal tip, but we observed cytoplasmic and </a:t>
            </a:r>
            <a:r>
              <a:rPr lang="en-US" sz="1200" dirty="0" err="1" smtClean="0">
                <a:latin typeface="Arial Narrow" panose="020B0606020202030204" pitchFamily="34" charset="0"/>
              </a:rPr>
              <a:t>nucleoplasmic</a:t>
            </a:r>
            <a:r>
              <a:rPr lang="en-US" sz="1200" dirty="0" smtClean="0">
                <a:latin typeface="Arial Narrow" panose="020B0606020202030204" pitchFamily="34" charset="0"/>
              </a:rPr>
              <a:t> signal in the germ cells. Moreover, DEB-1/b*f decorates the contractile fibers in the proximal gonad.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878" y="441379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09"/>
            <a:ext cx="6858000" cy="523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44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9" y="8313003"/>
            <a:ext cx="648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Arial Narrow" panose="020B0606020202030204" pitchFamily="34" charset="0"/>
              </a:rPr>
              <a:t>Figure S3.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cs-CZ" sz="1200" b="1" dirty="0" smtClean="0">
                <a:latin typeface="Arial Narrow" panose="020B0606020202030204" pitchFamily="34" charset="0"/>
              </a:rPr>
              <a:t>Somatic localisation of DEB-1/b*f. </a:t>
            </a:r>
            <a:r>
              <a:rPr lang="en-US" sz="1200" dirty="0" smtClean="0">
                <a:latin typeface="Arial Narrow" panose="020B0606020202030204" pitchFamily="34" charset="0"/>
              </a:rPr>
              <a:t>It correlated </a:t>
            </a:r>
            <a:r>
              <a:rPr lang="en-US" sz="1200" dirty="0">
                <a:latin typeface="Arial Narrow" panose="020B0606020202030204" pitchFamily="34" charset="0"/>
              </a:rPr>
              <a:t>with </a:t>
            </a:r>
            <a:r>
              <a:rPr lang="en-US" sz="1200" dirty="0" smtClean="0">
                <a:latin typeface="Arial Narrow" panose="020B0606020202030204" pitchFamily="34" charset="0"/>
              </a:rPr>
              <a:t>the known </a:t>
            </a:r>
            <a:r>
              <a:rPr lang="en-US" sz="1200" dirty="0">
                <a:latin typeface="Arial Narrow" panose="020B0606020202030204" pitchFamily="34" charset="0"/>
              </a:rPr>
              <a:t>pattern, </a:t>
            </a:r>
            <a:r>
              <a:rPr lang="en-US" sz="1200" dirty="0" smtClean="0">
                <a:latin typeface="Arial Narrow" panose="020B0606020202030204" pitchFamily="34" charset="0"/>
              </a:rPr>
              <a:t>i.e. within </a:t>
            </a:r>
            <a:r>
              <a:rPr lang="en-US" sz="1200" dirty="0">
                <a:latin typeface="Arial Narrow" panose="020B0606020202030204" pitchFamily="34" charset="0"/>
              </a:rPr>
              <a:t>the muscle dense </a:t>
            </a:r>
            <a:r>
              <a:rPr lang="en-US" sz="1200" dirty="0" smtClean="0">
                <a:latin typeface="Arial Narrow" panose="020B0606020202030204" pitchFamily="34" charset="0"/>
              </a:rPr>
              <a:t>bodies and </a:t>
            </a:r>
            <a:r>
              <a:rPr lang="en-US" sz="1200" dirty="0">
                <a:latin typeface="Arial Narrow" panose="020B0606020202030204" pitchFamily="34" charset="0"/>
              </a:rPr>
              <a:t>muscle-like fibers in the somatic </a:t>
            </a:r>
            <a:r>
              <a:rPr lang="en-US" sz="1200" dirty="0" smtClean="0">
                <a:latin typeface="Arial Narrow" panose="020B0606020202030204" pitchFamily="34" charset="0"/>
              </a:rPr>
              <a:t>gonad, as reported by </a:t>
            </a:r>
            <a:r>
              <a:rPr lang="en-US" sz="1200" dirty="0">
                <a:latin typeface="Arial Narrow" panose="020B0606020202030204" pitchFamily="34" charset="0"/>
              </a:rPr>
              <a:t>Ono </a:t>
            </a:r>
            <a:r>
              <a:rPr lang="en-US" sz="1200" i="1" dirty="0">
                <a:latin typeface="Arial Narrow" panose="020B0606020202030204" pitchFamily="34" charset="0"/>
              </a:rPr>
              <a:t>et al</a:t>
            </a:r>
            <a:r>
              <a:rPr lang="en-US" sz="1200" dirty="0">
                <a:latin typeface="Arial Narrow" panose="020B0606020202030204" pitchFamily="34" charset="0"/>
              </a:rPr>
              <a:t>. [14</a:t>
            </a:r>
            <a:r>
              <a:rPr lang="en-US" sz="1200" dirty="0" smtClean="0">
                <a:latin typeface="Arial Narrow" panose="020B0606020202030204" pitchFamily="34" charset="0"/>
              </a:rPr>
              <a:t>]. Scale bars = 10 </a:t>
            </a:r>
            <a:r>
              <a:rPr lang="el-GR" sz="1200" dirty="0">
                <a:latin typeface="Arial Narrow" panose="020B0606020202030204" pitchFamily="34" charset="0"/>
              </a:rPr>
              <a:t>μ</a:t>
            </a:r>
            <a:r>
              <a:rPr lang="en-US" sz="1200" dirty="0">
                <a:latin typeface="Arial Narrow" panose="020B0606020202030204" pitchFamily="34" charset="0"/>
              </a:rPr>
              <a:t>m </a:t>
            </a:r>
          </a:p>
          <a:p>
            <a:endParaRPr lang="en-US" sz="1200" dirty="0"/>
          </a:p>
        </p:txBody>
      </p:sp>
      <p:pic>
        <p:nvPicPr>
          <p:cNvPr id="2050" name="Picture 2" descr="D:\h sekce\JR\Nucleus Figs\SuppFigure3_somatic staining_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" y="689933"/>
            <a:ext cx="5400676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8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60" y="0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29" y="8046680"/>
            <a:ext cx="647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 Narrow" panose="020B0606020202030204" pitchFamily="34" charset="0"/>
              </a:rPr>
              <a:t>Figure </a:t>
            </a:r>
            <a:r>
              <a:rPr lang="en-US" sz="1200" b="1" dirty="0" smtClean="0">
                <a:latin typeface="Arial Narrow" panose="020B0606020202030204" pitchFamily="34" charset="0"/>
              </a:rPr>
              <a:t>S</a:t>
            </a:r>
            <a:r>
              <a:rPr lang="cs-CZ" sz="1200" b="1" dirty="0" smtClean="0">
                <a:latin typeface="Arial Narrow" panose="020B0606020202030204" pitchFamily="34" charset="0"/>
              </a:rPr>
              <a:t>4</a:t>
            </a:r>
            <a:r>
              <a:rPr lang="en-US" sz="1200" b="1" dirty="0" smtClean="0">
                <a:latin typeface="Arial Narrow" panose="020B0606020202030204" pitchFamily="34" charset="0"/>
              </a:rPr>
              <a:t>. </a:t>
            </a:r>
            <a:r>
              <a:rPr lang="en-US" sz="1200" b="1" dirty="0">
                <a:latin typeface="Arial Narrow" panose="020B0606020202030204" pitchFamily="34" charset="0"/>
              </a:rPr>
              <a:t>DEB-1 depletion via RNA interference. </a:t>
            </a:r>
            <a:r>
              <a:rPr lang="en-US" sz="1200" dirty="0">
                <a:latin typeface="Arial Narrow" panose="020B0606020202030204" pitchFamily="34" charset="0"/>
              </a:rPr>
              <a:t>Depletion of DEB-1 was </a:t>
            </a:r>
            <a:r>
              <a:rPr lang="en-US" sz="1200" dirty="0" smtClean="0">
                <a:latin typeface="Arial Narrow" panose="020B0606020202030204" pitchFamily="34" charset="0"/>
              </a:rPr>
              <a:t>checked </a:t>
            </a:r>
            <a:r>
              <a:rPr lang="en-US" sz="1200" dirty="0">
                <a:latin typeface="Arial Narrow" panose="020B0606020202030204" pitchFamily="34" charset="0"/>
              </a:rPr>
              <a:t>by immunofluorescence </a:t>
            </a:r>
            <a:r>
              <a:rPr lang="en-US" sz="1200" dirty="0" smtClean="0">
                <a:latin typeface="Arial Narrow" panose="020B0606020202030204" pitchFamily="34" charset="0"/>
              </a:rPr>
              <a:t>after </a:t>
            </a:r>
            <a:r>
              <a:rPr lang="en-US" sz="1200" dirty="0">
                <a:latin typeface="Arial Narrow" panose="020B0606020202030204" pitchFamily="34" charset="0"/>
              </a:rPr>
              <a:t>48 hours of </a:t>
            </a:r>
            <a:r>
              <a:rPr lang="en-US" sz="1200" dirty="0" smtClean="0">
                <a:latin typeface="Arial Narrow" panose="020B0606020202030204" pitchFamily="34" charset="0"/>
              </a:rPr>
              <a:t>feeding. </a:t>
            </a:r>
            <a:r>
              <a:rPr lang="en-US" sz="1200" dirty="0">
                <a:latin typeface="Arial Narrow" panose="020B0606020202030204" pitchFamily="34" charset="0"/>
              </a:rPr>
              <a:t>Here we compare localization of </a:t>
            </a:r>
            <a:r>
              <a:rPr lang="en-US" sz="1200" dirty="0" smtClean="0">
                <a:latin typeface="Arial Narrow" panose="020B0606020202030204" pitchFamily="34" charset="0"/>
              </a:rPr>
              <a:t>DEB-1 recognized by antibody against b*f isoform. </a:t>
            </a:r>
            <a:r>
              <a:rPr lang="en-US" sz="1200" dirty="0">
                <a:latin typeface="Arial Narrow" panose="020B0606020202030204" pitchFamily="34" charset="0"/>
              </a:rPr>
              <a:t>In the gonad of </a:t>
            </a:r>
            <a:r>
              <a:rPr lang="en-US" sz="1200" i="1" dirty="0">
                <a:latin typeface="Arial Narrow" panose="020B0606020202030204" pitchFamily="34" charset="0"/>
              </a:rPr>
              <a:t>deb-1</a:t>
            </a:r>
            <a:r>
              <a:rPr lang="en-US" sz="1200" dirty="0">
                <a:latin typeface="Arial Narrow" panose="020B0606020202030204" pitchFamily="34" charset="0"/>
              </a:rPr>
              <a:t> (RNAi) worms we noticed </a:t>
            </a:r>
            <a:r>
              <a:rPr lang="en-US" sz="1200" dirty="0" smtClean="0">
                <a:latin typeface="Arial Narrow" panose="020B0606020202030204" pitchFamily="34" charset="0"/>
              </a:rPr>
              <a:t>a </a:t>
            </a:r>
            <a:r>
              <a:rPr lang="en-US" sz="1200" dirty="0" err="1" smtClean="0">
                <a:latin typeface="Arial Narrow" panose="020B0606020202030204" pitchFamily="34" charset="0"/>
              </a:rPr>
              <a:t>dramatical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reduction of immunofluorescence signal in </a:t>
            </a:r>
            <a:r>
              <a:rPr lang="en-US" sz="1200" dirty="0" smtClean="0">
                <a:latin typeface="Arial Narrow" panose="020B0606020202030204" pitchFamily="34" charset="0"/>
              </a:rPr>
              <a:t>both </a:t>
            </a:r>
            <a:r>
              <a:rPr lang="en-US" sz="1200" dirty="0">
                <a:latin typeface="Arial Narrow" panose="020B0606020202030204" pitchFamily="34" charset="0"/>
              </a:rPr>
              <a:t>cytoplasm </a:t>
            </a:r>
            <a:r>
              <a:rPr lang="en-US" sz="1200" dirty="0" smtClean="0">
                <a:latin typeface="Arial Narrow" panose="020B0606020202030204" pitchFamily="34" charset="0"/>
              </a:rPr>
              <a:t>and in nuclei </a:t>
            </a:r>
            <a:r>
              <a:rPr lang="en-US" sz="1200" dirty="0">
                <a:latin typeface="Arial Narrow" panose="020B0606020202030204" pitchFamily="34" charset="0"/>
              </a:rPr>
              <a:t>of </a:t>
            </a:r>
            <a:r>
              <a:rPr lang="en-US" sz="1200" dirty="0" err="1" smtClean="0">
                <a:latin typeface="Arial Narrow" panose="020B0606020202030204" pitchFamily="34" charset="0"/>
              </a:rPr>
              <a:t>meiocytes</a:t>
            </a:r>
            <a:r>
              <a:rPr lang="en-US" sz="1200" dirty="0" smtClean="0">
                <a:latin typeface="Arial Narrow" panose="020B0606020202030204" pitchFamily="34" charset="0"/>
              </a:rPr>
              <a:t>. Scale bar = 1</a:t>
            </a:r>
            <a:r>
              <a:rPr lang="cs-CZ" sz="1200" dirty="0" smtClean="0">
                <a:latin typeface="Arial Narrow" panose="020B0606020202030204" pitchFamily="34" charset="0"/>
              </a:rPr>
              <a:t> </a:t>
            </a:r>
            <a:r>
              <a:rPr lang="el-GR" sz="1200" dirty="0" smtClean="0">
                <a:latin typeface="Arial Narrow" panose="020B0606020202030204" pitchFamily="34" charset="0"/>
              </a:rPr>
              <a:t>μ</a:t>
            </a:r>
            <a:r>
              <a:rPr lang="en-US" sz="1200" dirty="0" smtClean="0">
                <a:latin typeface="Arial Narrow" panose="020B0606020202030204" pitchFamily="34" charset="0"/>
              </a:rPr>
              <a:t>m.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9" y="631166"/>
            <a:ext cx="630936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44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6927" y="212689"/>
            <a:ext cx="60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+mj-lt"/>
              </a:rPr>
              <a:t>A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529" y="7807588"/>
            <a:ext cx="647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 Narrow" panose="020B0606020202030204" pitchFamily="34" charset="0"/>
              </a:rPr>
              <a:t>Figure </a:t>
            </a:r>
            <a:r>
              <a:rPr lang="en-US" sz="1200" b="1" dirty="0" smtClean="0">
                <a:latin typeface="Arial Narrow" panose="020B0606020202030204" pitchFamily="34" charset="0"/>
              </a:rPr>
              <a:t>S</a:t>
            </a:r>
            <a:r>
              <a:rPr lang="cs-CZ" sz="1200" b="1" dirty="0" smtClean="0">
                <a:latin typeface="Arial Narrow" panose="020B0606020202030204" pitchFamily="34" charset="0"/>
              </a:rPr>
              <a:t>5</a:t>
            </a:r>
            <a:r>
              <a:rPr lang="en-US" sz="1200" b="1" dirty="0" smtClean="0">
                <a:latin typeface="Arial Narrow" panose="020B0606020202030204" pitchFamily="34" charset="0"/>
              </a:rPr>
              <a:t>. </a:t>
            </a:r>
            <a:r>
              <a:rPr lang="cs-CZ" sz="1200" b="1" dirty="0" smtClean="0">
                <a:latin typeface="Arial Narrow" panose="020B0606020202030204" pitchFamily="34" charset="0"/>
              </a:rPr>
              <a:t>Emo oocytes and depletion of </a:t>
            </a:r>
            <a:r>
              <a:rPr lang="en-US" sz="1200" b="1" dirty="0" smtClean="0">
                <a:latin typeface="Arial Narrow" panose="020B0606020202030204" pitchFamily="34" charset="0"/>
              </a:rPr>
              <a:t>DEB-1 </a:t>
            </a:r>
            <a:r>
              <a:rPr lang="cs-CZ" sz="1200" b="1" dirty="0" smtClean="0">
                <a:latin typeface="Arial Narrow" panose="020B0606020202030204" pitchFamily="34" charset="0"/>
              </a:rPr>
              <a:t>protein </a:t>
            </a:r>
            <a:r>
              <a:rPr lang="en-US" sz="1200" b="1" dirty="0" smtClean="0">
                <a:latin typeface="Arial Narrow" panose="020B0606020202030204" pitchFamily="34" charset="0"/>
              </a:rPr>
              <a:t>upon </a:t>
            </a:r>
            <a:r>
              <a:rPr lang="cs-CZ" sz="1200" b="1" dirty="0" smtClean="0">
                <a:latin typeface="Arial Narrow" panose="020B0606020202030204" pitchFamily="34" charset="0"/>
              </a:rPr>
              <a:t>RNA</a:t>
            </a:r>
            <a:r>
              <a:rPr lang="en-US" sz="1200" b="1" dirty="0" smtClean="0">
                <a:latin typeface="Arial Narrow" panose="020B0606020202030204" pitchFamily="34" charset="0"/>
              </a:rPr>
              <a:t> interference</a:t>
            </a:r>
            <a:r>
              <a:rPr lang="cs-CZ" sz="1200" b="1" dirty="0" smtClean="0">
                <a:latin typeface="Arial Narrow" panose="020B0606020202030204" pitchFamily="34" charset="0"/>
              </a:rPr>
              <a:t>. </a:t>
            </a:r>
            <a:r>
              <a:rPr lang="en-US" sz="1200" dirty="0" smtClean="0">
                <a:latin typeface="Arial Narrow" panose="020B0606020202030204" pitchFamily="34" charset="0"/>
              </a:rPr>
              <a:t>Loss </a:t>
            </a:r>
            <a:r>
              <a:rPr lang="en-US" sz="1200" dirty="0">
                <a:latin typeface="Arial Narrow" panose="020B0606020202030204" pitchFamily="34" charset="0"/>
              </a:rPr>
              <a:t>of immunofluorescence signal </a:t>
            </a:r>
            <a:r>
              <a:rPr lang="en-US" sz="1200" dirty="0" smtClean="0">
                <a:latin typeface="Arial Narrow" panose="020B0606020202030204" pitchFamily="34" charset="0"/>
              </a:rPr>
              <a:t>is apparent in </a:t>
            </a:r>
            <a:r>
              <a:rPr lang="en-US" sz="1200" dirty="0">
                <a:latin typeface="Arial Narrow" panose="020B0606020202030204" pitchFamily="34" charset="0"/>
              </a:rPr>
              <a:t>the distal part of </a:t>
            </a:r>
            <a:r>
              <a:rPr lang="en-US" sz="1200" dirty="0" smtClean="0">
                <a:latin typeface="Arial Narrow" panose="020B0606020202030204" pitchFamily="34" charset="0"/>
              </a:rPr>
              <a:t>the gonad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smtClean="0">
                <a:latin typeface="Arial Narrow" panose="020B0606020202030204" pitchFamily="34" charset="0"/>
              </a:rPr>
              <a:t>although strong </a:t>
            </a:r>
            <a:r>
              <a:rPr lang="en-US" sz="1200" dirty="0">
                <a:latin typeface="Arial Narrow" panose="020B0606020202030204" pitchFamily="34" charset="0"/>
              </a:rPr>
              <a:t>labeling in the contractile </a:t>
            </a:r>
            <a:r>
              <a:rPr lang="en-US" sz="1200" dirty="0" smtClean="0">
                <a:latin typeface="Arial Narrow" panose="020B0606020202030204" pitchFamily="34" charset="0"/>
              </a:rPr>
              <a:t>apparatus remains. Emo </a:t>
            </a:r>
            <a:r>
              <a:rPr lang="en-US" sz="1200" dirty="0">
                <a:latin typeface="Arial Narrow" panose="020B0606020202030204" pitchFamily="34" charset="0"/>
              </a:rPr>
              <a:t>oocytes </a:t>
            </a:r>
            <a:r>
              <a:rPr lang="en-US" sz="1200" dirty="0" smtClean="0">
                <a:latin typeface="Arial Narrow" panose="020B0606020202030204" pitchFamily="34" charset="0"/>
              </a:rPr>
              <a:t>(asterisk) were </a:t>
            </a:r>
            <a:r>
              <a:rPr lang="en-US" sz="1200" dirty="0">
                <a:latin typeface="Arial Narrow" panose="020B0606020202030204" pitchFamily="34" charset="0"/>
              </a:rPr>
              <a:t>present in the proximal gonad, typical for </a:t>
            </a:r>
            <a:r>
              <a:rPr lang="en-US" sz="1200" dirty="0" smtClean="0">
                <a:latin typeface="Arial Narrow" panose="020B0606020202030204" pitchFamily="34" charset="0"/>
              </a:rPr>
              <a:t>the loss </a:t>
            </a:r>
            <a:r>
              <a:rPr lang="en-US" sz="1200" dirty="0">
                <a:latin typeface="Arial Narrow" panose="020B0606020202030204" pitchFamily="34" charset="0"/>
              </a:rPr>
              <a:t>of contractile </a:t>
            </a:r>
            <a:r>
              <a:rPr lang="en-US" sz="1200" dirty="0" smtClean="0">
                <a:latin typeface="Arial Narrow" panose="020B0606020202030204" pitchFamily="34" charset="0"/>
              </a:rPr>
              <a:t>forces.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" y="900201"/>
            <a:ext cx="67256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29" y="8097353"/>
            <a:ext cx="647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 Narrow" panose="020B0606020202030204" pitchFamily="34" charset="0"/>
              </a:rPr>
              <a:t>Figure </a:t>
            </a:r>
            <a:r>
              <a:rPr lang="en-US" sz="1200" b="1" dirty="0" smtClean="0">
                <a:latin typeface="Arial Narrow" panose="020B0606020202030204" pitchFamily="34" charset="0"/>
              </a:rPr>
              <a:t>S</a:t>
            </a:r>
            <a:r>
              <a:rPr lang="cs-CZ" sz="1200" b="1" dirty="0" smtClean="0">
                <a:latin typeface="Arial Narrow" panose="020B0606020202030204" pitchFamily="34" charset="0"/>
              </a:rPr>
              <a:t>6</a:t>
            </a:r>
            <a:r>
              <a:rPr lang="en-US" sz="1200" b="1" dirty="0" smtClean="0">
                <a:latin typeface="Arial Narrow" panose="020B0606020202030204" pitchFamily="34" charset="0"/>
              </a:rPr>
              <a:t>. </a:t>
            </a:r>
            <a:r>
              <a:rPr lang="en-US" sz="1200" b="1" dirty="0">
                <a:latin typeface="Arial Narrow" panose="020B0606020202030204" pitchFamily="34" charset="0"/>
              </a:rPr>
              <a:t>Increased number of </a:t>
            </a:r>
            <a:r>
              <a:rPr lang="en-US" sz="1200" b="1" dirty="0" smtClean="0">
                <a:latin typeface="Arial Narrow" panose="020B0606020202030204" pitchFamily="34" charset="0"/>
              </a:rPr>
              <a:t>COSA-1 foci </a:t>
            </a:r>
            <a:r>
              <a:rPr lang="en-US" sz="1200" b="1" dirty="0">
                <a:latin typeface="Arial Narrow" panose="020B0606020202030204" pitchFamily="34" charset="0"/>
              </a:rPr>
              <a:t>during pachytene </a:t>
            </a:r>
            <a:r>
              <a:rPr lang="en-US" sz="1200" b="1" dirty="0" smtClean="0">
                <a:latin typeface="Arial Narrow" panose="020B0606020202030204" pitchFamily="34" charset="0"/>
              </a:rPr>
              <a:t>upon RNA interference. </a:t>
            </a:r>
            <a:r>
              <a:rPr lang="en-US" sz="1200" dirty="0" smtClean="0">
                <a:latin typeface="Arial Narrow" panose="020B0606020202030204" pitchFamily="34" charset="0"/>
              </a:rPr>
              <a:t>A.</a:t>
            </a:r>
            <a:r>
              <a:rPr lang="en-US" sz="1200" b="1" dirty="0" smtClean="0">
                <a:latin typeface="Arial Narrow" panose="020B0606020202030204" pitchFamily="34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Localization </a:t>
            </a:r>
            <a:r>
              <a:rPr lang="en-US" sz="1200" dirty="0">
                <a:latin typeface="Arial Narrow" panose="020B0606020202030204" pitchFamily="34" charset="0"/>
              </a:rPr>
              <a:t>of  COSA-1 foci organized to the </a:t>
            </a:r>
            <a:r>
              <a:rPr lang="en-US" sz="1200" dirty="0" smtClean="0">
                <a:latin typeface="Arial Narrow" panose="020B0606020202030204" pitchFamily="34" charset="0"/>
              </a:rPr>
              <a:t>double-Holliday junction during </a:t>
            </a:r>
            <a:r>
              <a:rPr lang="en-US" sz="1200" dirty="0">
                <a:latin typeface="Arial Narrow" panose="020B0606020202030204" pitchFamily="34" charset="0"/>
              </a:rPr>
              <a:t>CO in the </a:t>
            </a:r>
            <a:r>
              <a:rPr lang="en-US" sz="1200" dirty="0" err="1">
                <a:latin typeface="Arial Narrow" panose="020B0606020202030204" pitchFamily="34" charset="0"/>
              </a:rPr>
              <a:t>meiocytes</a:t>
            </a:r>
            <a:r>
              <a:rPr lang="en-US" sz="1200" dirty="0">
                <a:latin typeface="Arial Narrow" panose="020B0606020202030204" pitchFamily="34" charset="0"/>
              </a:rPr>
              <a:t> of </a:t>
            </a:r>
            <a:r>
              <a:rPr lang="en-US" sz="1200" i="1" dirty="0" smtClean="0">
                <a:latin typeface="Arial Narrow" panose="020B0606020202030204" pitchFamily="34" charset="0"/>
              </a:rPr>
              <a:t>deb-1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(RNAi) worms. We show irregular number of </a:t>
            </a:r>
            <a:r>
              <a:rPr lang="en-US" sz="1200" dirty="0" smtClean="0">
                <a:latin typeface="Arial Narrow" panose="020B0606020202030204" pitchFamily="34" charset="0"/>
              </a:rPr>
              <a:t>foci </a:t>
            </a:r>
            <a:r>
              <a:rPr lang="en-US" sz="1200" dirty="0">
                <a:latin typeface="Arial Narrow" panose="020B0606020202030204" pitchFamily="34" charset="0"/>
              </a:rPr>
              <a:t>(green) </a:t>
            </a:r>
            <a:r>
              <a:rPr lang="en-US" sz="1200" dirty="0" smtClean="0">
                <a:latin typeface="Arial Narrow" panose="020B0606020202030204" pitchFamily="34" charset="0"/>
              </a:rPr>
              <a:t>at </a:t>
            </a:r>
            <a:r>
              <a:rPr lang="en-US" sz="1200" dirty="0">
                <a:latin typeface="Arial Narrow" panose="020B0606020202030204" pitchFamily="34" charset="0"/>
              </a:rPr>
              <a:t>the pachytene stage hermaphrodite worm with </a:t>
            </a:r>
            <a:r>
              <a:rPr lang="en-US" sz="1200" dirty="0" smtClean="0">
                <a:latin typeface="Arial Narrow" panose="020B0606020202030204" pitchFamily="34" charset="0"/>
              </a:rPr>
              <a:t>DEB-1 depleted via </a:t>
            </a:r>
            <a:r>
              <a:rPr lang="en-US" sz="1200" dirty="0">
                <a:latin typeface="Arial Narrow" panose="020B0606020202030204" pitchFamily="34" charset="0"/>
              </a:rPr>
              <a:t>RNAi. Scale bar = 1</a:t>
            </a:r>
            <a:r>
              <a:rPr lang="el-GR" sz="1200" dirty="0">
                <a:latin typeface="Arial Narrow" panose="020B0606020202030204" pitchFamily="34" charset="0"/>
              </a:rPr>
              <a:t>μ</a:t>
            </a:r>
            <a:r>
              <a:rPr lang="en-US" sz="1200" dirty="0" smtClean="0">
                <a:latin typeface="Arial Narrow" panose="020B0606020202030204" pitchFamily="34" charset="0"/>
              </a:rPr>
              <a:t>m. B. Statistical </a:t>
            </a:r>
            <a:r>
              <a:rPr lang="en-US" sz="1200" dirty="0">
                <a:latin typeface="Arial Narrow" panose="020B0606020202030204" pitchFamily="34" charset="0"/>
              </a:rPr>
              <a:t>evaluation of the </a:t>
            </a:r>
            <a:r>
              <a:rPr lang="en-US" sz="1200" dirty="0" smtClean="0">
                <a:latin typeface="Arial Narrow" panose="020B0606020202030204" pitchFamily="34" charset="0"/>
              </a:rPr>
              <a:t>number of CO sites </a:t>
            </a:r>
            <a:r>
              <a:rPr lang="en-US" sz="1200" dirty="0">
                <a:latin typeface="Arial Narrow" panose="020B0606020202030204" pitchFamily="34" charset="0"/>
              </a:rPr>
              <a:t>per </a:t>
            </a:r>
            <a:r>
              <a:rPr lang="en-US" sz="1200" dirty="0" smtClean="0">
                <a:latin typeface="Arial Narrow" panose="020B0606020202030204" pitchFamily="34" charset="0"/>
              </a:rPr>
              <a:t>nucleus, relative </a:t>
            </a:r>
            <a:r>
              <a:rPr lang="en-US" sz="1200" dirty="0">
                <a:latin typeface="Arial Narrow" panose="020B0606020202030204" pitchFamily="34" charset="0"/>
              </a:rPr>
              <a:t>to WT </a:t>
            </a:r>
            <a:r>
              <a:rPr lang="en-US" sz="1200" dirty="0" smtClean="0">
                <a:latin typeface="Arial Narrow" panose="020B0606020202030204" pitchFamily="34" charset="0"/>
              </a:rPr>
              <a:t>control</a:t>
            </a:r>
            <a:r>
              <a:rPr lang="cs-CZ" sz="1200" dirty="0" smtClean="0">
                <a:latin typeface="Arial Narrow" panose="020B0606020202030204" pitchFamily="34" charset="0"/>
              </a:rPr>
              <a:t> (n = 114 for WT and n = 160 for </a:t>
            </a:r>
            <a:r>
              <a:rPr lang="cs-CZ" sz="1200" i="1" dirty="0" smtClean="0">
                <a:latin typeface="Arial Narrow" panose="020B0606020202030204" pitchFamily="34" charset="0"/>
              </a:rPr>
              <a:t>deb-1</a:t>
            </a:r>
            <a:r>
              <a:rPr lang="cs-CZ" sz="1200" dirty="0" smtClean="0">
                <a:latin typeface="Arial Narrow" panose="020B0606020202030204" pitchFamily="34" charset="0"/>
              </a:rPr>
              <a:t> (RNAi))</a:t>
            </a:r>
            <a:r>
              <a:rPr lang="en-US" sz="1200" dirty="0" smtClean="0">
                <a:latin typeface="Arial Narrow" panose="020B0606020202030204" pitchFamily="34" charset="0"/>
              </a:rPr>
              <a:t>.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S</a:t>
            </a:r>
            <a:r>
              <a:rPr lang="cs-CZ" sz="2400" dirty="0" smtClean="0">
                <a:latin typeface="+mj-lt"/>
              </a:rPr>
              <a:t>6</a:t>
            </a:r>
            <a:endParaRPr lang="cs-CZ" sz="2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6968" y="3529584"/>
            <a:ext cx="182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26"/>
            <a:ext cx="640054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76069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Video S1</a:t>
            </a:r>
            <a:endParaRPr lang="cs-CZ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185031"/>
            <a:ext cx="16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Video S2</a:t>
            </a:r>
            <a:endParaRPr lang="cs-CZ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41" y="2992774"/>
            <a:ext cx="64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 Narrow" panose="020B0606020202030204" pitchFamily="34" charset="0"/>
              </a:rPr>
              <a:t>Video S1. </a:t>
            </a:r>
            <a:r>
              <a:rPr lang="en-US" sz="1200" b="1" dirty="0" smtClean="0">
                <a:latin typeface="Arial Narrow" panose="020B0606020202030204" pitchFamily="34" charset="0"/>
              </a:rPr>
              <a:t>HIM-8 pairing canters </a:t>
            </a:r>
            <a:r>
              <a:rPr lang="en-US" sz="1200" b="1" dirty="0">
                <a:latin typeface="Arial Narrow" panose="020B0606020202030204" pitchFamily="34" charset="0"/>
              </a:rPr>
              <a:t>are stable during pachytene. </a:t>
            </a:r>
            <a:r>
              <a:rPr lang="en-US" sz="1200" dirty="0">
                <a:latin typeface="Arial Narrow" panose="020B0606020202030204" pitchFamily="34" charset="0"/>
              </a:rPr>
              <a:t>Time </a:t>
            </a:r>
            <a:r>
              <a:rPr lang="en-US" sz="1200" dirty="0" smtClean="0">
                <a:latin typeface="Arial Narrow" panose="020B0606020202030204" pitchFamily="34" charset="0"/>
              </a:rPr>
              <a:t>lapse </a:t>
            </a:r>
            <a:r>
              <a:rPr lang="en-US" sz="1200" dirty="0">
                <a:latin typeface="Arial Narrow" panose="020B0606020202030204" pitchFamily="34" charset="0"/>
              </a:rPr>
              <a:t>microscopy of </a:t>
            </a:r>
            <a:r>
              <a:rPr lang="en-US" sz="1200" dirty="0" smtClean="0">
                <a:latin typeface="Arial Narrow" panose="020B0606020202030204" pitchFamily="34" charset="0"/>
              </a:rPr>
              <a:t>a single </a:t>
            </a:r>
            <a:r>
              <a:rPr lang="en-US" sz="1200" dirty="0">
                <a:latin typeface="Arial Narrow" panose="020B0606020202030204" pitchFamily="34" charset="0"/>
              </a:rPr>
              <a:t>nucleus in pachytene, </a:t>
            </a:r>
            <a:r>
              <a:rPr lang="en-US" sz="1200" dirty="0" smtClean="0">
                <a:latin typeface="Arial Narrow" panose="020B0606020202030204" pitchFamily="34" charset="0"/>
              </a:rPr>
              <a:t>in a wild</a:t>
            </a:r>
            <a:r>
              <a:rPr lang="cs-CZ" sz="1200" dirty="0" smtClean="0">
                <a:latin typeface="Arial Narrow" panose="020B0606020202030204" pitchFamily="34" charset="0"/>
              </a:rPr>
              <a:t>-</a:t>
            </a:r>
            <a:r>
              <a:rPr lang="en-US" sz="1200" dirty="0" smtClean="0">
                <a:latin typeface="Arial Narrow" panose="020B0606020202030204" pitchFamily="34" charset="0"/>
              </a:rPr>
              <a:t>type </a:t>
            </a:r>
            <a:r>
              <a:rPr lang="en-US" sz="1200" dirty="0">
                <a:latin typeface="Arial Narrow" panose="020B0606020202030204" pitchFamily="34" charset="0"/>
              </a:rPr>
              <a:t>worm. PCs (red) are paired and stabile. Chromosomes were visualized by H2B histone tagged with </a:t>
            </a:r>
            <a:r>
              <a:rPr lang="en-US" sz="1200" dirty="0" smtClean="0">
                <a:latin typeface="Arial Narrow" panose="020B0606020202030204" pitchFamily="34" charset="0"/>
              </a:rPr>
              <a:t>GFP </a:t>
            </a:r>
            <a:r>
              <a:rPr lang="en-US" sz="1200" dirty="0">
                <a:latin typeface="Arial Narrow" panose="020B0606020202030204" pitchFamily="34" charset="0"/>
              </a:rPr>
              <a:t>(green).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941" y="7078568"/>
            <a:ext cx="647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Arial Narrow" panose="020B0606020202030204" pitchFamily="34" charset="0"/>
              </a:rPr>
              <a:t>Video </a:t>
            </a:r>
            <a:r>
              <a:rPr lang="en-US" sz="1200" b="1" dirty="0">
                <a:latin typeface="Arial Narrow" panose="020B0606020202030204" pitchFamily="34" charset="0"/>
              </a:rPr>
              <a:t>S2. </a:t>
            </a:r>
            <a:r>
              <a:rPr lang="en-US" sz="1200" b="1" dirty="0" smtClean="0">
                <a:latin typeface="Arial Narrow" panose="020B0606020202030204" pitchFamily="34" charset="0"/>
              </a:rPr>
              <a:t>HIM-8 pairing centers </a:t>
            </a:r>
            <a:r>
              <a:rPr lang="en-US" sz="1200" b="1" dirty="0">
                <a:latin typeface="Arial Narrow" panose="020B0606020202030204" pitchFamily="34" charset="0"/>
              </a:rPr>
              <a:t>in </a:t>
            </a:r>
            <a:r>
              <a:rPr lang="en-US" sz="1200" b="1" dirty="0" smtClean="0">
                <a:latin typeface="Arial Narrow" panose="020B0606020202030204" pitchFamily="34" charset="0"/>
              </a:rPr>
              <a:t>DEB-1 </a:t>
            </a:r>
            <a:r>
              <a:rPr lang="en-US" sz="1200" b="1" dirty="0">
                <a:latin typeface="Arial Narrow" panose="020B0606020202030204" pitchFamily="34" charset="0"/>
              </a:rPr>
              <a:t>depleted worms remain dynamic during pachytene. </a:t>
            </a:r>
            <a:r>
              <a:rPr lang="en-US" sz="1200" dirty="0">
                <a:latin typeface="Arial Narrow" panose="020B0606020202030204" pitchFamily="34" charset="0"/>
              </a:rPr>
              <a:t>Time </a:t>
            </a:r>
            <a:r>
              <a:rPr lang="en-US" sz="1200" dirty="0" smtClean="0">
                <a:latin typeface="Arial Narrow" panose="020B0606020202030204" pitchFamily="34" charset="0"/>
              </a:rPr>
              <a:t>lapse </a:t>
            </a:r>
            <a:r>
              <a:rPr lang="en-US" sz="1200" dirty="0">
                <a:latin typeface="Arial Narrow" panose="020B0606020202030204" pitchFamily="34" charset="0"/>
              </a:rPr>
              <a:t>microscopy of </a:t>
            </a:r>
            <a:r>
              <a:rPr lang="en-US" sz="1200" dirty="0" smtClean="0">
                <a:latin typeface="Arial Narrow" panose="020B0606020202030204" pitchFamily="34" charset="0"/>
              </a:rPr>
              <a:t>a single </a:t>
            </a:r>
            <a:r>
              <a:rPr lang="en-US" sz="1200" dirty="0">
                <a:latin typeface="Arial Narrow" panose="020B0606020202030204" pitchFamily="34" charset="0"/>
              </a:rPr>
              <a:t>nucleus in pachytene </a:t>
            </a:r>
            <a:r>
              <a:rPr lang="en-US" sz="1200" dirty="0" smtClean="0">
                <a:latin typeface="Arial Narrow" panose="020B0606020202030204" pitchFamily="34" charset="0"/>
              </a:rPr>
              <a:t>upon </a:t>
            </a:r>
            <a:r>
              <a:rPr lang="en-US" sz="1200" dirty="0">
                <a:latin typeface="Arial Narrow" panose="020B0606020202030204" pitchFamily="34" charset="0"/>
              </a:rPr>
              <a:t>DEB-1 depletion.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We observe dramatic fluctuation of the </a:t>
            </a:r>
            <a:r>
              <a:rPr lang="en-US" sz="1200" dirty="0" smtClean="0">
                <a:latin typeface="Arial Narrow" panose="020B0606020202030204" pitchFamily="34" charset="0"/>
              </a:rPr>
              <a:t>PCs </a:t>
            </a:r>
            <a:r>
              <a:rPr lang="en-US" sz="1200" dirty="0">
                <a:latin typeface="Arial Narrow" panose="020B0606020202030204" pitchFamily="34" charset="0"/>
              </a:rPr>
              <a:t>visualized by </a:t>
            </a:r>
            <a:r>
              <a:rPr lang="en-US" sz="1200" dirty="0" smtClean="0">
                <a:latin typeface="Arial Narrow" panose="020B0606020202030204" pitchFamily="34" charset="0"/>
              </a:rPr>
              <a:t>expressing </a:t>
            </a:r>
            <a:r>
              <a:rPr lang="en-US" sz="1200" dirty="0">
                <a:latin typeface="Arial Narrow" panose="020B0606020202030204" pitchFamily="34" charset="0"/>
              </a:rPr>
              <a:t>of HIM-8 protein with </a:t>
            </a:r>
            <a:r>
              <a:rPr lang="en-US" sz="1200" dirty="0" err="1">
                <a:latin typeface="Arial Narrow" panose="020B0606020202030204" pitchFamily="34" charset="0"/>
              </a:rPr>
              <a:t>mCherry</a:t>
            </a:r>
            <a:r>
              <a:rPr lang="en-US" sz="1200" dirty="0">
                <a:latin typeface="Arial Narrow" panose="020B0606020202030204" pitchFamily="34" charset="0"/>
              </a:rPr>
              <a:t> (red). Chromosomes were visualized by H2B histone tagged with </a:t>
            </a:r>
            <a:r>
              <a:rPr lang="en-US" sz="1200" dirty="0" smtClean="0">
                <a:latin typeface="Arial Narrow" panose="020B0606020202030204" pitchFamily="34" charset="0"/>
              </a:rPr>
              <a:t>GFP </a:t>
            </a:r>
            <a:r>
              <a:rPr lang="en-US" sz="1200" dirty="0">
                <a:latin typeface="Arial Narrow" panose="020B0606020202030204" pitchFamily="34" charset="0"/>
              </a:rPr>
              <a:t>(green).</a:t>
            </a:r>
          </a:p>
        </p:txBody>
      </p:sp>
      <p:pic>
        <p:nvPicPr>
          <p:cNvPr id="8" name="Video 1_deb1Run001_R3D_cmle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5429" t="8591" r="26012" b="9355"/>
          <a:stretch/>
        </p:blipFill>
        <p:spPr>
          <a:xfrm>
            <a:off x="2310714" y="425024"/>
            <a:ext cx="2187146" cy="2088293"/>
          </a:xfrm>
          <a:prstGeom prst="rect">
            <a:avLst/>
          </a:prstGeom>
        </p:spPr>
      </p:pic>
      <p:pic>
        <p:nvPicPr>
          <p:cNvPr id="9" name="deb148_001_R3D_cmle_00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44611" t="41419" r="44494" b="41417"/>
          <a:stretch/>
        </p:blipFill>
        <p:spPr>
          <a:xfrm>
            <a:off x="2347784" y="4598019"/>
            <a:ext cx="2150076" cy="19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1200" b="1" dirty="0">
            <a:latin typeface="Arial Narrow" panose="020B0606020202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12577</TotalTime>
  <Words>534</Words>
  <Application>Microsoft Office PowerPoint</Application>
  <PresentationFormat>Letter Paper (8.5x11 in)</PresentationFormat>
  <Paragraphs>19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Lenka Augustová</cp:lastModifiedBy>
  <cp:revision>89</cp:revision>
  <cp:lastPrinted>2018-02-16T09:26:48Z</cp:lastPrinted>
  <dcterms:created xsi:type="dcterms:W3CDTF">2014-07-21T09:51:11Z</dcterms:created>
  <dcterms:modified xsi:type="dcterms:W3CDTF">2018-12-17T11:24:49Z</dcterms:modified>
</cp:coreProperties>
</file>