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8" r:id="rId4"/>
    <p:sldId id="270" r:id="rId5"/>
    <p:sldId id="269" r:id="rId6"/>
    <p:sldId id="258" r:id="rId7"/>
    <p:sldId id="259" r:id="rId8"/>
    <p:sldId id="271" r:id="rId9"/>
    <p:sldId id="267" r:id="rId10"/>
    <p:sldId id="260" r:id="rId11"/>
    <p:sldId id="262" r:id="rId12"/>
    <p:sldId id="272" r:id="rId13"/>
    <p:sldId id="264" r:id="rId14"/>
    <p:sldId id="263" r:id="rId1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B9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51" d="100"/>
          <a:sy n="51" d="100"/>
        </p:scale>
        <p:origin x="2256" y="84"/>
      </p:cViewPr>
      <p:guideLst/>
    </p:cSldViewPr>
  </p:slideViewPr>
  <p:notesTextViewPr>
    <p:cViewPr>
      <p:scale>
        <a:sx n="1" d="1"/>
        <a:sy n="1" d="1"/>
      </p:scale>
      <p:origin x="0" y="0"/>
    </p:cViewPr>
  </p:notesTextViewPr>
  <p:sorterViewPr>
    <p:cViewPr>
      <p:scale>
        <a:sx n="150" d="100"/>
        <a:sy n="150" d="100"/>
      </p:scale>
      <p:origin x="0" y="-30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CE164-8E2C-4DA0-B9CC-54D4EBDA4F3F}" type="datetimeFigureOut">
              <a:rPr lang="en-NZ" smtClean="0"/>
              <a:t>5/07/2019</a:t>
            </a:fld>
            <a:endParaRPr lang="en-NZ"/>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15307-1CF3-4282-8EF1-DE0F668E55C2}" type="slidenum">
              <a:rPr lang="en-NZ" smtClean="0"/>
              <a:t>‹#›</a:t>
            </a:fld>
            <a:endParaRPr lang="en-NZ"/>
          </a:p>
        </p:txBody>
      </p:sp>
    </p:spTree>
    <p:extLst>
      <p:ext uri="{BB962C8B-B14F-4D97-AF65-F5344CB8AC3E}">
        <p14:creationId xmlns:p14="http://schemas.microsoft.com/office/powerpoint/2010/main" val="301733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8665"/>
            </a:lvl1pPr>
          </a:lstStyle>
          <a:p>
            <a:r>
              <a:rPr lang="en-US"/>
              <a:t>Click to edit Master title style</a:t>
            </a:r>
            <a:endParaRPr lang="en-NZ"/>
          </a:p>
        </p:txBody>
      </p:sp>
      <p:sp>
        <p:nvSpPr>
          <p:cNvPr id="3" name="Subtitle 2"/>
          <p:cNvSpPr>
            <a:spLocks noGrp="1"/>
          </p:cNvSpPr>
          <p:nvPr>
            <p:ph type="subTitle" idx="1"/>
          </p:nvPr>
        </p:nvSpPr>
        <p:spPr>
          <a:xfrm>
            <a:off x="857250" y="5202944"/>
            <a:ext cx="5143500" cy="2391656"/>
          </a:xfrm>
        </p:spPr>
        <p:txBody>
          <a:bodyPr/>
          <a:lstStyle>
            <a:lvl1pPr marL="0" indent="0" algn="ctr">
              <a:buNone/>
              <a:defRPr sz="3467"/>
            </a:lvl1pPr>
            <a:lvl2pPr marL="660325" indent="0" algn="ctr">
              <a:buNone/>
              <a:defRPr sz="2889"/>
            </a:lvl2pPr>
            <a:lvl3pPr marL="1320648" indent="0" algn="ctr">
              <a:buNone/>
              <a:defRPr sz="2600"/>
            </a:lvl3pPr>
            <a:lvl4pPr marL="1980973" indent="0" algn="ctr">
              <a:buNone/>
              <a:defRPr sz="2311"/>
            </a:lvl4pPr>
            <a:lvl5pPr marL="2641298" indent="0" algn="ctr">
              <a:buNone/>
              <a:defRPr sz="2311"/>
            </a:lvl5pPr>
            <a:lvl6pPr marL="3301621" indent="0" algn="ctr">
              <a:buNone/>
              <a:defRPr sz="2311"/>
            </a:lvl6pPr>
            <a:lvl7pPr marL="3961946" indent="0" algn="ctr">
              <a:buNone/>
              <a:defRPr sz="2311"/>
            </a:lvl7pPr>
            <a:lvl8pPr marL="4622271" indent="0" algn="ctr">
              <a:buNone/>
              <a:defRPr sz="2311"/>
            </a:lvl8pPr>
            <a:lvl9pPr marL="5282595" indent="0" algn="ctr">
              <a:buNone/>
              <a:defRPr sz="2311"/>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7F9B1263-4835-4C42-B35E-7E3ED382A0B0}" type="datetime1">
              <a:rPr lang="en-NZ" smtClean="0"/>
              <a:t>5/07/2019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62889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913C617-6203-44CE-9589-44291521684E}" type="datetime1">
              <a:rPr lang="en-NZ" smtClean="0"/>
              <a:t>5/07/2019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3499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45BAE4B-4C88-4109-A3D6-C2B1E6EBF6AB}" type="datetime1">
              <a:rPr lang="en-NZ" smtClean="0"/>
              <a:t>5/07/2019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09866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FEA9BCA-631D-4072-80DC-EE6D8CCF8E13}" type="datetime1">
              <a:rPr lang="en-NZ" smtClean="0"/>
              <a:t>5/07/2019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99720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5"/>
            <a:ext cx="5915025" cy="4120620"/>
          </a:xfrm>
        </p:spPr>
        <p:txBody>
          <a:bodyPr anchor="b"/>
          <a:lstStyle>
            <a:lvl1pPr>
              <a:defRPr sz="8665"/>
            </a:lvl1pPr>
          </a:lstStyle>
          <a:p>
            <a:r>
              <a:rPr lang="en-US"/>
              <a:t>Click to edit Master title style</a:t>
            </a:r>
            <a:endParaRPr lang="en-NZ"/>
          </a:p>
        </p:txBody>
      </p:sp>
      <p:sp>
        <p:nvSpPr>
          <p:cNvPr id="3" name="Text Placeholder 2"/>
          <p:cNvSpPr>
            <a:spLocks noGrp="1"/>
          </p:cNvSpPr>
          <p:nvPr>
            <p:ph type="body" idx="1"/>
          </p:nvPr>
        </p:nvSpPr>
        <p:spPr>
          <a:xfrm>
            <a:off x="467918" y="6629229"/>
            <a:ext cx="5915025" cy="2166937"/>
          </a:xfrm>
        </p:spPr>
        <p:txBody>
          <a:bodyPr/>
          <a:lstStyle>
            <a:lvl1pPr marL="0" indent="0">
              <a:buNone/>
              <a:defRPr sz="3467">
                <a:solidFill>
                  <a:schemeClr val="tx1">
                    <a:tint val="75000"/>
                  </a:schemeClr>
                </a:solidFill>
              </a:defRPr>
            </a:lvl1pPr>
            <a:lvl2pPr marL="660325" indent="0">
              <a:buNone/>
              <a:defRPr sz="2889">
                <a:solidFill>
                  <a:schemeClr val="tx1">
                    <a:tint val="75000"/>
                  </a:schemeClr>
                </a:solidFill>
              </a:defRPr>
            </a:lvl2pPr>
            <a:lvl3pPr marL="1320648" indent="0">
              <a:buNone/>
              <a:defRPr sz="2600">
                <a:solidFill>
                  <a:schemeClr val="tx1">
                    <a:tint val="75000"/>
                  </a:schemeClr>
                </a:solidFill>
              </a:defRPr>
            </a:lvl3pPr>
            <a:lvl4pPr marL="1980973" indent="0">
              <a:buNone/>
              <a:defRPr sz="2311">
                <a:solidFill>
                  <a:schemeClr val="tx1">
                    <a:tint val="75000"/>
                  </a:schemeClr>
                </a:solidFill>
              </a:defRPr>
            </a:lvl4pPr>
            <a:lvl5pPr marL="2641298" indent="0">
              <a:buNone/>
              <a:defRPr sz="2311">
                <a:solidFill>
                  <a:schemeClr val="tx1">
                    <a:tint val="75000"/>
                  </a:schemeClr>
                </a:solidFill>
              </a:defRPr>
            </a:lvl5pPr>
            <a:lvl6pPr marL="3301621" indent="0">
              <a:buNone/>
              <a:defRPr sz="2311">
                <a:solidFill>
                  <a:schemeClr val="tx1">
                    <a:tint val="75000"/>
                  </a:schemeClr>
                </a:solidFill>
              </a:defRPr>
            </a:lvl6pPr>
            <a:lvl7pPr marL="3961946" indent="0">
              <a:buNone/>
              <a:defRPr sz="2311">
                <a:solidFill>
                  <a:schemeClr val="tx1">
                    <a:tint val="75000"/>
                  </a:schemeClr>
                </a:solidFill>
              </a:defRPr>
            </a:lvl7pPr>
            <a:lvl8pPr marL="4622271" indent="0">
              <a:buNone/>
              <a:defRPr sz="2311">
                <a:solidFill>
                  <a:schemeClr val="tx1">
                    <a:tint val="75000"/>
                  </a:schemeClr>
                </a:solidFill>
              </a:defRPr>
            </a:lvl8pPr>
            <a:lvl9pPr marL="5282595" indent="0">
              <a:buNone/>
              <a:defRPr sz="231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7F02D-9BD2-4697-B677-8F06E38EC9F1}" type="datetime1">
              <a:rPr lang="en-NZ" smtClean="0"/>
              <a:t>5/07/2019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429016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99D57CE0-C183-409E-8E6F-31EC7E473C26}" type="datetime1">
              <a:rPr lang="en-NZ" smtClean="0"/>
              <a:t>5/07/2019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33225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3" y="527406"/>
            <a:ext cx="5915025" cy="1914702"/>
          </a:xfrm>
        </p:spPr>
        <p:txBody>
          <a:bodyPr/>
          <a:lstStyle/>
          <a:p>
            <a:r>
              <a:rPr lang="en-US"/>
              <a:t>Click to edit Master title style</a:t>
            </a:r>
            <a:endParaRPr lang="en-NZ"/>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3467" b="1"/>
            </a:lvl1pPr>
            <a:lvl2pPr marL="660325" indent="0">
              <a:buNone/>
              <a:defRPr sz="2889" b="1"/>
            </a:lvl2pPr>
            <a:lvl3pPr marL="1320648" indent="0">
              <a:buNone/>
              <a:defRPr sz="2600" b="1"/>
            </a:lvl3pPr>
            <a:lvl4pPr marL="1980973" indent="0">
              <a:buNone/>
              <a:defRPr sz="2311" b="1"/>
            </a:lvl4pPr>
            <a:lvl5pPr marL="2641298" indent="0">
              <a:buNone/>
              <a:defRPr sz="2311" b="1"/>
            </a:lvl5pPr>
            <a:lvl6pPr marL="3301621" indent="0">
              <a:buNone/>
              <a:defRPr sz="2311" b="1"/>
            </a:lvl6pPr>
            <a:lvl7pPr marL="3961946" indent="0">
              <a:buNone/>
              <a:defRPr sz="2311" b="1"/>
            </a:lvl7pPr>
            <a:lvl8pPr marL="4622271" indent="0">
              <a:buNone/>
              <a:defRPr sz="2311" b="1"/>
            </a:lvl8pPr>
            <a:lvl9pPr marL="5282595" indent="0">
              <a:buNone/>
              <a:defRPr sz="2311" b="1"/>
            </a:lvl9pPr>
          </a:lstStyle>
          <a:p>
            <a:pPr lvl="0"/>
            <a:r>
              <a:rPr lang="en-US"/>
              <a:t>Edit Master text styles</a:t>
            </a:r>
          </a:p>
        </p:txBody>
      </p:sp>
      <p:sp>
        <p:nvSpPr>
          <p:cNvPr id="4" name="Content Placeholder 3"/>
          <p:cNvSpPr>
            <a:spLocks noGrp="1"/>
          </p:cNvSpPr>
          <p:nvPr>
            <p:ph sz="half" idx="2"/>
          </p:nvPr>
        </p:nvSpPr>
        <p:spPr>
          <a:xfrm>
            <a:off x="472382"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3467" b="1"/>
            </a:lvl1pPr>
            <a:lvl2pPr marL="660325" indent="0">
              <a:buNone/>
              <a:defRPr sz="2889" b="1"/>
            </a:lvl2pPr>
            <a:lvl3pPr marL="1320648" indent="0">
              <a:buNone/>
              <a:defRPr sz="2600" b="1"/>
            </a:lvl3pPr>
            <a:lvl4pPr marL="1980973" indent="0">
              <a:buNone/>
              <a:defRPr sz="2311" b="1"/>
            </a:lvl4pPr>
            <a:lvl5pPr marL="2641298" indent="0">
              <a:buNone/>
              <a:defRPr sz="2311" b="1"/>
            </a:lvl5pPr>
            <a:lvl6pPr marL="3301621" indent="0">
              <a:buNone/>
              <a:defRPr sz="2311" b="1"/>
            </a:lvl6pPr>
            <a:lvl7pPr marL="3961946" indent="0">
              <a:buNone/>
              <a:defRPr sz="2311" b="1"/>
            </a:lvl7pPr>
            <a:lvl8pPr marL="4622271" indent="0">
              <a:buNone/>
              <a:defRPr sz="2311" b="1"/>
            </a:lvl8pPr>
            <a:lvl9pPr marL="5282595" indent="0">
              <a:buNone/>
              <a:defRPr sz="2311" b="1"/>
            </a:lvl9pPr>
          </a:lstStyle>
          <a:p>
            <a:pPr lvl="0"/>
            <a:r>
              <a:rPr lang="en-US"/>
              <a:t>Edit Master text styles</a:t>
            </a:r>
          </a:p>
        </p:txBody>
      </p:sp>
      <p:sp>
        <p:nvSpPr>
          <p:cNvPr id="6" name="Content Placeholder 5"/>
          <p:cNvSpPr>
            <a:spLocks noGrp="1"/>
          </p:cNvSpPr>
          <p:nvPr>
            <p:ph sz="quarter" idx="4"/>
          </p:nvPr>
        </p:nvSpPr>
        <p:spPr>
          <a:xfrm>
            <a:off x="3471864"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EAF61A41-0DDA-4A25-8A4D-9984C5FE20CD}" type="datetime1">
              <a:rPr lang="en-NZ" smtClean="0"/>
              <a:t>5/07/2019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85151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06F67334-2CB3-449D-84E1-262CB7AA13E7}" type="datetime1">
              <a:rPr lang="en-NZ" smtClean="0"/>
              <a:t>5/07/2019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04349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99A59-7239-486C-988F-A072BA41DB86}" type="datetime1">
              <a:rPr lang="en-NZ" smtClean="0"/>
              <a:t>5/07/2019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358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4622"/>
            </a:lvl1pPr>
          </a:lstStyle>
          <a:p>
            <a:r>
              <a:rPr lang="en-US"/>
              <a:t>Click to edit Master title style</a:t>
            </a:r>
            <a:endParaRPr lang="en-NZ"/>
          </a:p>
        </p:txBody>
      </p:sp>
      <p:sp>
        <p:nvSpPr>
          <p:cNvPr id="3" name="Content Placeholder 2"/>
          <p:cNvSpPr>
            <a:spLocks noGrp="1"/>
          </p:cNvSpPr>
          <p:nvPr>
            <p:ph idx="1"/>
          </p:nvPr>
        </p:nvSpPr>
        <p:spPr>
          <a:xfrm>
            <a:off x="2915545" y="1426285"/>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72381" y="2971800"/>
            <a:ext cx="2211884" cy="5505627"/>
          </a:xfrm>
        </p:spPr>
        <p:txBody>
          <a:bodyPr/>
          <a:lstStyle>
            <a:lvl1pPr marL="0" indent="0">
              <a:buNone/>
              <a:defRPr sz="2311"/>
            </a:lvl1pPr>
            <a:lvl2pPr marL="660325" indent="0">
              <a:buNone/>
              <a:defRPr sz="2022"/>
            </a:lvl2pPr>
            <a:lvl3pPr marL="1320648" indent="0">
              <a:buNone/>
              <a:defRPr sz="1733"/>
            </a:lvl3pPr>
            <a:lvl4pPr marL="1980973" indent="0">
              <a:buNone/>
              <a:defRPr sz="1444"/>
            </a:lvl4pPr>
            <a:lvl5pPr marL="2641298" indent="0">
              <a:buNone/>
              <a:defRPr sz="1444"/>
            </a:lvl5pPr>
            <a:lvl6pPr marL="3301621" indent="0">
              <a:buNone/>
              <a:defRPr sz="1444"/>
            </a:lvl6pPr>
            <a:lvl7pPr marL="3961946" indent="0">
              <a:buNone/>
              <a:defRPr sz="1444"/>
            </a:lvl7pPr>
            <a:lvl8pPr marL="4622271" indent="0">
              <a:buNone/>
              <a:defRPr sz="1444"/>
            </a:lvl8pPr>
            <a:lvl9pPr marL="5282595" indent="0">
              <a:buNone/>
              <a:defRPr sz="1444"/>
            </a:lvl9pPr>
          </a:lstStyle>
          <a:p>
            <a:pPr lvl="0"/>
            <a:r>
              <a:rPr lang="en-US"/>
              <a:t>Edit Master text styles</a:t>
            </a:r>
          </a:p>
        </p:txBody>
      </p:sp>
      <p:sp>
        <p:nvSpPr>
          <p:cNvPr id="5" name="Date Placeholder 4"/>
          <p:cNvSpPr>
            <a:spLocks noGrp="1"/>
          </p:cNvSpPr>
          <p:nvPr>
            <p:ph type="dt" sz="half" idx="10"/>
          </p:nvPr>
        </p:nvSpPr>
        <p:spPr/>
        <p:txBody>
          <a:bodyPr/>
          <a:lstStyle/>
          <a:p>
            <a:fld id="{84402351-C647-42D4-887C-488E4C870F7C}" type="datetime1">
              <a:rPr lang="en-NZ" smtClean="0"/>
              <a:t>5/07/2019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14464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4622"/>
            </a:lvl1pPr>
          </a:lstStyle>
          <a:p>
            <a:r>
              <a:rPr lang="en-US"/>
              <a:t>Click to edit Master title style</a:t>
            </a:r>
            <a:endParaRPr lang="en-NZ"/>
          </a:p>
        </p:txBody>
      </p:sp>
      <p:sp>
        <p:nvSpPr>
          <p:cNvPr id="3" name="Picture Placeholder 2"/>
          <p:cNvSpPr>
            <a:spLocks noGrp="1"/>
          </p:cNvSpPr>
          <p:nvPr>
            <p:ph type="pic" idx="1"/>
          </p:nvPr>
        </p:nvSpPr>
        <p:spPr>
          <a:xfrm>
            <a:off x="2915545" y="1426285"/>
            <a:ext cx="3471863" cy="7039681"/>
          </a:xfrm>
        </p:spPr>
        <p:txBody>
          <a:bodyPr/>
          <a:lstStyle>
            <a:lvl1pPr marL="0" indent="0">
              <a:buNone/>
              <a:defRPr sz="4622"/>
            </a:lvl1pPr>
            <a:lvl2pPr marL="660325" indent="0">
              <a:buNone/>
              <a:defRPr sz="4044"/>
            </a:lvl2pPr>
            <a:lvl3pPr marL="1320648" indent="0">
              <a:buNone/>
              <a:defRPr sz="3467"/>
            </a:lvl3pPr>
            <a:lvl4pPr marL="1980973" indent="0">
              <a:buNone/>
              <a:defRPr sz="2889"/>
            </a:lvl4pPr>
            <a:lvl5pPr marL="2641298" indent="0">
              <a:buNone/>
              <a:defRPr sz="2889"/>
            </a:lvl5pPr>
            <a:lvl6pPr marL="3301621" indent="0">
              <a:buNone/>
              <a:defRPr sz="2889"/>
            </a:lvl6pPr>
            <a:lvl7pPr marL="3961946" indent="0">
              <a:buNone/>
              <a:defRPr sz="2889"/>
            </a:lvl7pPr>
            <a:lvl8pPr marL="4622271" indent="0">
              <a:buNone/>
              <a:defRPr sz="2889"/>
            </a:lvl8pPr>
            <a:lvl9pPr marL="5282595" indent="0">
              <a:buNone/>
              <a:defRPr sz="2889"/>
            </a:lvl9pPr>
          </a:lstStyle>
          <a:p>
            <a:r>
              <a:rPr lang="en-US"/>
              <a:t>Click icon to add picture</a:t>
            </a:r>
            <a:endParaRPr lang="en-NZ"/>
          </a:p>
        </p:txBody>
      </p:sp>
      <p:sp>
        <p:nvSpPr>
          <p:cNvPr id="4" name="Text Placeholder 3"/>
          <p:cNvSpPr>
            <a:spLocks noGrp="1"/>
          </p:cNvSpPr>
          <p:nvPr>
            <p:ph type="body" sz="half" idx="2"/>
          </p:nvPr>
        </p:nvSpPr>
        <p:spPr>
          <a:xfrm>
            <a:off x="472381" y="2971800"/>
            <a:ext cx="2211884" cy="5505627"/>
          </a:xfrm>
        </p:spPr>
        <p:txBody>
          <a:bodyPr/>
          <a:lstStyle>
            <a:lvl1pPr marL="0" indent="0">
              <a:buNone/>
              <a:defRPr sz="2311"/>
            </a:lvl1pPr>
            <a:lvl2pPr marL="660325" indent="0">
              <a:buNone/>
              <a:defRPr sz="2022"/>
            </a:lvl2pPr>
            <a:lvl3pPr marL="1320648" indent="0">
              <a:buNone/>
              <a:defRPr sz="1733"/>
            </a:lvl3pPr>
            <a:lvl4pPr marL="1980973" indent="0">
              <a:buNone/>
              <a:defRPr sz="1444"/>
            </a:lvl4pPr>
            <a:lvl5pPr marL="2641298" indent="0">
              <a:buNone/>
              <a:defRPr sz="1444"/>
            </a:lvl5pPr>
            <a:lvl6pPr marL="3301621" indent="0">
              <a:buNone/>
              <a:defRPr sz="1444"/>
            </a:lvl6pPr>
            <a:lvl7pPr marL="3961946" indent="0">
              <a:buNone/>
              <a:defRPr sz="1444"/>
            </a:lvl7pPr>
            <a:lvl8pPr marL="4622271" indent="0">
              <a:buNone/>
              <a:defRPr sz="1444"/>
            </a:lvl8pPr>
            <a:lvl9pPr marL="5282595" indent="0">
              <a:buNone/>
              <a:defRPr sz="1444"/>
            </a:lvl9pPr>
          </a:lstStyle>
          <a:p>
            <a:pPr lvl="0"/>
            <a:r>
              <a:rPr lang="en-US"/>
              <a:t>Edit Master text styles</a:t>
            </a:r>
          </a:p>
        </p:txBody>
      </p:sp>
      <p:sp>
        <p:nvSpPr>
          <p:cNvPr id="5" name="Date Placeholder 4"/>
          <p:cNvSpPr>
            <a:spLocks noGrp="1"/>
          </p:cNvSpPr>
          <p:nvPr>
            <p:ph type="dt" sz="half" idx="10"/>
          </p:nvPr>
        </p:nvSpPr>
        <p:spPr/>
        <p:txBody>
          <a:bodyPr/>
          <a:lstStyle/>
          <a:p>
            <a:fld id="{79A58AC3-E536-4BB6-8796-AA61678F6729}" type="datetime1">
              <a:rPr lang="en-NZ" smtClean="0"/>
              <a:t>5/07/2019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9552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6"/>
            <a:ext cx="5915025" cy="1914702"/>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71488" y="9181399"/>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DFC0BA7-7A36-497F-B8A9-FF02121693FE}" type="datetime1">
              <a:rPr lang="en-NZ" smtClean="0"/>
              <a:t>5/07/2019</a:t>
            </a:fld>
            <a:endParaRPr lang="en-NZ"/>
          </a:p>
        </p:txBody>
      </p:sp>
      <p:sp>
        <p:nvSpPr>
          <p:cNvPr id="5" name="Footer Placeholder 4"/>
          <p:cNvSpPr>
            <a:spLocks noGrp="1"/>
          </p:cNvSpPr>
          <p:nvPr>
            <p:ph type="ftr" sz="quarter" idx="3"/>
          </p:nvPr>
        </p:nvSpPr>
        <p:spPr>
          <a:xfrm>
            <a:off x="2271715" y="9181399"/>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4843463" y="9181399"/>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BF18C196-3ABE-43C0-9E5E-32D62974A7DC}" type="slidenum">
              <a:rPr lang="en-NZ" smtClean="0"/>
              <a:t>‹#›</a:t>
            </a:fld>
            <a:endParaRPr lang="en-NZ"/>
          </a:p>
        </p:txBody>
      </p:sp>
    </p:spTree>
    <p:extLst>
      <p:ext uri="{BB962C8B-B14F-4D97-AF65-F5344CB8AC3E}">
        <p14:creationId xmlns:p14="http://schemas.microsoft.com/office/powerpoint/2010/main" val="292309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1320648"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62" indent="-330162" algn="l" defTabSz="1320648"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487" indent="-330162" algn="l" defTabSz="1320648"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811" indent="-330162" algn="l" defTabSz="1320648"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135" indent="-330162" algn="l" defTabSz="1320648"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460" indent="-330162" algn="l" defTabSz="1320648"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783" indent="-330162" algn="l" defTabSz="1320648"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108" indent="-330162" algn="l" defTabSz="1320648"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433" indent="-330162" algn="l" defTabSz="1320648"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756" indent="-330162" algn="l" defTabSz="1320648"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648" rtl="0" eaLnBrk="1" latinLnBrk="0" hangingPunct="1">
        <a:defRPr sz="2600" kern="1200">
          <a:solidFill>
            <a:schemeClr val="tx1"/>
          </a:solidFill>
          <a:latin typeface="+mn-lt"/>
          <a:ea typeface="+mn-ea"/>
          <a:cs typeface="+mn-cs"/>
        </a:defRPr>
      </a:lvl1pPr>
      <a:lvl2pPr marL="660325" algn="l" defTabSz="1320648" rtl="0" eaLnBrk="1" latinLnBrk="0" hangingPunct="1">
        <a:defRPr sz="2600" kern="1200">
          <a:solidFill>
            <a:schemeClr val="tx1"/>
          </a:solidFill>
          <a:latin typeface="+mn-lt"/>
          <a:ea typeface="+mn-ea"/>
          <a:cs typeface="+mn-cs"/>
        </a:defRPr>
      </a:lvl2pPr>
      <a:lvl3pPr marL="1320648" algn="l" defTabSz="1320648" rtl="0" eaLnBrk="1" latinLnBrk="0" hangingPunct="1">
        <a:defRPr sz="2600" kern="1200">
          <a:solidFill>
            <a:schemeClr val="tx1"/>
          </a:solidFill>
          <a:latin typeface="+mn-lt"/>
          <a:ea typeface="+mn-ea"/>
          <a:cs typeface="+mn-cs"/>
        </a:defRPr>
      </a:lvl3pPr>
      <a:lvl4pPr marL="1980973" algn="l" defTabSz="1320648" rtl="0" eaLnBrk="1" latinLnBrk="0" hangingPunct="1">
        <a:defRPr sz="2600" kern="1200">
          <a:solidFill>
            <a:schemeClr val="tx1"/>
          </a:solidFill>
          <a:latin typeface="+mn-lt"/>
          <a:ea typeface="+mn-ea"/>
          <a:cs typeface="+mn-cs"/>
        </a:defRPr>
      </a:lvl4pPr>
      <a:lvl5pPr marL="2641298" algn="l" defTabSz="1320648" rtl="0" eaLnBrk="1" latinLnBrk="0" hangingPunct="1">
        <a:defRPr sz="2600" kern="1200">
          <a:solidFill>
            <a:schemeClr val="tx1"/>
          </a:solidFill>
          <a:latin typeface="+mn-lt"/>
          <a:ea typeface="+mn-ea"/>
          <a:cs typeface="+mn-cs"/>
        </a:defRPr>
      </a:lvl5pPr>
      <a:lvl6pPr marL="3301621" algn="l" defTabSz="1320648" rtl="0" eaLnBrk="1" latinLnBrk="0" hangingPunct="1">
        <a:defRPr sz="2600" kern="1200">
          <a:solidFill>
            <a:schemeClr val="tx1"/>
          </a:solidFill>
          <a:latin typeface="+mn-lt"/>
          <a:ea typeface="+mn-ea"/>
          <a:cs typeface="+mn-cs"/>
        </a:defRPr>
      </a:lvl6pPr>
      <a:lvl7pPr marL="3961946" algn="l" defTabSz="1320648" rtl="0" eaLnBrk="1" latinLnBrk="0" hangingPunct="1">
        <a:defRPr sz="2600" kern="1200">
          <a:solidFill>
            <a:schemeClr val="tx1"/>
          </a:solidFill>
          <a:latin typeface="+mn-lt"/>
          <a:ea typeface="+mn-ea"/>
          <a:cs typeface="+mn-cs"/>
        </a:defRPr>
      </a:lvl7pPr>
      <a:lvl8pPr marL="4622271" algn="l" defTabSz="1320648" rtl="0" eaLnBrk="1" latinLnBrk="0" hangingPunct="1">
        <a:defRPr sz="2600" kern="1200">
          <a:solidFill>
            <a:schemeClr val="tx1"/>
          </a:solidFill>
          <a:latin typeface="+mn-lt"/>
          <a:ea typeface="+mn-ea"/>
          <a:cs typeface="+mn-cs"/>
        </a:defRPr>
      </a:lvl8pPr>
      <a:lvl9pPr marL="5282595" algn="l" defTabSz="1320648"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6988" y="2190599"/>
            <a:ext cx="1810111" cy="276999"/>
          </a:xfrm>
          <a:prstGeom prst="rect">
            <a:avLst/>
          </a:prstGeom>
          <a:noFill/>
        </p:spPr>
        <p:txBody>
          <a:bodyPr wrap="none" rtlCol="0">
            <a:spAutoFit/>
          </a:bodyPr>
          <a:lstStyle/>
          <a:p>
            <a:r>
              <a:rPr lang="en-NZ" sz="1200" b="1" dirty="0" smtClean="0"/>
              <a:t>Supplemental </a:t>
            </a:r>
            <a:r>
              <a:rPr lang="en-NZ" sz="1200" b="1" dirty="0"/>
              <a:t>data</a:t>
            </a:r>
          </a:p>
        </p:txBody>
      </p:sp>
      <p:graphicFrame>
        <p:nvGraphicFramePr>
          <p:cNvPr id="7" name="Table 6"/>
          <p:cNvGraphicFramePr>
            <a:graphicFrameLocks noGrp="1"/>
          </p:cNvGraphicFramePr>
          <p:nvPr>
            <p:extLst>
              <p:ext uri="{D42A27DB-BD31-4B8C-83A1-F6EECF244321}">
                <p14:modId xmlns:p14="http://schemas.microsoft.com/office/powerpoint/2010/main" val="1226124329"/>
              </p:ext>
            </p:extLst>
          </p:nvPr>
        </p:nvGraphicFramePr>
        <p:xfrm>
          <a:off x="674131" y="2861185"/>
          <a:ext cx="5535828" cy="6930904"/>
        </p:xfrm>
        <a:graphic>
          <a:graphicData uri="http://schemas.openxmlformats.org/drawingml/2006/table">
            <a:tbl>
              <a:tblPr firstRow="1" bandRow="1">
                <a:tableStyleId>{F5AB1C69-6EDB-4FF4-983F-18BD219EF322}</a:tableStyleId>
              </a:tblPr>
              <a:tblGrid>
                <a:gridCol w="1818346">
                  <a:extLst>
                    <a:ext uri="{9D8B030D-6E8A-4147-A177-3AD203B41FA5}">
                      <a16:colId xmlns:a16="http://schemas.microsoft.com/office/drawing/2014/main" val="3042928998"/>
                    </a:ext>
                  </a:extLst>
                </a:gridCol>
                <a:gridCol w="3258620">
                  <a:extLst>
                    <a:ext uri="{9D8B030D-6E8A-4147-A177-3AD203B41FA5}">
                      <a16:colId xmlns:a16="http://schemas.microsoft.com/office/drawing/2014/main" val="3017837678"/>
                    </a:ext>
                  </a:extLst>
                </a:gridCol>
                <a:gridCol w="458862">
                  <a:extLst>
                    <a:ext uri="{9D8B030D-6E8A-4147-A177-3AD203B41FA5}">
                      <a16:colId xmlns:a16="http://schemas.microsoft.com/office/drawing/2014/main" val="3480272866"/>
                    </a:ext>
                  </a:extLst>
                </a:gridCol>
              </a:tblGrid>
              <a:tr h="370839">
                <a:tc>
                  <a:txBody>
                    <a:bodyPr/>
                    <a:lstStyle/>
                    <a:p>
                      <a:endParaRPr lang="en-NZ" sz="1100" b="0" dirty="0">
                        <a:solidFill>
                          <a:schemeClr val="tx1"/>
                        </a:solidFill>
                      </a:endParaRPr>
                    </a:p>
                  </a:txBody>
                  <a:tcPr marL="91441" marR="91441"/>
                </a:tc>
                <a:tc>
                  <a:txBody>
                    <a:bodyPr/>
                    <a:lstStyle/>
                    <a:p>
                      <a:pPr algn="ctr"/>
                      <a:r>
                        <a:rPr lang="en-NZ" sz="1200" dirty="0">
                          <a:solidFill>
                            <a:schemeClr val="tx1"/>
                          </a:solidFill>
                        </a:rPr>
                        <a:t>Short title</a:t>
                      </a:r>
                      <a:endParaRPr lang="en-NZ" sz="1200" b="0" dirty="0">
                        <a:solidFill>
                          <a:schemeClr val="tx1"/>
                        </a:solidFill>
                      </a:endParaRPr>
                    </a:p>
                  </a:txBody>
                  <a:tcPr marL="91441" marR="91441"/>
                </a:tc>
                <a:tc>
                  <a:txBody>
                    <a:bodyPr/>
                    <a:lstStyle/>
                    <a:p>
                      <a:pPr algn="ctr"/>
                      <a:r>
                        <a:rPr lang="en-NZ" sz="1200" dirty="0" err="1">
                          <a:solidFill>
                            <a:schemeClr val="tx1"/>
                          </a:solidFill>
                        </a:rPr>
                        <a:t>Pg</a:t>
                      </a:r>
                      <a:endParaRPr lang="en-NZ" sz="1200" b="0" dirty="0">
                        <a:solidFill>
                          <a:schemeClr val="tx1"/>
                        </a:solidFill>
                      </a:endParaRPr>
                    </a:p>
                  </a:txBody>
                  <a:tcPr marL="91441" marR="91441"/>
                </a:tc>
                <a:extLst>
                  <a:ext uri="{0D108BD9-81ED-4DB2-BD59-A6C34878D82A}">
                    <a16:rowId xmlns:a16="http://schemas.microsoft.com/office/drawing/2014/main" val="1926515916"/>
                  </a:ext>
                </a:extLst>
              </a:tr>
              <a:tr h="262513">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NZ" sz="1100" dirty="0" smtClean="0"/>
                        <a:t>Supplemental</a:t>
                      </a:r>
                      <a:r>
                        <a:rPr lang="en-NZ" sz="1100" baseline="0" dirty="0" smtClean="0"/>
                        <a:t> </a:t>
                      </a:r>
                      <a:r>
                        <a:rPr lang="en-NZ" sz="1100" baseline="0" dirty="0"/>
                        <a:t>Table 1</a:t>
                      </a:r>
                      <a:endParaRPr lang="en-NZ" sz="1100" dirty="0"/>
                    </a:p>
                    <a:p>
                      <a:endParaRPr lang="en-NZ" sz="1100" b="1" dirty="0"/>
                    </a:p>
                  </a:txBody>
                  <a:tcPr marL="91441" marR="91441"/>
                </a:tc>
                <a:tc>
                  <a:txBody>
                    <a:bodyPr/>
                    <a:lstStyle/>
                    <a:p>
                      <a:r>
                        <a:rPr lang="en-NZ" sz="1100" dirty="0"/>
                        <a:t>Seeding</a:t>
                      </a:r>
                      <a:r>
                        <a:rPr lang="en-NZ" sz="1100" baseline="0" dirty="0"/>
                        <a:t> densities for regrowth assay.</a:t>
                      </a:r>
                      <a:endParaRPr lang="en-NZ" sz="1100" b="0" dirty="0"/>
                    </a:p>
                  </a:txBody>
                  <a:tcPr marL="91441" marR="91441"/>
                </a:tc>
                <a:tc>
                  <a:txBody>
                    <a:bodyPr/>
                    <a:lstStyle/>
                    <a:p>
                      <a:pPr algn="ctr"/>
                      <a:r>
                        <a:rPr lang="en-NZ" sz="1100" dirty="0"/>
                        <a:t>2</a:t>
                      </a:r>
                      <a:endParaRPr lang="en-NZ" sz="1100" b="0" dirty="0"/>
                    </a:p>
                  </a:txBody>
                  <a:tcPr marL="91441" marR="91441"/>
                </a:tc>
                <a:extLst>
                  <a:ext uri="{0D108BD9-81ED-4DB2-BD59-A6C34878D82A}">
                    <a16:rowId xmlns:a16="http://schemas.microsoft.com/office/drawing/2014/main" val="2532691949"/>
                  </a:ext>
                </a:extLst>
              </a:tr>
              <a:tr h="262513">
                <a:tc>
                  <a:txBody>
                    <a:bodyPr/>
                    <a:lstStyle/>
                    <a:p>
                      <a:r>
                        <a:rPr lang="en-NZ" sz="1100" dirty="0" smtClean="0"/>
                        <a:t>Supplemental </a:t>
                      </a:r>
                      <a:r>
                        <a:rPr lang="en-NZ" sz="1100" dirty="0"/>
                        <a:t>Table 2</a:t>
                      </a:r>
                      <a:endParaRPr lang="en-NZ" sz="1100" b="0" dirty="0"/>
                    </a:p>
                  </a:txBody>
                  <a:tcPr marL="91441" marR="91441"/>
                </a:tc>
                <a:tc>
                  <a:txBody>
                    <a:bodyPr/>
                    <a:lstStyle/>
                    <a:p>
                      <a:r>
                        <a:rPr lang="en-NZ" sz="1100" dirty="0"/>
                        <a:t>Transcripts correlated</a:t>
                      </a:r>
                      <a:r>
                        <a:rPr lang="en-NZ" sz="1100" baseline="0" dirty="0"/>
                        <a:t> with </a:t>
                      </a:r>
                      <a:r>
                        <a:rPr lang="en-NZ" sz="1100" baseline="0" dirty="0" err="1"/>
                        <a:t>radiosensitisation</a:t>
                      </a:r>
                      <a:r>
                        <a:rPr lang="en-NZ" sz="1100" baseline="0" dirty="0"/>
                        <a:t> by DNA-PK inhibitors</a:t>
                      </a:r>
                      <a:endParaRPr lang="en-NZ" sz="1100" b="0" dirty="0"/>
                    </a:p>
                  </a:txBody>
                  <a:tcPr marL="91441" marR="91441"/>
                </a:tc>
                <a:tc>
                  <a:txBody>
                    <a:bodyPr/>
                    <a:lstStyle/>
                    <a:p>
                      <a:pPr algn="ctr"/>
                      <a:r>
                        <a:rPr lang="en-NZ" sz="1100" dirty="0"/>
                        <a:t>3,4</a:t>
                      </a:r>
                      <a:endParaRPr lang="en-NZ" sz="1100" b="0" dirty="0"/>
                    </a:p>
                  </a:txBody>
                  <a:tcPr marL="91441" marR="91441"/>
                </a:tc>
                <a:extLst>
                  <a:ext uri="{0D108BD9-81ED-4DB2-BD59-A6C34878D82A}">
                    <a16:rowId xmlns:a16="http://schemas.microsoft.com/office/drawing/2014/main" val="1460031971"/>
                  </a:ext>
                </a:extLst>
              </a:tr>
              <a:tr h="525025">
                <a:tc>
                  <a:txBody>
                    <a:bodyPr/>
                    <a:lstStyle/>
                    <a:p>
                      <a:r>
                        <a:rPr lang="en-NZ" sz="1100" dirty="0" smtClean="0"/>
                        <a:t>Supplemental </a:t>
                      </a:r>
                      <a:r>
                        <a:rPr lang="en-NZ" sz="1100" dirty="0"/>
                        <a:t>Table 3</a:t>
                      </a:r>
                      <a:endParaRPr lang="en-NZ" sz="1100" b="0" dirty="0"/>
                    </a:p>
                  </a:txBody>
                  <a:tcPr marL="91441" marR="91441"/>
                </a:tc>
                <a:tc>
                  <a:txBody>
                    <a:bodyPr/>
                    <a:lstStyle/>
                    <a:p>
                      <a:r>
                        <a:rPr lang="en-NZ" sz="1100" dirty="0"/>
                        <a:t>Plating</a:t>
                      </a:r>
                      <a:r>
                        <a:rPr lang="en-NZ" sz="1100" baseline="0" dirty="0"/>
                        <a:t> efficiencies of UT-SCC cell lines</a:t>
                      </a:r>
                      <a:endParaRPr lang="en-NZ" sz="1100" b="0" dirty="0"/>
                    </a:p>
                  </a:txBody>
                  <a:tcPr marL="91441" marR="91441"/>
                </a:tc>
                <a:tc>
                  <a:txBody>
                    <a:bodyPr/>
                    <a:lstStyle/>
                    <a:p>
                      <a:pPr algn="ctr"/>
                      <a:r>
                        <a:rPr lang="en-NZ" sz="1100" dirty="0"/>
                        <a:t>5</a:t>
                      </a:r>
                      <a:endParaRPr lang="en-NZ" sz="1100" b="0" dirty="0"/>
                    </a:p>
                  </a:txBody>
                  <a:tcPr marL="91441" marR="91441"/>
                </a:tc>
                <a:extLst>
                  <a:ext uri="{0D108BD9-81ED-4DB2-BD59-A6C34878D82A}">
                    <a16:rowId xmlns:a16="http://schemas.microsoft.com/office/drawing/2014/main" val="72409877"/>
                  </a:ext>
                </a:extLst>
              </a:tr>
              <a:tr h="457200">
                <a:tc>
                  <a:txBody>
                    <a:bodyPr/>
                    <a:lstStyle/>
                    <a:p>
                      <a:r>
                        <a:rPr lang="en-NZ" sz="1100" dirty="0" smtClean="0"/>
                        <a:t>Supplemental </a:t>
                      </a:r>
                      <a:r>
                        <a:rPr lang="en-NZ" sz="1100" dirty="0"/>
                        <a:t>Fig.</a:t>
                      </a:r>
                      <a:r>
                        <a:rPr lang="en-NZ" sz="1100" baseline="0" dirty="0"/>
                        <a:t> 1</a:t>
                      </a:r>
                      <a:endParaRPr lang="en-NZ" sz="1100" b="0" dirty="0"/>
                    </a:p>
                  </a:txBody>
                  <a:tcPr marL="91441" marR="91441"/>
                </a:tc>
                <a:tc>
                  <a:txBody>
                    <a:bodyPr/>
                    <a:lstStyle/>
                    <a:p>
                      <a:r>
                        <a:rPr lang="en-NZ" sz="1100" dirty="0" err="1"/>
                        <a:t>Radiosensitivity</a:t>
                      </a:r>
                      <a:r>
                        <a:rPr lang="en-NZ" sz="1100" dirty="0"/>
                        <a:t> of UT-SCC cell lines, regrowth assay.</a:t>
                      </a:r>
                      <a:endParaRPr lang="en-NZ" sz="1100" b="0" dirty="0"/>
                    </a:p>
                  </a:txBody>
                  <a:tcPr marL="91441" marR="91441"/>
                </a:tc>
                <a:tc>
                  <a:txBody>
                    <a:bodyPr/>
                    <a:lstStyle/>
                    <a:p>
                      <a:pPr algn="ctr"/>
                      <a:r>
                        <a:rPr lang="en-NZ" sz="1100" dirty="0"/>
                        <a:t>6</a:t>
                      </a:r>
                      <a:endParaRPr lang="en-NZ" sz="1100" b="0" dirty="0"/>
                    </a:p>
                  </a:txBody>
                  <a:tcPr marL="91441" marR="91441"/>
                </a:tc>
                <a:extLst>
                  <a:ext uri="{0D108BD9-81ED-4DB2-BD59-A6C34878D82A}">
                    <a16:rowId xmlns:a16="http://schemas.microsoft.com/office/drawing/2014/main" val="1560473901"/>
                  </a:ext>
                </a:extLst>
              </a:tr>
              <a:tr h="640080">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NZ" sz="1100" dirty="0" smtClean="0"/>
                        <a:t>Supplemental </a:t>
                      </a:r>
                      <a:r>
                        <a:rPr lang="en-NZ" sz="1100" dirty="0"/>
                        <a:t>Fig.</a:t>
                      </a:r>
                      <a:r>
                        <a:rPr lang="en-NZ" sz="1100" baseline="0" dirty="0"/>
                        <a:t> 2</a:t>
                      </a:r>
                      <a:endParaRPr lang="en-NZ" sz="1100" dirty="0"/>
                    </a:p>
                    <a:p>
                      <a:endParaRPr lang="en-NZ" sz="1100" b="1" dirty="0"/>
                    </a:p>
                  </a:txBody>
                  <a:tcPr marL="91441" marR="91441"/>
                </a:tc>
                <a:tc>
                  <a:txBody>
                    <a:bodyPr/>
                    <a:lstStyle/>
                    <a:p>
                      <a:r>
                        <a:rPr lang="en-NZ" sz="1100" dirty="0" err="1"/>
                        <a:t>Radiosensitisation</a:t>
                      </a:r>
                      <a:r>
                        <a:rPr lang="en-NZ" sz="1100" baseline="0" dirty="0"/>
                        <a:t> with </a:t>
                      </a:r>
                      <a:r>
                        <a:rPr lang="en-NZ" sz="1100" dirty="0"/>
                        <a:t>6 or 24 h drug exposure post-irradiation, 4 cell lines, regrowth assay. </a:t>
                      </a:r>
                      <a:endParaRPr lang="en-NZ" sz="1100" b="0" dirty="0"/>
                    </a:p>
                  </a:txBody>
                  <a:tcPr marL="91441" marR="91441"/>
                </a:tc>
                <a:tc>
                  <a:txBody>
                    <a:bodyPr/>
                    <a:lstStyle/>
                    <a:p>
                      <a:pPr algn="ctr"/>
                      <a:r>
                        <a:rPr lang="en-NZ" sz="1100" dirty="0"/>
                        <a:t>7</a:t>
                      </a:r>
                      <a:endParaRPr lang="en-NZ" sz="1100" b="0" dirty="0"/>
                    </a:p>
                  </a:txBody>
                  <a:tcPr marL="91441" marR="91441"/>
                </a:tc>
                <a:extLst>
                  <a:ext uri="{0D108BD9-81ED-4DB2-BD59-A6C34878D82A}">
                    <a16:rowId xmlns:a16="http://schemas.microsoft.com/office/drawing/2014/main" val="2676244377"/>
                  </a:ext>
                </a:extLst>
              </a:tr>
              <a:tr h="320040">
                <a:tc>
                  <a:txBody>
                    <a:bodyPr/>
                    <a:lstStyle/>
                    <a:p>
                      <a:r>
                        <a:rPr lang="en-NZ" sz="1100" dirty="0" smtClean="0"/>
                        <a:t>Supplemental</a:t>
                      </a:r>
                      <a:r>
                        <a:rPr lang="en-NZ" sz="1100" baseline="0" dirty="0" smtClean="0"/>
                        <a:t> Fig. 3</a:t>
                      </a:r>
                      <a:endParaRPr lang="en-NZ" sz="1100" dirty="0"/>
                    </a:p>
                  </a:txBody>
                  <a:tcPr marL="91441" marR="91441"/>
                </a:tc>
                <a:tc>
                  <a:txBody>
                    <a:bodyPr/>
                    <a:lstStyle/>
                    <a:p>
                      <a:r>
                        <a:rPr lang="en-NZ" sz="1100" dirty="0" smtClean="0"/>
                        <a:t>Regrowth</a:t>
                      </a:r>
                      <a:r>
                        <a:rPr lang="en-NZ" sz="1100" baseline="0" dirty="0" smtClean="0"/>
                        <a:t> fractions with 1.1 </a:t>
                      </a:r>
                      <a:r>
                        <a:rPr lang="el-GR" sz="1100" baseline="0" dirty="0" smtClean="0"/>
                        <a:t>μ</a:t>
                      </a:r>
                      <a:r>
                        <a:rPr lang="en-NZ" sz="1100" baseline="0" dirty="0" smtClean="0"/>
                        <a:t>M inhibitors, 24 h drug exposure without radiation, 14 </a:t>
                      </a:r>
                      <a:r>
                        <a:rPr lang="en-NZ" sz="1100" baseline="0" smtClean="0"/>
                        <a:t>cell lines.</a:t>
                      </a:r>
                      <a:endParaRPr lang="en-NZ" sz="1100" dirty="0"/>
                    </a:p>
                  </a:txBody>
                  <a:tcPr marL="91441" marR="91441"/>
                </a:tc>
                <a:tc>
                  <a:txBody>
                    <a:bodyPr/>
                    <a:lstStyle/>
                    <a:p>
                      <a:pPr algn="ctr"/>
                      <a:r>
                        <a:rPr lang="en-NZ" sz="1100" dirty="0" smtClean="0"/>
                        <a:t>8</a:t>
                      </a:r>
                      <a:endParaRPr lang="en-NZ" sz="1100" dirty="0"/>
                    </a:p>
                  </a:txBody>
                  <a:tcPr marL="91441" marR="91441"/>
                </a:tc>
                <a:extLst>
                  <a:ext uri="{0D108BD9-81ED-4DB2-BD59-A6C34878D82A}">
                    <a16:rowId xmlns:a16="http://schemas.microsoft.com/office/drawing/2014/main" val="727185679"/>
                  </a:ext>
                </a:extLst>
              </a:tr>
              <a:tr h="320040">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NZ" sz="1100" dirty="0" smtClean="0"/>
                        <a:t>Supplemental </a:t>
                      </a:r>
                      <a:r>
                        <a:rPr lang="en-NZ" sz="1100" dirty="0"/>
                        <a:t>Fig.</a:t>
                      </a:r>
                      <a:r>
                        <a:rPr lang="en-NZ" sz="1100" baseline="0" dirty="0"/>
                        <a:t> </a:t>
                      </a:r>
                      <a:r>
                        <a:rPr lang="en-NZ" sz="1100" baseline="0" dirty="0" smtClean="0"/>
                        <a:t>4</a:t>
                      </a:r>
                      <a:endParaRPr lang="en-NZ" sz="1100" dirty="0"/>
                    </a:p>
                  </a:txBody>
                  <a:tcPr marL="91441" marR="91441"/>
                </a:tc>
                <a:tc>
                  <a:txBody>
                    <a:bodyPr/>
                    <a:lstStyle/>
                    <a:p>
                      <a:r>
                        <a:rPr lang="en-NZ" sz="1100" dirty="0"/>
                        <a:t>Growth inhibition of</a:t>
                      </a:r>
                      <a:r>
                        <a:rPr lang="en-NZ" sz="1100" baseline="0" dirty="0"/>
                        <a:t> DLD1 BRCA2 null cells by PARP and DNA-PK inhibitors.</a:t>
                      </a:r>
                      <a:endParaRPr lang="en-NZ" sz="1100" b="0" dirty="0"/>
                    </a:p>
                  </a:txBody>
                  <a:tcPr marL="91441" marR="91441"/>
                </a:tc>
                <a:tc>
                  <a:txBody>
                    <a:bodyPr/>
                    <a:lstStyle/>
                    <a:p>
                      <a:pPr algn="ctr"/>
                      <a:r>
                        <a:rPr lang="en-NZ" sz="1100" b="0" dirty="0"/>
                        <a:t>9</a:t>
                      </a:r>
                    </a:p>
                  </a:txBody>
                  <a:tcPr marL="91441" marR="91441"/>
                </a:tc>
                <a:extLst>
                  <a:ext uri="{0D108BD9-81ED-4DB2-BD59-A6C34878D82A}">
                    <a16:rowId xmlns:a16="http://schemas.microsoft.com/office/drawing/2014/main" val="2162998434"/>
                  </a:ext>
                </a:extLst>
              </a:tr>
              <a:tr h="640080">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NZ" sz="1100" dirty="0" smtClean="0"/>
                        <a:t>Supplemental </a:t>
                      </a:r>
                      <a:r>
                        <a:rPr lang="en-NZ" sz="1100" dirty="0"/>
                        <a:t>Fig.</a:t>
                      </a:r>
                      <a:r>
                        <a:rPr lang="en-NZ" sz="1100" baseline="0" dirty="0"/>
                        <a:t> </a:t>
                      </a:r>
                      <a:r>
                        <a:rPr lang="en-NZ" sz="1100" baseline="0" dirty="0" smtClean="0"/>
                        <a:t>5</a:t>
                      </a:r>
                      <a:endParaRPr lang="en-NZ" sz="1100" dirty="0"/>
                    </a:p>
                    <a:p>
                      <a:endParaRPr lang="en-NZ" sz="1100" b="1" dirty="0"/>
                    </a:p>
                  </a:txBody>
                  <a:tcPr marL="91441" marR="91441"/>
                </a:tc>
                <a:tc>
                  <a:txBody>
                    <a:bodyPr/>
                    <a:lstStyle/>
                    <a:p>
                      <a:r>
                        <a:rPr lang="en-NZ" sz="1100" dirty="0" err="1"/>
                        <a:t>Radiosensitisation</a:t>
                      </a:r>
                      <a:r>
                        <a:rPr lang="en-NZ" sz="1100" dirty="0"/>
                        <a:t> of 14 HNSCC cell lines (25 h</a:t>
                      </a:r>
                      <a:r>
                        <a:rPr lang="en-NZ" sz="1100" baseline="0" dirty="0"/>
                        <a:t> exposure, </a:t>
                      </a:r>
                      <a:r>
                        <a:rPr lang="en-NZ" sz="1100" dirty="0"/>
                        <a:t>regrowth assay): Cell line bar</a:t>
                      </a:r>
                      <a:r>
                        <a:rPr lang="en-NZ" sz="1100" baseline="0" dirty="0"/>
                        <a:t> graphs.</a:t>
                      </a:r>
                      <a:r>
                        <a:rPr lang="en-NZ" sz="1100" dirty="0"/>
                        <a:t> </a:t>
                      </a:r>
                      <a:endParaRPr lang="en-NZ" sz="1100" b="0" dirty="0"/>
                    </a:p>
                  </a:txBody>
                  <a:tcPr marL="91441" marR="91441"/>
                </a:tc>
                <a:tc>
                  <a:txBody>
                    <a:bodyPr/>
                    <a:lstStyle/>
                    <a:p>
                      <a:pPr algn="ctr"/>
                      <a:r>
                        <a:rPr lang="en-NZ" sz="1100" b="0" dirty="0" smtClean="0"/>
                        <a:t>10</a:t>
                      </a:r>
                      <a:endParaRPr lang="en-NZ" sz="1100" b="0" dirty="0"/>
                    </a:p>
                  </a:txBody>
                  <a:tcPr marL="91441" marR="91441"/>
                </a:tc>
                <a:extLst>
                  <a:ext uri="{0D108BD9-81ED-4DB2-BD59-A6C34878D82A}">
                    <a16:rowId xmlns:a16="http://schemas.microsoft.com/office/drawing/2014/main" val="673958885"/>
                  </a:ext>
                </a:extLst>
              </a:tr>
              <a:tr h="320040">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NZ" sz="1100" dirty="0" smtClean="0"/>
                        <a:t>Supplemental </a:t>
                      </a:r>
                      <a:r>
                        <a:rPr lang="en-NZ" sz="1100" dirty="0"/>
                        <a:t>Fig.</a:t>
                      </a:r>
                      <a:r>
                        <a:rPr lang="en-NZ" sz="1100" baseline="0" dirty="0"/>
                        <a:t> </a:t>
                      </a:r>
                      <a:r>
                        <a:rPr lang="en-NZ" sz="1100" baseline="0" dirty="0" smtClean="0"/>
                        <a:t>6</a:t>
                      </a:r>
                      <a:endParaRPr lang="en-NZ" sz="1100" dirty="0"/>
                    </a:p>
                    <a:p>
                      <a:endParaRPr lang="en-NZ" sz="1100" b="1" dirty="0"/>
                    </a:p>
                  </a:txBody>
                  <a:tcPr marL="91441" marR="91441"/>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NZ" sz="1100" dirty="0" err="1"/>
                        <a:t>Radiosensitisation</a:t>
                      </a:r>
                      <a:r>
                        <a:rPr lang="en-NZ" sz="1100" dirty="0"/>
                        <a:t> of 14 HNSCC cell lines (25 h</a:t>
                      </a:r>
                      <a:r>
                        <a:rPr lang="en-NZ" sz="1100" baseline="0" dirty="0"/>
                        <a:t> exposure, </a:t>
                      </a:r>
                      <a:r>
                        <a:rPr lang="en-NZ" sz="1100" dirty="0"/>
                        <a:t>regrowth assay): Dose-response curves</a:t>
                      </a:r>
                      <a:r>
                        <a:rPr lang="en-NZ" sz="1100" baseline="0" dirty="0"/>
                        <a:t>.</a:t>
                      </a:r>
                      <a:r>
                        <a:rPr lang="en-NZ" sz="1100" dirty="0"/>
                        <a:t> </a:t>
                      </a:r>
                      <a:endParaRPr lang="en-NZ" sz="1100" b="0" dirty="0"/>
                    </a:p>
                  </a:txBody>
                  <a:tcPr marL="91441" marR="91441"/>
                </a:tc>
                <a:tc>
                  <a:txBody>
                    <a:bodyPr/>
                    <a:lstStyle/>
                    <a:p>
                      <a:pPr algn="ctr"/>
                      <a:r>
                        <a:rPr lang="en-NZ" sz="1100" dirty="0" smtClean="0"/>
                        <a:t>11</a:t>
                      </a:r>
                      <a:endParaRPr lang="en-NZ" sz="1100" b="0" dirty="0"/>
                    </a:p>
                  </a:txBody>
                  <a:tcPr marL="91441" marR="91441"/>
                </a:tc>
                <a:extLst>
                  <a:ext uri="{0D108BD9-81ED-4DB2-BD59-A6C34878D82A}">
                    <a16:rowId xmlns:a16="http://schemas.microsoft.com/office/drawing/2014/main" val="2544046605"/>
                  </a:ext>
                </a:extLst>
              </a:tr>
              <a:tr h="297180">
                <a:tc>
                  <a:txBody>
                    <a:bodyPr/>
                    <a:lstStyle/>
                    <a:p>
                      <a:r>
                        <a:rPr lang="en-NZ" sz="1100" dirty="0" smtClean="0"/>
                        <a:t>Supplemental Fig.</a:t>
                      </a:r>
                      <a:r>
                        <a:rPr lang="en-NZ" sz="1100" baseline="0" dirty="0" smtClean="0"/>
                        <a:t> 7</a:t>
                      </a:r>
                      <a:endParaRPr lang="en-NZ" sz="1100" dirty="0"/>
                    </a:p>
                  </a:txBody>
                  <a:tcPr marL="91441" marR="91441"/>
                </a:tc>
                <a:tc>
                  <a:txBody>
                    <a:bodyPr/>
                    <a:lstStyle/>
                    <a:p>
                      <a:r>
                        <a:rPr lang="en-NZ" sz="1100" dirty="0" err="1" smtClean="0"/>
                        <a:t>Radiosensitisation</a:t>
                      </a:r>
                      <a:r>
                        <a:rPr lang="en-NZ" sz="1100" dirty="0" smtClean="0"/>
                        <a:t> of HAP1 and HAP1/PRKDC</a:t>
                      </a:r>
                      <a:r>
                        <a:rPr lang="en-NZ" sz="1100" baseline="30000" dirty="0" smtClean="0"/>
                        <a:t>-/-</a:t>
                      </a:r>
                      <a:r>
                        <a:rPr lang="en-NZ" sz="1100" baseline="0" dirty="0" smtClean="0"/>
                        <a:t> cells by KU-57788 and IC87361</a:t>
                      </a:r>
                      <a:endParaRPr lang="en-NZ" sz="1100" dirty="0"/>
                    </a:p>
                  </a:txBody>
                  <a:tcPr marL="91441" marR="91441"/>
                </a:tc>
                <a:tc>
                  <a:txBody>
                    <a:bodyPr/>
                    <a:lstStyle/>
                    <a:p>
                      <a:pPr algn="ctr"/>
                      <a:r>
                        <a:rPr lang="en-NZ" sz="1100" dirty="0" smtClean="0"/>
                        <a:t>12</a:t>
                      </a:r>
                      <a:endParaRPr lang="en-NZ" sz="1100" dirty="0"/>
                    </a:p>
                  </a:txBody>
                  <a:tcPr marL="91441" marR="91441"/>
                </a:tc>
                <a:extLst>
                  <a:ext uri="{0D108BD9-81ED-4DB2-BD59-A6C34878D82A}">
                    <a16:rowId xmlns:a16="http://schemas.microsoft.com/office/drawing/2014/main" val="2200286747"/>
                  </a:ext>
                </a:extLst>
              </a:tr>
              <a:tr h="297180">
                <a:tc>
                  <a:txBody>
                    <a:bodyPr/>
                    <a:lstStyle/>
                    <a:p>
                      <a:r>
                        <a:rPr lang="en-NZ" sz="1100" b="0" dirty="0" smtClean="0"/>
                        <a:t>Supplemental Fig. 8</a:t>
                      </a:r>
                      <a:endParaRPr lang="en-NZ" sz="1100" b="0" dirty="0"/>
                    </a:p>
                  </a:txBody>
                  <a:tcPr marL="91441" marR="91441"/>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NZ" sz="1100" dirty="0" smtClean="0">
                          <a:cs typeface="Times New Roman" panose="02020603050405020304" pitchFamily="18" charset="0"/>
                        </a:rPr>
                        <a:t>Correlation coefficients for expression of NHEJ genes and </a:t>
                      </a:r>
                      <a:r>
                        <a:rPr lang="en-NZ" sz="1100" dirty="0" err="1" smtClean="0">
                          <a:cs typeface="Times New Roman" panose="02020603050405020304" pitchFamily="18" charset="0"/>
                        </a:rPr>
                        <a:t>radiosensitization</a:t>
                      </a:r>
                      <a:r>
                        <a:rPr lang="en-NZ" sz="1100" dirty="0" smtClean="0">
                          <a:cs typeface="Times New Roman" panose="02020603050405020304" pitchFamily="18" charset="0"/>
                        </a:rPr>
                        <a:t> by DNA-PK inhibitors in HNSCC cell lines</a:t>
                      </a:r>
                      <a:endParaRPr lang="en-NZ" sz="1100" b="0" dirty="0"/>
                    </a:p>
                  </a:txBody>
                  <a:tcPr marL="91441" marR="91441"/>
                </a:tc>
                <a:tc>
                  <a:txBody>
                    <a:bodyPr/>
                    <a:lstStyle/>
                    <a:p>
                      <a:pPr algn="ctr"/>
                      <a:r>
                        <a:rPr lang="en-NZ" sz="1100" b="0" dirty="0" smtClean="0"/>
                        <a:t>13</a:t>
                      </a:r>
                      <a:endParaRPr lang="en-NZ" sz="1100" b="0" dirty="0"/>
                    </a:p>
                  </a:txBody>
                  <a:tcPr marL="91441" marR="91441"/>
                </a:tc>
                <a:extLst>
                  <a:ext uri="{0D108BD9-81ED-4DB2-BD59-A6C34878D82A}">
                    <a16:rowId xmlns:a16="http://schemas.microsoft.com/office/drawing/2014/main" val="3852538529"/>
                  </a:ext>
                </a:extLst>
              </a:tr>
              <a:tr h="640080">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NZ" sz="1100" dirty="0" smtClean="0"/>
                        <a:t>Supplemental </a:t>
                      </a:r>
                      <a:r>
                        <a:rPr lang="en-NZ" sz="1100" dirty="0"/>
                        <a:t>Fig.</a:t>
                      </a:r>
                      <a:r>
                        <a:rPr lang="en-NZ" sz="1100" baseline="0" dirty="0"/>
                        <a:t> </a:t>
                      </a:r>
                      <a:r>
                        <a:rPr lang="en-NZ" sz="1100" baseline="0" dirty="0" smtClean="0"/>
                        <a:t>9</a:t>
                      </a:r>
                      <a:endParaRPr lang="en-NZ" sz="1100" dirty="0"/>
                    </a:p>
                    <a:p>
                      <a:endParaRPr lang="en-NZ" sz="1100" b="1" dirty="0"/>
                    </a:p>
                  </a:txBody>
                  <a:tcPr marL="91441" marR="91441"/>
                </a:tc>
                <a:tc>
                  <a:txBody>
                    <a:bodyPr/>
                    <a:lstStyle/>
                    <a:p>
                      <a:r>
                        <a:rPr lang="en-NZ" sz="1100" dirty="0" err="1"/>
                        <a:t>Radiosensitivity</a:t>
                      </a:r>
                      <a:r>
                        <a:rPr lang="en-NZ" sz="1100" dirty="0"/>
                        <a:t> of UT-SCC-54C, -74B and -76C cell lines, by </a:t>
                      </a:r>
                      <a:r>
                        <a:rPr lang="en-NZ" sz="1100" dirty="0" err="1"/>
                        <a:t>clonogenic</a:t>
                      </a:r>
                      <a:r>
                        <a:rPr lang="en-NZ" sz="1100" dirty="0"/>
                        <a:t> assay</a:t>
                      </a:r>
                      <a:endParaRPr lang="en-NZ" sz="1100" b="1" dirty="0"/>
                    </a:p>
                  </a:txBody>
                  <a:tcPr marL="91441" marR="91441"/>
                </a:tc>
                <a:tc>
                  <a:txBody>
                    <a:bodyPr/>
                    <a:lstStyle/>
                    <a:p>
                      <a:pPr algn="ctr"/>
                      <a:r>
                        <a:rPr lang="en-NZ" sz="1100" dirty="0" smtClean="0"/>
                        <a:t>14</a:t>
                      </a:r>
                      <a:endParaRPr lang="en-NZ" sz="1100" b="0" dirty="0"/>
                    </a:p>
                  </a:txBody>
                  <a:tcPr marL="91441" marR="91441"/>
                </a:tc>
                <a:extLst>
                  <a:ext uri="{0D108BD9-81ED-4DB2-BD59-A6C34878D82A}">
                    <a16:rowId xmlns:a16="http://schemas.microsoft.com/office/drawing/2014/main" val="870383827"/>
                  </a:ext>
                </a:extLst>
              </a:tr>
            </a:tbl>
          </a:graphicData>
        </a:graphic>
      </p:graphicFrame>
      <p:sp>
        <p:nvSpPr>
          <p:cNvPr id="8" name="TextBox 7"/>
          <p:cNvSpPr txBox="1"/>
          <p:nvPr/>
        </p:nvSpPr>
        <p:spPr>
          <a:xfrm>
            <a:off x="556055" y="2561311"/>
            <a:ext cx="1572482" cy="276999"/>
          </a:xfrm>
          <a:prstGeom prst="rect">
            <a:avLst/>
          </a:prstGeom>
          <a:noFill/>
        </p:spPr>
        <p:txBody>
          <a:bodyPr wrap="none" rtlCol="0">
            <a:spAutoFit/>
          </a:bodyPr>
          <a:lstStyle/>
          <a:p>
            <a:r>
              <a:rPr lang="en-NZ" sz="1200" dirty="0"/>
              <a:t>Table of contents:</a:t>
            </a:r>
          </a:p>
        </p:txBody>
      </p:sp>
      <p:sp>
        <p:nvSpPr>
          <p:cNvPr id="11" name="TextBox 10"/>
          <p:cNvSpPr txBox="1"/>
          <p:nvPr/>
        </p:nvSpPr>
        <p:spPr>
          <a:xfrm>
            <a:off x="356287" y="319685"/>
            <a:ext cx="6171515" cy="1477328"/>
          </a:xfrm>
          <a:prstGeom prst="rect">
            <a:avLst/>
          </a:prstGeom>
          <a:noFill/>
        </p:spPr>
        <p:txBody>
          <a:bodyPr wrap="square" rtlCol="0">
            <a:spAutoFit/>
          </a:bodyPr>
          <a:lstStyle/>
          <a:p>
            <a:r>
              <a:rPr lang="en-US" sz="1400" b="1" dirty="0" err="1">
                <a:latin typeface="Times New Roman" panose="02020603050405020304" pitchFamily="18" charset="0"/>
                <a:ea typeface="Times New Roman" panose="02020603050405020304" pitchFamily="18" charset="0"/>
              </a:rPr>
              <a:t>Radiosensitization</a:t>
            </a:r>
            <a:r>
              <a:rPr lang="en-US" sz="1400" b="1" dirty="0">
                <a:latin typeface="Times New Roman" panose="02020603050405020304" pitchFamily="18" charset="0"/>
                <a:ea typeface="Times New Roman" panose="02020603050405020304" pitchFamily="18" charset="0"/>
              </a:rPr>
              <a:t> of head and neck squamous cell carcinoma lines by DNA-PK inhibitors is more effective than PARP-1 inhibition and is enhanced by SLFN11 and hypoxia </a:t>
            </a:r>
            <a:endParaRPr lang="en-US" sz="1400" b="1" dirty="0" smtClean="0">
              <a:latin typeface="Times New Roman" panose="02020603050405020304" pitchFamily="18" charset="0"/>
              <a:ea typeface="Times New Roman" panose="02020603050405020304" pitchFamily="18" charset="0"/>
            </a:endParaRPr>
          </a:p>
          <a:p>
            <a:r>
              <a:rPr lang="en-NZ" sz="1200" dirty="0" smtClean="0"/>
              <a:t> </a:t>
            </a:r>
          </a:p>
          <a:p>
            <a:r>
              <a:rPr lang="en-NZ" sz="1200" dirty="0" smtClean="0"/>
              <a:t>Tet-Woo </a:t>
            </a:r>
            <a:r>
              <a:rPr lang="en-NZ" sz="1200" dirty="0"/>
              <a:t>Lee, Way-</a:t>
            </a:r>
            <a:r>
              <a:rPr lang="en-NZ" sz="1200" dirty="0" err="1"/>
              <a:t>Wua</a:t>
            </a:r>
            <a:r>
              <a:rPr lang="en-NZ" sz="1200" dirty="0"/>
              <a:t> Wong, Benjamin D. Dickson, Barbara </a:t>
            </a:r>
            <a:r>
              <a:rPr lang="en-NZ" sz="1200" dirty="0" err="1"/>
              <a:t>Lipert</a:t>
            </a:r>
            <a:r>
              <a:rPr lang="en-NZ" sz="1200" dirty="0" smtClean="0"/>
              <a:t>, </a:t>
            </a:r>
            <a:r>
              <a:rPr lang="en-NZ" sz="1200" dirty="0" smtClean="0"/>
              <a:t>Gary J. </a:t>
            </a:r>
            <a:r>
              <a:rPr lang="en-NZ" sz="1200" dirty="0" smtClean="0"/>
              <a:t>Cheng, </a:t>
            </a:r>
            <a:r>
              <a:rPr lang="en-NZ" sz="1200" dirty="0"/>
              <a:t>Francis W. Hunter, Michael P. Hay, William R. Wilson</a:t>
            </a:r>
          </a:p>
          <a:p>
            <a:endParaRPr lang="en-NZ" sz="1200" dirty="0"/>
          </a:p>
        </p:txBody>
      </p:sp>
      <p:sp>
        <p:nvSpPr>
          <p:cNvPr id="12" name="TextBox 11"/>
          <p:cNvSpPr txBox="1"/>
          <p:nvPr/>
        </p:nvSpPr>
        <p:spPr>
          <a:xfrm>
            <a:off x="356287" y="1649913"/>
            <a:ext cx="1508939" cy="461665"/>
          </a:xfrm>
          <a:prstGeom prst="rect">
            <a:avLst/>
          </a:prstGeom>
          <a:noFill/>
        </p:spPr>
        <p:txBody>
          <a:bodyPr wrap="none" rtlCol="0">
            <a:spAutoFit/>
          </a:bodyPr>
          <a:lstStyle/>
          <a:p>
            <a:r>
              <a:rPr lang="en-NZ" sz="1200" dirty="0" err="1" smtClean="0"/>
              <a:t>Int</a:t>
            </a:r>
            <a:r>
              <a:rPr lang="en-NZ" sz="1200" dirty="0" smtClean="0"/>
              <a:t> J </a:t>
            </a:r>
            <a:r>
              <a:rPr lang="en-NZ" sz="1200" dirty="0" err="1" smtClean="0"/>
              <a:t>Radiat</a:t>
            </a:r>
            <a:r>
              <a:rPr lang="en-NZ" sz="1200" dirty="0" smtClean="0"/>
              <a:t> </a:t>
            </a:r>
            <a:r>
              <a:rPr lang="en-NZ" sz="1200" dirty="0" err="1" smtClean="0"/>
              <a:t>Biol</a:t>
            </a:r>
            <a:r>
              <a:rPr lang="en-NZ" sz="1200" dirty="0" smtClean="0"/>
              <a:t> </a:t>
            </a:r>
          </a:p>
          <a:p>
            <a:r>
              <a:rPr lang="en-NZ" sz="1200" dirty="0" err="1" smtClean="0"/>
              <a:t>doi</a:t>
            </a:r>
            <a:r>
              <a:rPr lang="en-NZ" sz="1200" dirty="0" smtClean="0"/>
              <a:t> </a:t>
            </a:r>
            <a:r>
              <a:rPr lang="en-NZ" sz="1200" dirty="0"/>
              <a:t>*</a:t>
            </a:r>
          </a:p>
        </p:txBody>
      </p:sp>
    </p:spTree>
    <p:extLst>
      <p:ext uri="{BB962C8B-B14F-4D97-AF65-F5344CB8AC3E}">
        <p14:creationId xmlns:p14="http://schemas.microsoft.com/office/powerpoint/2010/main" val="262532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18C196-3ABE-43C0-9E5E-32D62974A7DC}" type="slidenum">
              <a:rPr lang="en-NZ" smtClean="0"/>
              <a:t>10</a:t>
            </a:fld>
            <a:endParaRPr lang="en-NZ"/>
          </a:p>
        </p:txBody>
      </p:sp>
      <p:sp>
        <p:nvSpPr>
          <p:cNvPr id="3" name="TextBox 2"/>
          <p:cNvSpPr txBox="1"/>
          <p:nvPr/>
        </p:nvSpPr>
        <p:spPr>
          <a:xfrm>
            <a:off x="534564" y="237875"/>
            <a:ext cx="6057622" cy="1754326"/>
          </a:xfrm>
          <a:prstGeom prst="rect">
            <a:avLst/>
          </a:prstGeom>
          <a:noFill/>
        </p:spPr>
        <p:txBody>
          <a:bodyPr wrap="square" rtlCol="0">
            <a:spAutoFit/>
          </a:bodyPr>
          <a:lstStyle/>
          <a:p>
            <a:r>
              <a:rPr lang="en-NZ" sz="1200" b="1" dirty="0" smtClean="0"/>
              <a:t>Supplemental Figure 5. </a:t>
            </a:r>
            <a:r>
              <a:rPr lang="en-NZ" sz="1200" dirty="0" err="1" smtClean="0"/>
              <a:t>Radiosensitization</a:t>
            </a:r>
            <a:r>
              <a:rPr lang="en-NZ" sz="1200" dirty="0" smtClean="0"/>
              <a:t> </a:t>
            </a:r>
            <a:r>
              <a:rPr lang="en-NZ" sz="1200" dirty="0"/>
              <a:t>of </a:t>
            </a:r>
            <a:r>
              <a:rPr lang="en-NZ" sz="1200" dirty="0" smtClean="0"/>
              <a:t>14 HNSCC </a:t>
            </a:r>
            <a:r>
              <a:rPr lang="en-NZ" sz="1200" dirty="0"/>
              <a:t>cell lines, </a:t>
            </a:r>
            <a:r>
              <a:rPr lang="en-NZ" sz="1200" dirty="0" smtClean="0"/>
              <a:t>HEK-293 </a:t>
            </a:r>
            <a:r>
              <a:rPr lang="en-NZ" sz="1200" dirty="0"/>
              <a:t>(HEK) and </a:t>
            </a:r>
            <a:r>
              <a:rPr lang="en-NZ" sz="1200" dirty="0" smtClean="0"/>
              <a:t>WI-38/Va-13 </a:t>
            </a:r>
            <a:r>
              <a:rPr lang="en-NZ" sz="1200" dirty="0"/>
              <a:t>(WI38</a:t>
            </a:r>
            <a:r>
              <a:rPr lang="en-NZ" sz="1200" dirty="0" smtClean="0"/>
              <a:t>), </a:t>
            </a:r>
            <a:r>
              <a:rPr lang="en-NZ" sz="1200" dirty="0"/>
              <a:t>assessed using the regrowth assay. Drug exposure time was 25 h total with 1 h exposure prior to irradiation. (A-F) Total enhancement ratios at 1.1, 3.3 and 10 µM drug. (</a:t>
            </a:r>
            <a:r>
              <a:rPr lang="en-NZ" sz="1200" dirty="0" smtClean="0"/>
              <a:t>G,H) Sensitizer </a:t>
            </a:r>
            <a:r>
              <a:rPr lang="en-NZ" sz="1200" dirty="0"/>
              <a:t>enhancement ratios at </a:t>
            </a:r>
            <a:r>
              <a:rPr lang="en-NZ" sz="1200" dirty="0" smtClean="0"/>
              <a:t>1.1 </a:t>
            </a:r>
            <a:r>
              <a:rPr lang="en-NZ" sz="1200" dirty="0"/>
              <a:t>µM drug. </a:t>
            </a:r>
            <a:r>
              <a:rPr lang="en-NZ" sz="1200" dirty="0" smtClean="0"/>
              <a:t>(I,J) Sensitizer enhancement ratios </a:t>
            </a:r>
            <a:r>
              <a:rPr lang="en-NZ" sz="1200" dirty="0"/>
              <a:t>at 10 </a:t>
            </a:r>
            <a:r>
              <a:rPr lang="en-NZ" sz="1200" dirty="0" smtClean="0"/>
              <a:t>µM drug. (The corresponding graphs for 3.3 µM drug are shown in Figure 4). Mean ± SEM </a:t>
            </a:r>
            <a:r>
              <a:rPr lang="en-NZ" sz="1200" dirty="0"/>
              <a:t>from n=2-4 independent experiments per cell line is shown. Asterisks indicate that an SER was not defined. </a:t>
            </a:r>
            <a:r>
              <a:rPr lang="en-US" sz="1200" dirty="0" smtClean="0"/>
              <a:t>§ </a:t>
            </a:r>
            <a:r>
              <a:rPr lang="en-US" sz="1200" dirty="0"/>
              <a:t>indicates </a:t>
            </a:r>
            <a:r>
              <a:rPr lang="en-US" sz="1200" dirty="0" err="1"/>
              <a:t>veliparib</a:t>
            </a:r>
            <a:r>
              <a:rPr lang="en-US" sz="1200" dirty="0"/>
              <a:t> was not tested at this concentration against </a:t>
            </a:r>
            <a:r>
              <a:rPr lang="en-US" sz="1200" dirty="0" smtClean="0"/>
              <a:t>HEK-293 </a:t>
            </a:r>
            <a:r>
              <a:rPr lang="en-US" sz="1200" dirty="0"/>
              <a:t>and </a:t>
            </a:r>
            <a:r>
              <a:rPr lang="en-US" sz="1200" dirty="0" smtClean="0"/>
              <a:t>WI-38.</a:t>
            </a:r>
            <a:endParaRPr lang="en-NZ" sz="1200" dirty="0"/>
          </a:p>
        </p:txBody>
      </p:sp>
      <p:graphicFrame>
        <p:nvGraphicFramePr>
          <p:cNvPr id="8" name="Object 7">
            <a:extLst>
              <a:ext uri="{FF2B5EF4-FFF2-40B4-BE49-F238E27FC236}">
                <a16:creationId xmlns:a16="http://schemas.microsoft.com/office/drawing/2014/main" id="{58314690-6012-4A47-99B1-559B6C6E8977}"/>
              </a:ext>
            </a:extLst>
          </p:cNvPr>
          <p:cNvGraphicFramePr>
            <a:graphicFrameLocks noChangeAspect="1"/>
          </p:cNvGraphicFramePr>
          <p:nvPr>
            <p:extLst>
              <p:ext uri="{D42A27DB-BD31-4B8C-83A1-F6EECF244321}">
                <p14:modId xmlns:p14="http://schemas.microsoft.com/office/powerpoint/2010/main" val="3124349657"/>
              </p:ext>
            </p:extLst>
          </p:nvPr>
        </p:nvGraphicFramePr>
        <p:xfrm>
          <a:off x="1447800" y="1888292"/>
          <a:ext cx="3844925" cy="6692900"/>
        </p:xfrm>
        <a:graphic>
          <a:graphicData uri="http://schemas.openxmlformats.org/presentationml/2006/ole">
            <mc:AlternateContent xmlns:mc="http://schemas.openxmlformats.org/markup-compatibility/2006">
              <mc:Choice xmlns:v="urn:schemas-microsoft-com:vml" Requires="v">
                <p:oleObj spid="_x0000_s9288" name="Prism 8" r:id="rId3" imgW="6218824" imgH="10834154" progId="Prism8.Document">
                  <p:embed/>
                </p:oleObj>
              </mc:Choice>
              <mc:Fallback>
                <p:oleObj name="Prism 8" r:id="rId3" imgW="6218824" imgH="10834154" progId="Prism8.Document">
                  <p:embed/>
                  <p:pic>
                    <p:nvPicPr>
                      <p:cNvPr id="3" name="Object 2">
                        <a:extLst>
                          <a:ext uri="{FF2B5EF4-FFF2-40B4-BE49-F238E27FC236}">
                            <a16:creationId xmlns:a16="http://schemas.microsoft.com/office/drawing/2014/main" id="{B96E51AC-182E-43E4-98DB-2FB1C0E48905}"/>
                          </a:ext>
                        </a:extLst>
                      </p:cNvPr>
                      <p:cNvPicPr/>
                      <p:nvPr/>
                    </p:nvPicPr>
                    <p:blipFill>
                      <a:blip r:embed="rId4"/>
                      <a:stretch>
                        <a:fillRect/>
                      </a:stretch>
                    </p:blipFill>
                    <p:spPr>
                      <a:xfrm>
                        <a:off x="1447800" y="1888292"/>
                        <a:ext cx="3844925" cy="6692900"/>
                      </a:xfrm>
                      <a:prstGeom prst="rect">
                        <a:avLst/>
                      </a:prstGeom>
                    </p:spPr>
                  </p:pic>
                </p:oleObj>
              </mc:Fallback>
            </mc:AlternateContent>
          </a:graphicData>
        </a:graphic>
      </p:graphicFrame>
    </p:spTree>
    <p:extLst>
      <p:ext uri="{BB962C8B-B14F-4D97-AF65-F5344CB8AC3E}">
        <p14:creationId xmlns:p14="http://schemas.microsoft.com/office/powerpoint/2010/main" val="22942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18C196-3ABE-43C0-9E5E-32D62974A7DC}" type="slidenum">
              <a:rPr lang="en-NZ" smtClean="0"/>
              <a:t>11</a:t>
            </a:fld>
            <a:endParaRPr lang="en-NZ"/>
          </a:p>
        </p:txBody>
      </p:sp>
      <p:sp>
        <p:nvSpPr>
          <p:cNvPr id="5" name="TextBox 4"/>
          <p:cNvSpPr txBox="1"/>
          <p:nvPr/>
        </p:nvSpPr>
        <p:spPr>
          <a:xfrm>
            <a:off x="623364" y="610032"/>
            <a:ext cx="5955632" cy="1938992"/>
          </a:xfrm>
          <a:prstGeom prst="rect">
            <a:avLst/>
          </a:prstGeom>
          <a:noFill/>
        </p:spPr>
        <p:txBody>
          <a:bodyPr wrap="square" rtlCol="0">
            <a:spAutoFit/>
          </a:bodyPr>
          <a:lstStyle/>
          <a:p>
            <a:r>
              <a:rPr lang="en-NZ" sz="1200" b="1" dirty="0" smtClean="0"/>
              <a:t>Supplemental Figure 6</a:t>
            </a:r>
            <a:r>
              <a:rPr lang="en-NZ" sz="1200" dirty="0" smtClean="0"/>
              <a:t>. </a:t>
            </a:r>
            <a:r>
              <a:rPr lang="en-NZ" sz="1200" dirty="0"/>
              <a:t>Concentration dependence of the regrowth fraction of </a:t>
            </a:r>
            <a:r>
              <a:rPr lang="en-NZ" sz="1200" dirty="0" err="1"/>
              <a:t>unirradiated</a:t>
            </a:r>
            <a:r>
              <a:rPr lang="en-NZ" sz="1200" dirty="0"/>
              <a:t> HNSCC cell </a:t>
            </a:r>
            <a:r>
              <a:rPr lang="en-NZ" sz="1200" dirty="0" smtClean="0"/>
              <a:t>lines, HEK-293 and WI-38/Va-13, and </a:t>
            </a:r>
            <a:r>
              <a:rPr lang="en-NZ" sz="1200" dirty="0" err="1" smtClean="0"/>
              <a:t>radiosensitization</a:t>
            </a:r>
            <a:r>
              <a:rPr lang="en-NZ" sz="1200" dirty="0" smtClean="0"/>
              <a:t> </a:t>
            </a:r>
            <a:r>
              <a:rPr lang="en-NZ" sz="1200" dirty="0"/>
              <a:t>of fourteen HNSCC cell </a:t>
            </a:r>
            <a:r>
              <a:rPr lang="en-NZ" sz="1200" dirty="0" smtClean="0"/>
              <a:t>lines, HEK-293 </a:t>
            </a:r>
            <a:r>
              <a:rPr lang="en-NZ" sz="1200" dirty="0"/>
              <a:t>and </a:t>
            </a:r>
            <a:r>
              <a:rPr lang="en-NZ" sz="1200" dirty="0" smtClean="0"/>
              <a:t>WI-38/Va-13</a:t>
            </a:r>
            <a:r>
              <a:rPr lang="en-NZ" sz="1200" dirty="0"/>
              <a:t>, assessed using the regrowth assay. Drug exposure time was 25 h total with 1 h exposure prior to irradiation (if any). (A-D) Regrowth fraction (without radiation) for individual cell lines. (E-H) Total enhancement ratios of the four inhibitors for individual cell lines. (I-L) </a:t>
            </a:r>
            <a:r>
              <a:rPr lang="en-NZ" sz="1200" dirty="0" smtClean="0"/>
              <a:t>Sensitizer </a:t>
            </a:r>
            <a:r>
              <a:rPr lang="en-NZ" sz="1200" dirty="0"/>
              <a:t>enhancement ratios of the four inhibitors for individual cell lines. </a:t>
            </a:r>
            <a:r>
              <a:rPr lang="en-NZ" sz="1200" dirty="0" smtClean="0"/>
              <a:t>Data </a:t>
            </a:r>
            <a:r>
              <a:rPr lang="en-NZ" sz="1200" dirty="0"/>
              <a:t>points have been staggered for clarity. </a:t>
            </a:r>
            <a:r>
              <a:rPr lang="en-NZ" sz="1200" dirty="0" smtClean="0"/>
              <a:t>Mean ± SEM </a:t>
            </a:r>
            <a:r>
              <a:rPr lang="en-NZ" sz="1200" dirty="0"/>
              <a:t>from n=2-4 independent experiments per cell line is </a:t>
            </a:r>
            <a:r>
              <a:rPr lang="en-NZ" sz="1200" dirty="0" smtClean="0"/>
              <a:t>shown. </a:t>
            </a:r>
            <a:endParaRPr lang="en-NZ" sz="1200" dirty="0"/>
          </a:p>
        </p:txBody>
      </p:sp>
      <p:graphicFrame>
        <p:nvGraphicFramePr>
          <p:cNvPr id="6" name="Object 5">
            <a:extLst>
              <a:ext uri="{FF2B5EF4-FFF2-40B4-BE49-F238E27FC236}">
                <a16:creationId xmlns:a16="http://schemas.microsoft.com/office/drawing/2014/main" id="{DA01E4FF-7D3F-4622-89FF-117C6D2E62B1}"/>
              </a:ext>
            </a:extLst>
          </p:cNvPr>
          <p:cNvGraphicFramePr>
            <a:graphicFrameLocks noChangeAspect="1"/>
          </p:cNvGraphicFramePr>
          <p:nvPr>
            <p:extLst>
              <p:ext uri="{D42A27DB-BD31-4B8C-83A1-F6EECF244321}">
                <p14:modId xmlns:p14="http://schemas.microsoft.com/office/powerpoint/2010/main" val="200004972"/>
              </p:ext>
            </p:extLst>
          </p:nvPr>
        </p:nvGraphicFramePr>
        <p:xfrm>
          <a:off x="55563" y="2794000"/>
          <a:ext cx="6748462" cy="4875213"/>
        </p:xfrm>
        <a:graphic>
          <a:graphicData uri="http://schemas.openxmlformats.org/presentationml/2006/ole">
            <mc:AlternateContent xmlns:mc="http://schemas.openxmlformats.org/markup-compatibility/2006">
              <mc:Choice xmlns:v="urn:schemas-microsoft-com:vml" Requires="v">
                <p:oleObj spid="_x0000_s13383" name="Prism 8" r:id="rId3" imgW="9520908" imgH="6882184" progId="Prism8.Document">
                  <p:embed/>
                </p:oleObj>
              </mc:Choice>
              <mc:Fallback>
                <p:oleObj name="Prism 8" r:id="rId3" imgW="9520908" imgH="6882184" progId="Prism8.Document">
                  <p:embed/>
                  <p:pic>
                    <p:nvPicPr>
                      <p:cNvPr id="3" name="Object 2">
                        <a:extLst>
                          <a:ext uri="{FF2B5EF4-FFF2-40B4-BE49-F238E27FC236}">
                            <a16:creationId xmlns:a16="http://schemas.microsoft.com/office/drawing/2014/main" id="{6131FAA0-5F63-4063-BECE-DBF6D71350B8}"/>
                          </a:ext>
                        </a:extLst>
                      </p:cNvPr>
                      <p:cNvPicPr/>
                      <p:nvPr/>
                    </p:nvPicPr>
                    <p:blipFill>
                      <a:blip r:embed="rId4"/>
                      <a:stretch>
                        <a:fillRect/>
                      </a:stretch>
                    </p:blipFill>
                    <p:spPr>
                      <a:xfrm>
                        <a:off x="55563" y="2794000"/>
                        <a:ext cx="6748462" cy="4875213"/>
                      </a:xfrm>
                      <a:prstGeom prst="rect">
                        <a:avLst/>
                      </a:prstGeom>
                    </p:spPr>
                  </p:pic>
                </p:oleObj>
              </mc:Fallback>
            </mc:AlternateContent>
          </a:graphicData>
        </a:graphic>
      </p:graphicFrame>
    </p:spTree>
    <p:extLst>
      <p:ext uri="{BB962C8B-B14F-4D97-AF65-F5344CB8AC3E}">
        <p14:creationId xmlns:p14="http://schemas.microsoft.com/office/powerpoint/2010/main" val="410653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18C196-3ABE-43C0-9E5E-32D62974A7DC}" type="slidenum">
              <a:rPr lang="en-NZ" smtClean="0"/>
              <a:t>12</a:t>
            </a:fld>
            <a:endParaRPr lang="en-NZ"/>
          </a:p>
        </p:txBody>
      </p:sp>
      <p:sp>
        <p:nvSpPr>
          <p:cNvPr id="5" name="Rectangle 4"/>
          <p:cNvSpPr/>
          <p:nvPr/>
        </p:nvSpPr>
        <p:spPr>
          <a:xfrm>
            <a:off x="532263" y="606965"/>
            <a:ext cx="6086901" cy="2677656"/>
          </a:xfrm>
          <a:prstGeom prst="rect">
            <a:avLst/>
          </a:prstGeom>
        </p:spPr>
        <p:txBody>
          <a:bodyPr wrap="square">
            <a:spAutoFit/>
          </a:bodyPr>
          <a:lstStyle/>
          <a:p>
            <a:r>
              <a:rPr lang="en-NZ" sz="1200" b="1" dirty="0"/>
              <a:t>Supplemental Figure </a:t>
            </a:r>
            <a:r>
              <a:rPr lang="en-NZ" sz="1200" b="1" dirty="0" smtClean="0"/>
              <a:t>7</a:t>
            </a:r>
            <a:r>
              <a:rPr lang="en-NZ" sz="1200" dirty="0" smtClean="0"/>
              <a:t>. </a:t>
            </a:r>
            <a:r>
              <a:rPr lang="en-NZ" sz="1200" dirty="0" err="1" smtClean="0"/>
              <a:t>Radiosensitisation</a:t>
            </a:r>
            <a:r>
              <a:rPr lang="en-NZ" sz="1200" dirty="0" smtClean="0"/>
              <a:t> of parental HAP1 cells and a </a:t>
            </a:r>
            <a:r>
              <a:rPr lang="en-NZ" sz="1200" i="1" dirty="0" smtClean="0"/>
              <a:t>PRKDC </a:t>
            </a:r>
            <a:r>
              <a:rPr lang="en-NZ" sz="1200" dirty="0" smtClean="0"/>
              <a:t>knockout clone by DNA-PK inhibitors KU-57788 and IC87361 by regrowth assay. The knockout clone was purchased from Horizon Discovery (clone HZGHC024034c011); its full characterisation as DNA-</a:t>
            </a:r>
            <a:r>
              <a:rPr lang="en-NZ" sz="1200" dirty="0" err="1" smtClean="0"/>
              <a:t>PKcs</a:t>
            </a:r>
            <a:r>
              <a:rPr lang="en-NZ" sz="1200" dirty="0" smtClean="0"/>
              <a:t> null will be reported elsewhere (see Footnote 1 in the main manuscript).  HAP1 cells were seeded in 96 well plates at 200 and 600 cells/well for 0 </a:t>
            </a:r>
            <a:r>
              <a:rPr lang="en-NZ" sz="1200" dirty="0" err="1" smtClean="0"/>
              <a:t>Gy</a:t>
            </a:r>
            <a:r>
              <a:rPr lang="en-NZ" sz="1200" dirty="0" smtClean="0"/>
              <a:t> and 3 </a:t>
            </a:r>
            <a:r>
              <a:rPr lang="en-NZ" sz="1200" dirty="0" err="1" smtClean="0"/>
              <a:t>Gy</a:t>
            </a:r>
            <a:r>
              <a:rPr lang="en-NZ" sz="1200" dirty="0" smtClean="0"/>
              <a:t> respectively, and HAP1/</a:t>
            </a:r>
            <a:r>
              <a:rPr lang="en-NZ" sz="1200" i="1" dirty="0" smtClean="0"/>
              <a:t>PRKDC</a:t>
            </a:r>
            <a:r>
              <a:rPr lang="en-NZ" sz="1200" i="1" baseline="30000" dirty="0" smtClean="0"/>
              <a:t>-/-</a:t>
            </a:r>
            <a:r>
              <a:rPr lang="en-NZ" sz="1200" i="1" dirty="0" smtClean="0"/>
              <a:t> </a:t>
            </a:r>
            <a:r>
              <a:rPr lang="en-NZ" sz="1200" dirty="0" smtClean="0"/>
              <a:t>cells at 700 and 7000 cells/well, respectively. Drugs were added after allowing 3 h for cell attachment, then plates were irradiated 1 h later. Drug exposure was terminated by washing the cultures 24 h after irradiation and incubating for a further 5 days before staining with SRB. Regrowth fractions are relative to no-drug controls on the same plates (i.e. values are normalised for the effect of radiation only at 3 </a:t>
            </a:r>
            <a:r>
              <a:rPr lang="en-NZ" sz="1200" dirty="0" err="1" smtClean="0"/>
              <a:t>Gy</a:t>
            </a:r>
            <a:r>
              <a:rPr lang="en-NZ" sz="1200" dirty="0" smtClean="0"/>
              <a:t>). Values are mean and errors are SEM for 4 (KU-57788) or 3 (IC87361) independent experiments. </a:t>
            </a:r>
            <a:endParaRPr lang="en-NZ" sz="1200" dirty="0"/>
          </a:p>
        </p:txBody>
      </p:sp>
      <p:graphicFrame>
        <p:nvGraphicFramePr>
          <p:cNvPr id="7" name="Object 6"/>
          <p:cNvGraphicFramePr>
            <a:graphicFrameLocks noChangeAspect="1"/>
          </p:cNvGraphicFramePr>
          <p:nvPr>
            <p:extLst>
              <p:ext uri="{D42A27DB-BD31-4B8C-83A1-F6EECF244321}">
                <p14:modId xmlns:p14="http://schemas.microsoft.com/office/powerpoint/2010/main" val="1959758286"/>
              </p:ext>
            </p:extLst>
          </p:nvPr>
        </p:nvGraphicFramePr>
        <p:xfrm>
          <a:off x="866139" y="3637514"/>
          <a:ext cx="5520374" cy="4191032"/>
        </p:xfrm>
        <a:graphic>
          <a:graphicData uri="http://schemas.openxmlformats.org/presentationml/2006/ole">
            <mc:AlternateContent xmlns:mc="http://schemas.openxmlformats.org/markup-compatibility/2006">
              <mc:Choice xmlns:v="urn:schemas-microsoft-com:vml" Requires="v">
                <p:oleObj spid="_x0000_s19462" name="Prism 8" r:id="rId3" imgW="9287540" imgH="7050015" progId="Prism8.Document">
                  <p:embed/>
                </p:oleObj>
              </mc:Choice>
              <mc:Fallback>
                <p:oleObj name="Prism 8" r:id="rId3" imgW="9287540" imgH="7050015" progId="Prism8.Document">
                  <p:embed/>
                  <p:pic>
                    <p:nvPicPr>
                      <p:cNvPr id="0" name=""/>
                      <p:cNvPicPr/>
                      <p:nvPr/>
                    </p:nvPicPr>
                    <p:blipFill>
                      <a:blip r:embed="rId4"/>
                      <a:stretch>
                        <a:fillRect/>
                      </a:stretch>
                    </p:blipFill>
                    <p:spPr>
                      <a:xfrm>
                        <a:off x="866139" y="3637514"/>
                        <a:ext cx="5520374" cy="4191032"/>
                      </a:xfrm>
                      <a:prstGeom prst="rect">
                        <a:avLst/>
                      </a:prstGeom>
                    </p:spPr>
                  </p:pic>
                </p:oleObj>
              </mc:Fallback>
            </mc:AlternateContent>
          </a:graphicData>
        </a:graphic>
      </p:graphicFrame>
    </p:spTree>
    <p:extLst>
      <p:ext uri="{BB962C8B-B14F-4D97-AF65-F5344CB8AC3E}">
        <p14:creationId xmlns:p14="http://schemas.microsoft.com/office/powerpoint/2010/main" val="180770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18C196-3ABE-43C0-9E5E-32D62974A7DC}" type="slidenum">
              <a:rPr lang="en-NZ" smtClean="0"/>
              <a:t>13</a:t>
            </a:fld>
            <a:endParaRPr lang="en-NZ"/>
          </a:p>
        </p:txBody>
      </p:sp>
      <p:grpSp>
        <p:nvGrpSpPr>
          <p:cNvPr id="5" name="Group 4"/>
          <p:cNvGrpSpPr/>
          <p:nvPr/>
        </p:nvGrpSpPr>
        <p:grpSpPr>
          <a:xfrm>
            <a:off x="1913863" y="2998381"/>
            <a:ext cx="3212251" cy="3600857"/>
            <a:chOff x="4995863" y="797878"/>
            <a:chExt cx="2286871" cy="3058160"/>
          </a:xfrm>
        </p:grpSpPr>
        <p:graphicFrame>
          <p:nvGraphicFramePr>
            <p:cNvPr id="6" name="Object 5"/>
            <p:cNvGraphicFramePr>
              <a:graphicFrameLocks noChangeAspect="1"/>
            </p:cNvGraphicFramePr>
            <p:nvPr>
              <p:extLst>
                <p:ext uri="{D42A27DB-BD31-4B8C-83A1-F6EECF244321}">
                  <p14:modId xmlns:p14="http://schemas.microsoft.com/office/powerpoint/2010/main" val="4218260802"/>
                </p:ext>
              </p:extLst>
            </p:nvPr>
          </p:nvGraphicFramePr>
          <p:xfrm>
            <a:off x="4995863" y="3000375"/>
            <a:ext cx="2198687" cy="855663"/>
          </p:xfrm>
          <a:graphic>
            <a:graphicData uri="http://schemas.openxmlformats.org/presentationml/2006/ole">
              <mc:AlternateContent xmlns:mc="http://schemas.openxmlformats.org/markup-compatibility/2006">
                <mc:Choice xmlns:v="urn:schemas-microsoft-com:vml" Requires="v">
                  <p:oleObj spid="_x0000_s15500" name="Prism 7" r:id="rId3" imgW="2198268" imgH="855366" progId="Prism7.Document">
                    <p:embed/>
                  </p:oleObj>
                </mc:Choice>
                <mc:Fallback>
                  <p:oleObj name="Prism 7" r:id="rId3" imgW="2198268" imgH="855366" progId="Prism7.Document">
                    <p:embed/>
                    <p:pic>
                      <p:nvPicPr>
                        <p:cNvPr id="4" name="Object 3"/>
                        <p:cNvPicPr/>
                        <p:nvPr/>
                      </p:nvPicPr>
                      <p:blipFill>
                        <a:blip r:embed="rId4"/>
                        <a:stretch>
                          <a:fillRect/>
                        </a:stretch>
                      </p:blipFill>
                      <p:spPr>
                        <a:xfrm>
                          <a:off x="4995863" y="3000375"/>
                          <a:ext cx="2198687" cy="8556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81275088"/>
                </p:ext>
              </p:extLst>
            </p:nvPr>
          </p:nvGraphicFramePr>
          <p:xfrm>
            <a:off x="5337175" y="797878"/>
            <a:ext cx="1512888" cy="2259012"/>
          </p:xfrm>
          <a:graphic>
            <a:graphicData uri="http://schemas.openxmlformats.org/presentationml/2006/ole">
              <mc:AlternateContent xmlns:mc="http://schemas.openxmlformats.org/markup-compatibility/2006">
                <mc:Choice xmlns:v="urn:schemas-microsoft-com:vml" Requires="v">
                  <p:oleObj spid="_x0000_s15501" name="Prism 7" r:id="rId5" imgW="1514011" imgH="2259606" progId="Prism7.Document">
                    <p:embed/>
                  </p:oleObj>
                </mc:Choice>
                <mc:Fallback>
                  <p:oleObj name="Prism 7" r:id="rId5" imgW="1514011" imgH="2259606" progId="Prism7.Document">
                    <p:embed/>
                    <p:pic>
                      <p:nvPicPr>
                        <p:cNvPr id="6" name="Object 5"/>
                        <p:cNvPicPr/>
                        <p:nvPr/>
                      </p:nvPicPr>
                      <p:blipFill>
                        <a:blip r:embed="rId6"/>
                        <a:stretch>
                          <a:fillRect/>
                        </a:stretch>
                      </p:blipFill>
                      <p:spPr>
                        <a:xfrm>
                          <a:off x="5337175" y="797878"/>
                          <a:ext cx="1512888" cy="2259012"/>
                        </a:xfrm>
                        <a:prstGeom prst="rect">
                          <a:avLst/>
                        </a:prstGeom>
                      </p:spPr>
                    </p:pic>
                  </p:oleObj>
                </mc:Fallback>
              </mc:AlternateContent>
            </a:graphicData>
          </a:graphic>
        </p:graphicFrame>
        <p:cxnSp>
          <p:nvCxnSpPr>
            <p:cNvPr id="8" name="Straight Connector 7"/>
            <p:cNvCxnSpPr/>
            <p:nvPr/>
          </p:nvCxnSpPr>
          <p:spPr>
            <a:xfrm>
              <a:off x="6705601" y="1841658"/>
              <a:ext cx="0" cy="128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05601" y="2027396"/>
              <a:ext cx="0" cy="128588"/>
            </a:xfrm>
            <a:prstGeom prst="line">
              <a:avLst/>
            </a:prstGeom>
            <a:ln w="38100">
              <a:solidFill>
                <a:srgbClr val="00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05601" y="2198845"/>
              <a:ext cx="0" cy="128588"/>
            </a:xfrm>
            <a:prstGeom prst="line">
              <a:avLst/>
            </a:prstGeom>
            <a:ln w="381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5601" y="2384583"/>
              <a:ext cx="0" cy="128588"/>
            </a:xfrm>
            <a:prstGeom prst="line">
              <a:avLst/>
            </a:prstGeom>
            <a:ln w="38100">
              <a:solidFill>
                <a:srgbClr val="F9404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74875" y="1782841"/>
              <a:ext cx="575799" cy="230832"/>
            </a:xfrm>
            <a:prstGeom prst="rect">
              <a:avLst/>
            </a:prstGeom>
            <a:noFill/>
          </p:spPr>
          <p:txBody>
            <a:bodyPr wrap="none" rtlCol="0">
              <a:spAutoFit/>
            </a:bodyPr>
            <a:lstStyle/>
            <a:p>
              <a:r>
                <a:rPr lang="en-NZ" sz="900" i="1" dirty="0">
                  <a:latin typeface="Arial" panose="020B0604020202020204" pitchFamily="34" charset="0"/>
                  <a:cs typeface="Arial" panose="020B0604020202020204" pitchFamily="34" charset="0"/>
                </a:rPr>
                <a:t>XRCC5</a:t>
              </a:r>
            </a:p>
          </p:txBody>
        </p:sp>
        <p:sp>
          <p:nvSpPr>
            <p:cNvPr id="13" name="TextBox 12"/>
            <p:cNvSpPr txBox="1"/>
            <p:nvPr/>
          </p:nvSpPr>
          <p:spPr>
            <a:xfrm>
              <a:off x="6674875" y="1969413"/>
              <a:ext cx="575799" cy="230832"/>
            </a:xfrm>
            <a:prstGeom prst="rect">
              <a:avLst/>
            </a:prstGeom>
            <a:noFill/>
          </p:spPr>
          <p:txBody>
            <a:bodyPr wrap="none" rtlCol="0">
              <a:spAutoFit/>
            </a:bodyPr>
            <a:lstStyle/>
            <a:p>
              <a:r>
                <a:rPr lang="en-NZ" sz="900" i="1" dirty="0">
                  <a:latin typeface="Arial" panose="020B0604020202020204" pitchFamily="34" charset="0"/>
                  <a:cs typeface="Arial" panose="020B0604020202020204" pitchFamily="34" charset="0"/>
                </a:rPr>
                <a:t>XRCC6</a:t>
              </a:r>
            </a:p>
          </p:txBody>
        </p:sp>
        <p:sp>
          <p:nvSpPr>
            <p:cNvPr id="14" name="TextBox 13"/>
            <p:cNvSpPr txBox="1"/>
            <p:nvPr/>
          </p:nvSpPr>
          <p:spPr>
            <a:xfrm>
              <a:off x="6674875" y="2148658"/>
              <a:ext cx="588623" cy="230832"/>
            </a:xfrm>
            <a:prstGeom prst="rect">
              <a:avLst/>
            </a:prstGeom>
            <a:noFill/>
          </p:spPr>
          <p:txBody>
            <a:bodyPr wrap="none" rtlCol="0">
              <a:spAutoFit/>
            </a:bodyPr>
            <a:lstStyle/>
            <a:p>
              <a:r>
                <a:rPr lang="en-NZ" sz="900" i="1" dirty="0">
                  <a:latin typeface="Arial" panose="020B0604020202020204" pitchFamily="34" charset="0"/>
                  <a:cs typeface="Arial" panose="020B0604020202020204" pitchFamily="34" charset="0"/>
                </a:rPr>
                <a:t>PRKDC</a:t>
              </a:r>
            </a:p>
          </p:txBody>
        </p:sp>
        <p:sp>
          <p:nvSpPr>
            <p:cNvPr id="15" name="TextBox 14"/>
            <p:cNvSpPr txBox="1"/>
            <p:nvPr/>
          </p:nvSpPr>
          <p:spPr>
            <a:xfrm>
              <a:off x="6674875" y="2335230"/>
              <a:ext cx="607859" cy="230832"/>
            </a:xfrm>
            <a:prstGeom prst="rect">
              <a:avLst/>
            </a:prstGeom>
            <a:noFill/>
          </p:spPr>
          <p:txBody>
            <a:bodyPr wrap="none" rtlCol="0">
              <a:spAutoFit/>
            </a:bodyPr>
            <a:lstStyle/>
            <a:p>
              <a:r>
                <a:rPr lang="en-NZ" sz="900" i="1" dirty="0">
                  <a:latin typeface="Arial" panose="020B0604020202020204" pitchFamily="34" charset="0"/>
                  <a:cs typeface="Arial" panose="020B0604020202020204" pitchFamily="34" charset="0"/>
                </a:rPr>
                <a:t>SLFN11</a:t>
              </a:r>
            </a:p>
          </p:txBody>
        </p:sp>
      </p:grpSp>
      <p:sp>
        <p:nvSpPr>
          <p:cNvPr id="16" name="TextBox 15"/>
          <p:cNvSpPr txBox="1"/>
          <p:nvPr/>
        </p:nvSpPr>
        <p:spPr>
          <a:xfrm>
            <a:off x="866697" y="766101"/>
            <a:ext cx="4889501" cy="2492990"/>
          </a:xfrm>
          <a:prstGeom prst="rect">
            <a:avLst/>
          </a:prstGeom>
          <a:noFill/>
        </p:spPr>
        <p:txBody>
          <a:bodyPr wrap="square" rtlCol="0">
            <a:spAutoFit/>
          </a:bodyPr>
          <a:lstStyle/>
          <a:p>
            <a:pPr algn="just"/>
            <a:r>
              <a:rPr lang="en-NZ" sz="1200" b="1" dirty="0" smtClean="0">
                <a:cs typeface="Times New Roman" panose="02020603050405020304" pitchFamily="18" charset="0"/>
              </a:rPr>
              <a:t>Supplemental </a:t>
            </a:r>
            <a:r>
              <a:rPr lang="en-NZ" sz="1200" b="1" dirty="0">
                <a:cs typeface="Times New Roman" panose="02020603050405020304" pitchFamily="18" charset="0"/>
              </a:rPr>
              <a:t>Figure 8</a:t>
            </a:r>
            <a:r>
              <a:rPr lang="en-NZ" sz="1200" dirty="0" smtClean="0">
                <a:cs typeface="Times New Roman" panose="02020603050405020304" pitchFamily="18" charset="0"/>
              </a:rPr>
              <a:t>: </a:t>
            </a:r>
            <a:r>
              <a:rPr lang="en-NZ" sz="1200" dirty="0">
                <a:cs typeface="Times New Roman" panose="02020603050405020304" pitchFamily="18" charset="0"/>
              </a:rPr>
              <a:t>Barcode plot of correlation coefficients for expression of NHEJ genes and </a:t>
            </a:r>
            <a:r>
              <a:rPr lang="en-NZ" sz="1200" dirty="0" err="1" smtClean="0">
                <a:cs typeface="Times New Roman" panose="02020603050405020304" pitchFamily="18" charset="0"/>
              </a:rPr>
              <a:t>radiosensitization</a:t>
            </a:r>
            <a:r>
              <a:rPr lang="en-NZ" sz="1200" dirty="0" smtClean="0">
                <a:cs typeface="Times New Roman" panose="02020603050405020304" pitchFamily="18" charset="0"/>
              </a:rPr>
              <a:t> </a:t>
            </a:r>
            <a:r>
              <a:rPr lang="en-NZ" sz="1200" dirty="0">
                <a:cs typeface="Times New Roman" panose="02020603050405020304" pitchFamily="18" charset="0"/>
              </a:rPr>
              <a:t>by DNA-PK inhibitors in HNSCC cell lines. The expression of all annotated gene was measured by RNAseq (quantile-normalised RSEM FPKM and correlated, using the Pearson method, with mean </a:t>
            </a:r>
            <a:r>
              <a:rPr lang="en-NZ" sz="1200" dirty="0" err="1">
                <a:cs typeface="Times New Roman" panose="02020603050405020304" pitchFamily="18" charset="0"/>
              </a:rPr>
              <a:t>logSER</a:t>
            </a:r>
            <a:r>
              <a:rPr lang="en-NZ" sz="1200" dirty="0">
                <a:cs typeface="Times New Roman" panose="02020603050405020304" pitchFamily="18" charset="0"/>
              </a:rPr>
              <a:t> for IC87361 and KU-57788 in 14 HNSCC cell lines. The distribution of the resulting correlations is indicated, while the barcode denotes correlations for genes annotated to be functionally involved in NHEJ (gene ontology accession GO:0006303). Correlations for the DNA-PK genes </a:t>
            </a:r>
            <a:r>
              <a:rPr lang="en-NZ" sz="1200" i="1" dirty="0">
                <a:cs typeface="Times New Roman" panose="02020603050405020304" pitchFamily="18" charset="0"/>
              </a:rPr>
              <a:t>XRCC6</a:t>
            </a:r>
            <a:r>
              <a:rPr lang="en-NZ" sz="1200" dirty="0">
                <a:cs typeface="Times New Roman" panose="02020603050405020304" pitchFamily="18" charset="0"/>
              </a:rPr>
              <a:t> (Ku70), XRCC5 (Ku80) and </a:t>
            </a:r>
            <a:r>
              <a:rPr lang="en-NZ" sz="1200" i="1" dirty="0">
                <a:cs typeface="Times New Roman" panose="02020603050405020304" pitchFamily="18" charset="0"/>
              </a:rPr>
              <a:t>PRKDC</a:t>
            </a:r>
            <a:r>
              <a:rPr lang="en-NZ" sz="1200" dirty="0">
                <a:cs typeface="Times New Roman" panose="02020603050405020304" pitchFamily="18" charset="0"/>
              </a:rPr>
              <a:t> (DNA-PKcs), in addition to </a:t>
            </a:r>
            <a:r>
              <a:rPr lang="en-NZ" sz="1200" dirty="0" smtClean="0">
                <a:cs typeface="Times New Roman" panose="02020603050405020304" pitchFamily="18" charset="0"/>
              </a:rPr>
              <a:t>the </a:t>
            </a:r>
            <a:r>
              <a:rPr lang="en-NZ" sz="1200" dirty="0" err="1" smtClean="0">
                <a:cs typeface="Times New Roman" panose="02020603050405020304" pitchFamily="18" charset="0"/>
              </a:rPr>
              <a:t>endoribonunclease</a:t>
            </a:r>
            <a:r>
              <a:rPr lang="en-NZ" sz="1200" dirty="0" smtClean="0">
                <a:cs typeface="Times New Roman" panose="02020603050405020304" pitchFamily="18" charset="0"/>
              </a:rPr>
              <a:t> gene </a:t>
            </a:r>
            <a:r>
              <a:rPr lang="en-NZ" sz="1200" i="1" dirty="0" smtClean="0">
                <a:cs typeface="Times New Roman" panose="02020603050405020304" pitchFamily="18" charset="0"/>
              </a:rPr>
              <a:t>SLFN11</a:t>
            </a:r>
            <a:r>
              <a:rPr lang="en-NZ" sz="1200" dirty="0">
                <a:cs typeface="Times New Roman" panose="02020603050405020304" pitchFamily="18" charset="0"/>
              </a:rPr>
              <a:t>, are highlighted.</a:t>
            </a:r>
          </a:p>
        </p:txBody>
      </p:sp>
    </p:spTree>
    <p:extLst>
      <p:ext uri="{BB962C8B-B14F-4D97-AF65-F5344CB8AC3E}">
        <p14:creationId xmlns:p14="http://schemas.microsoft.com/office/powerpoint/2010/main" val="206495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18C196-3ABE-43C0-9E5E-32D62974A7DC}" type="slidenum">
              <a:rPr lang="en-NZ" smtClean="0"/>
              <a:t>14</a:t>
            </a:fld>
            <a:endParaRPr lang="en-NZ"/>
          </a:p>
        </p:txBody>
      </p:sp>
      <p:sp>
        <p:nvSpPr>
          <p:cNvPr id="3" name="TextBox 2"/>
          <p:cNvSpPr txBox="1"/>
          <p:nvPr/>
        </p:nvSpPr>
        <p:spPr>
          <a:xfrm>
            <a:off x="573938" y="622391"/>
            <a:ext cx="5955632" cy="1754326"/>
          </a:xfrm>
          <a:prstGeom prst="rect">
            <a:avLst/>
          </a:prstGeom>
          <a:noFill/>
        </p:spPr>
        <p:txBody>
          <a:bodyPr wrap="square" rtlCol="0">
            <a:spAutoFit/>
          </a:bodyPr>
          <a:lstStyle/>
          <a:p>
            <a:r>
              <a:rPr lang="en-NZ" sz="1200" b="1" dirty="0" smtClean="0"/>
              <a:t>Supplemental Figure 9</a:t>
            </a:r>
            <a:r>
              <a:rPr lang="en-NZ" sz="1200" dirty="0" smtClean="0"/>
              <a:t>. </a:t>
            </a:r>
            <a:r>
              <a:rPr lang="en-GB" sz="1200" dirty="0" err="1"/>
              <a:t>Radiosensitivity</a:t>
            </a:r>
            <a:r>
              <a:rPr lang="en-GB" sz="1200" dirty="0"/>
              <a:t> of UT-SCC-54C, -74B and -76B cell lines, determined by </a:t>
            </a:r>
            <a:r>
              <a:rPr lang="en-GB" sz="1200" dirty="0" err="1"/>
              <a:t>clonogenic</a:t>
            </a:r>
            <a:r>
              <a:rPr lang="en-GB" sz="1200" dirty="0"/>
              <a:t> assay. Each symbol is from a separate experiment. Lines are linear quadratic fits, with a different line type (solid, dashed, dot-dashed) for each experiment. Plating efficiencies (</a:t>
            </a:r>
            <a:r>
              <a:rPr lang="en-GB" sz="1200" dirty="0" smtClean="0"/>
              <a:t>mean ± SEM</a:t>
            </a:r>
            <a:r>
              <a:rPr lang="en-GB" sz="1200" dirty="0"/>
              <a:t>) at 0 </a:t>
            </a:r>
            <a:r>
              <a:rPr lang="en-GB" sz="1200" dirty="0" err="1"/>
              <a:t>Gy</a:t>
            </a:r>
            <a:r>
              <a:rPr lang="en-GB" sz="1200" dirty="0"/>
              <a:t> were </a:t>
            </a:r>
            <a:r>
              <a:rPr lang="en-GB" sz="1200" dirty="0" smtClean="0"/>
              <a:t>0.76 ± 0.17</a:t>
            </a:r>
            <a:r>
              <a:rPr lang="en-GB" sz="1200" dirty="0"/>
              <a:t>, </a:t>
            </a:r>
            <a:r>
              <a:rPr lang="en-GB" sz="1200" dirty="0" smtClean="0"/>
              <a:t>0.55 ± 0.09 </a:t>
            </a:r>
            <a:r>
              <a:rPr lang="en-GB" sz="1200" dirty="0"/>
              <a:t>and </a:t>
            </a:r>
            <a:r>
              <a:rPr lang="en-GB" sz="1200" dirty="0" smtClean="0"/>
              <a:t>0.32 ± 0.04 </a:t>
            </a:r>
            <a:r>
              <a:rPr lang="en-GB" sz="1200" dirty="0"/>
              <a:t>for UT-SCC-54C, -74B and -76B, respectively. Cells were plated, allowed to attach for 4 hours before being irradiated and incubated for 14 days to allow colony formation. The number of cells plated were 50-200, 50-200, 100-800, 800-3200 and 800-3200 cells/well for 0, 2, 4, 6 and 8 </a:t>
            </a:r>
            <a:r>
              <a:rPr lang="en-GB" sz="1200" dirty="0" err="1"/>
              <a:t>Gy</a:t>
            </a:r>
            <a:r>
              <a:rPr lang="en-GB" sz="1200" dirty="0"/>
              <a:t>, respectively.</a:t>
            </a:r>
            <a:endParaRPr lang="en-NZ" sz="1200" dirty="0"/>
          </a:p>
        </p:txBody>
      </p:sp>
      <p:graphicFrame>
        <p:nvGraphicFramePr>
          <p:cNvPr id="6" name="Object 5">
            <a:extLst>
              <a:ext uri="{FF2B5EF4-FFF2-40B4-BE49-F238E27FC236}">
                <a16:creationId xmlns:a16="http://schemas.microsoft.com/office/drawing/2014/main" id="{BDA1A44E-B7C5-476A-8E29-39993BCE3D0E}"/>
              </a:ext>
            </a:extLst>
          </p:cNvPr>
          <p:cNvGraphicFramePr>
            <a:graphicFrameLocks noChangeAspect="1"/>
          </p:cNvGraphicFramePr>
          <p:nvPr>
            <p:extLst>
              <p:ext uri="{D42A27DB-BD31-4B8C-83A1-F6EECF244321}">
                <p14:modId xmlns:p14="http://schemas.microsoft.com/office/powerpoint/2010/main" val="2964258399"/>
              </p:ext>
            </p:extLst>
          </p:nvPr>
        </p:nvGraphicFramePr>
        <p:xfrm>
          <a:off x="1282700" y="3306763"/>
          <a:ext cx="4241800" cy="3033712"/>
        </p:xfrm>
        <a:graphic>
          <a:graphicData uri="http://schemas.openxmlformats.org/presentationml/2006/ole">
            <mc:AlternateContent xmlns:mc="http://schemas.openxmlformats.org/markup-compatibility/2006">
              <mc:Choice xmlns:v="urn:schemas-microsoft-com:vml" Requires="v">
                <p:oleObj spid="_x0000_s14411" name="Prism 7" r:id="rId3" imgW="3425611" imgH="2451569" progId="Prism7.Document">
                  <p:embed/>
                </p:oleObj>
              </mc:Choice>
              <mc:Fallback>
                <p:oleObj name="Prism 7" r:id="rId3" imgW="3425611" imgH="2451569" progId="Prism7.Document">
                  <p:embed/>
                  <p:pic>
                    <p:nvPicPr>
                      <p:cNvPr id="3" name="Object 2">
                        <a:extLst>
                          <a:ext uri="{FF2B5EF4-FFF2-40B4-BE49-F238E27FC236}">
                            <a16:creationId xmlns:a16="http://schemas.microsoft.com/office/drawing/2014/main" id="{8C1A117B-69E2-4CE7-BFE4-B3A7C8BC3F99}"/>
                          </a:ext>
                        </a:extLst>
                      </p:cNvPr>
                      <p:cNvPicPr/>
                      <p:nvPr/>
                    </p:nvPicPr>
                    <p:blipFill>
                      <a:blip r:embed="rId4"/>
                      <a:stretch>
                        <a:fillRect/>
                      </a:stretch>
                    </p:blipFill>
                    <p:spPr>
                      <a:xfrm>
                        <a:off x="1282700" y="3306763"/>
                        <a:ext cx="4241800" cy="3033712"/>
                      </a:xfrm>
                      <a:prstGeom prst="rect">
                        <a:avLst/>
                      </a:prstGeom>
                    </p:spPr>
                  </p:pic>
                </p:oleObj>
              </mc:Fallback>
            </mc:AlternateContent>
          </a:graphicData>
        </a:graphic>
      </p:graphicFrame>
    </p:spTree>
    <p:extLst>
      <p:ext uri="{BB962C8B-B14F-4D97-AF65-F5344CB8AC3E}">
        <p14:creationId xmlns:p14="http://schemas.microsoft.com/office/powerpoint/2010/main" val="209994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421" y="518985"/>
            <a:ext cx="6201160" cy="461665"/>
          </a:xfrm>
          <a:prstGeom prst="rect">
            <a:avLst/>
          </a:prstGeom>
          <a:noFill/>
        </p:spPr>
        <p:txBody>
          <a:bodyPr wrap="square" rtlCol="0">
            <a:spAutoFit/>
          </a:bodyPr>
          <a:lstStyle/>
          <a:p>
            <a:r>
              <a:rPr lang="en-NZ" sz="1200" b="1" dirty="0" smtClean="0"/>
              <a:t>Supplemental </a:t>
            </a:r>
            <a:r>
              <a:rPr lang="en-NZ" sz="1200" b="1" dirty="0"/>
              <a:t>Table 1.</a:t>
            </a:r>
            <a:r>
              <a:rPr lang="en-NZ" sz="1200" dirty="0"/>
              <a:t> Number of cells seeded per well, in 96 well plates, for 5 day regrowth assays</a:t>
            </a:r>
          </a:p>
        </p:txBody>
      </p:sp>
      <p:graphicFrame>
        <p:nvGraphicFramePr>
          <p:cNvPr id="5" name="Table 4"/>
          <p:cNvGraphicFramePr>
            <a:graphicFrameLocks noGrp="1"/>
          </p:cNvGraphicFramePr>
          <p:nvPr>
            <p:extLst>
              <p:ext uri="{D42A27DB-BD31-4B8C-83A1-F6EECF244321}">
                <p14:modId xmlns:p14="http://schemas.microsoft.com/office/powerpoint/2010/main" val="2173830206"/>
              </p:ext>
            </p:extLst>
          </p:nvPr>
        </p:nvGraphicFramePr>
        <p:xfrm>
          <a:off x="614558" y="1606861"/>
          <a:ext cx="5915023" cy="5176098"/>
        </p:xfrm>
        <a:graphic>
          <a:graphicData uri="http://schemas.openxmlformats.org/drawingml/2006/table">
            <a:tbl>
              <a:tblPr firstRow="1" firstCol="1" bandRow="1">
                <a:tableStyleId>{F5AB1C69-6EDB-4FF4-983F-18BD219EF322}</a:tableStyleId>
              </a:tblPr>
              <a:tblGrid>
                <a:gridCol w="1579733">
                  <a:extLst>
                    <a:ext uri="{9D8B030D-6E8A-4147-A177-3AD203B41FA5}">
                      <a16:colId xmlns:a16="http://schemas.microsoft.com/office/drawing/2014/main" val="839583500"/>
                    </a:ext>
                  </a:extLst>
                </a:gridCol>
                <a:gridCol w="753762">
                  <a:extLst>
                    <a:ext uri="{9D8B030D-6E8A-4147-A177-3AD203B41FA5}">
                      <a16:colId xmlns:a16="http://schemas.microsoft.com/office/drawing/2014/main" val="2414673896"/>
                    </a:ext>
                  </a:extLst>
                </a:gridCol>
                <a:gridCol w="926757">
                  <a:extLst>
                    <a:ext uri="{9D8B030D-6E8A-4147-A177-3AD203B41FA5}">
                      <a16:colId xmlns:a16="http://schemas.microsoft.com/office/drawing/2014/main" val="4192335252"/>
                    </a:ext>
                  </a:extLst>
                </a:gridCol>
                <a:gridCol w="803189">
                  <a:extLst>
                    <a:ext uri="{9D8B030D-6E8A-4147-A177-3AD203B41FA5}">
                      <a16:colId xmlns:a16="http://schemas.microsoft.com/office/drawing/2014/main" val="1260365530"/>
                    </a:ext>
                  </a:extLst>
                </a:gridCol>
                <a:gridCol w="865744">
                  <a:extLst>
                    <a:ext uri="{9D8B030D-6E8A-4147-A177-3AD203B41FA5}">
                      <a16:colId xmlns:a16="http://schemas.microsoft.com/office/drawing/2014/main" val="308835466"/>
                    </a:ext>
                  </a:extLst>
                </a:gridCol>
                <a:gridCol w="985838">
                  <a:extLst>
                    <a:ext uri="{9D8B030D-6E8A-4147-A177-3AD203B41FA5}">
                      <a16:colId xmlns:a16="http://schemas.microsoft.com/office/drawing/2014/main" val="2047399219"/>
                    </a:ext>
                  </a:extLst>
                </a:gridCol>
              </a:tblGrid>
              <a:tr h="214722">
                <a:tc>
                  <a:txBody>
                    <a:bodyPr/>
                    <a:lstStyle/>
                    <a:p>
                      <a:pPr>
                        <a:lnSpc>
                          <a:spcPct val="107000"/>
                        </a:lnSpc>
                        <a:spcAft>
                          <a:spcPts val="0"/>
                        </a:spcAft>
                      </a:pPr>
                      <a:r>
                        <a:rPr lang="en-NZ" sz="1200" dirty="0">
                          <a:solidFill>
                            <a:schemeClr val="tx1"/>
                          </a:solidFill>
                          <a:effectLst/>
                        </a:rPr>
                        <a:t> Cell line</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5">
                  <a:txBody>
                    <a:bodyPr/>
                    <a:lstStyle/>
                    <a:p>
                      <a:pPr algn="ctr">
                        <a:lnSpc>
                          <a:spcPct val="107000"/>
                        </a:lnSpc>
                        <a:spcAft>
                          <a:spcPts val="0"/>
                        </a:spcAft>
                      </a:pPr>
                      <a:r>
                        <a:rPr lang="en-NZ" sz="1200" dirty="0">
                          <a:solidFill>
                            <a:schemeClr val="tx1"/>
                          </a:solidFill>
                          <a:effectLst/>
                        </a:rPr>
                        <a:t>Radiation dose (</a:t>
                      </a:r>
                      <a:r>
                        <a:rPr lang="en-NZ" sz="1200" dirty="0" err="1">
                          <a:solidFill>
                            <a:schemeClr val="tx1"/>
                          </a:solidFill>
                          <a:effectLst/>
                        </a:rPr>
                        <a:t>Gy</a:t>
                      </a:r>
                      <a:r>
                        <a:rPr lang="en-NZ" sz="1200" dirty="0">
                          <a:solidFill>
                            <a:schemeClr val="tx1"/>
                          </a:solidFill>
                          <a:effectLst/>
                        </a:rPr>
                        <a:t>)</a:t>
                      </a:r>
                    </a:p>
                    <a:p>
                      <a:pPr algn="ctr">
                        <a:lnSpc>
                          <a:spcPct val="107000"/>
                        </a:lnSpc>
                        <a:spcAft>
                          <a:spcPts val="0"/>
                        </a:spcAft>
                      </a:pP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415236621"/>
                  </a:ext>
                </a:extLst>
              </a:tr>
              <a:tr h="214722">
                <a:tc>
                  <a:txBody>
                    <a:bodyPr/>
                    <a:lstStyle/>
                    <a:p>
                      <a:pPr>
                        <a:lnSpc>
                          <a:spcPct val="107000"/>
                        </a:lnSpc>
                        <a:spcAft>
                          <a:spcPts val="0"/>
                        </a:spcAft>
                      </a:pP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dirty="0">
                          <a:solidFill>
                            <a:schemeClr val="tx1"/>
                          </a:solidFill>
                          <a:effectLst/>
                        </a:rPr>
                        <a:t>0</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dirty="0">
                          <a:solidFill>
                            <a:schemeClr val="tx1"/>
                          </a:solidFill>
                          <a:effectLst/>
                        </a:rPr>
                        <a:t>1</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dirty="0">
                          <a:solidFill>
                            <a:schemeClr val="tx1"/>
                          </a:solidFill>
                          <a:effectLst/>
                        </a:rPr>
                        <a:t>2</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dirty="0">
                          <a:solidFill>
                            <a:schemeClr val="tx1"/>
                          </a:solidFill>
                          <a:effectLst/>
                        </a:rPr>
                        <a:t>3</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dirty="0">
                          <a:solidFill>
                            <a:schemeClr val="tx1"/>
                          </a:solidFill>
                          <a:effectLst/>
                        </a:rPr>
                        <a:t>4</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4146876971"/>
                  </a:ext>
                </a:extLst>
              </a:tr>
              <a:tr h="214722">
                <a:tc>
                  <a:txBody>
                    <a:bodyPr/>
                    <a:lstStyle/>
                    <a:p>
                      <a:pPr>
                        <a:lnSpc>
                          <a:spcPct val="107000"/>
                        </a:lnSpc>
                        <a:spcAft>
                          <a:spcPts val="0"/>
                        </a:spcAft>
                      </a:pPr>
                      <a:r>
                        <a:rPr lang="en-NZ" sz="1200">
                          <a:solidFill>
                            <a:schemeClr val="tx1"/>
                          </a:solidFill>
                          <a:effectLst/>
                        </a:rPr>
                        <a:t>UT-SCC-1A</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3">
                  <a:txBody>
                    <a:bodyPr/>
                    <a:lstStyle/>
                    <a:p>
                      <a:pPr algn="ctr">
                        <a:lnSpc>
                          <a:spcPct val="107000"/>
                        </a:lnSpc>
                        <a:spcAft>
                          <a:spcPts val="0"/>
                        </a:spcAft>
                      </a:pPr>
                      <a:r>
                        <a:rPr lang="en-NZ" sz="1200">
                          <a:solidFill>
                            <a:schemeClr val="tx1"/>
                          </a:solidFill>
                          <a:effectLst/>
                        </a:rPr>
                        <a:t>6400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endParaRPr lang="en-NZ"/>
                    </a:p>
                  </a:txBody>
                  <a:tcPr/>
                </a:tc>
                <a:tc hMerge="1">
                  <a:txBody>
                    <a:bodyPr/>
                    <a:lstStyle/>
                    <a:p>
                      <a:endParaRPr lang="en-NZ"/>
                    </a:p>
                  </a:txBody>
                  <a:tcPr/>
                </a:tc>
                <a:tc>
                  <a:txBody>
                    <a:bodyPr/>
                    <a:lstStyle/>
                    <a:p>
                      <a:pPr algn="ctr">
                        <a:lnSpc>
                          <a:spcPct val="107000"/>
                        </a:lnSpc>
                        <a:spcAft>
                          <a:spcPts val="0"/>
                        </a:spcAft>
                      </a:pPr>
                      <a:r>
                        <a:rPr lang="en-NZ" sz="1200">
                          <a:solidFill>
                            <a:schemeClr val="tx1"/>
                          </a:solidFill>
                          <a:effectLst/>
                        </a:rPr>
                        <a:t>9600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12800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3671649942"/>
                  </a:ext>
                </a:extLst>
              </a:tr>
              <a:tr h="271017">
                <a:tc>
                  <a:txBody>
                    <a:bodyPr/>
                    <a:lstStyle/>
                    <a:p>
                      <a:pPr>
                        <a:lnSpc>
                          <a:spcPct val="107000"/>
                        </a:lnSpc>
                        <a:spcAft>
                          <a:spcPts val="0"/>
                        </a:spcAft>
                      </a:pPr>
                      <a:r>
                        <a:rPr lang="en-NZ" sz="1200">
                          <a:solidFill>
                            <a:schemeClr val="tx1"/>
                          </a:solidFill>
                          <a:effectLst/>
                        </a:rPr>
                        <a:t>UT-SCC-16A</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3">
                  <a:txBody>
                    <a:bodyPr/>
                    <a:lstStyle/>
                    <a:p>
                      <a:pPr algn="ctr">
                        <a:lnSpc>
                          <a:spcPct val="107000"/>
                        </a:lnSpc>
                        <a:spcAft>
                          <a:spcPts val="0"/>
                        </a:spcAft>
                      </a:pPr>
                      <a:r>
                        <a:rPr lang="en-NZ" sz="1200">
                          <a:solidFill>
                            <a:schemeClr val="tx1"/>
                          </a:solidFill>
                          <a:effectLst/>
                        </a:rPr>
                        <a:t>1000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endParaRPr lang="en-NZ"/>
                    </a:p>
                  </a:txBody>
                  <a:tcPr/>
                </a:tc>
                <a:tc hMerge="1">
                  <a:txBody>
                    <a:bodyPr/>
                    <a:lstStyle/>
                    <a:p>
                      <a:endParaRPr lang="en-NZ"/>
                    </a:p>
                  </a:txBody>
                  <a:tcPr/>
                </a:tc>
                <a:tc>
                  <a:txBody>
                    <a:bodyPr/>
                    <a:lstStyle/>
                    <a:p>
                      <a:pPr algn="ctr">
                        <a:lnSpc>
                          <a:spcPct val="107000"/>
                        </a:lnSpc>
                        <a:spcAft>
                          <a:spcPts val="0"/>
                        </a:spcAft>
                      </a:pPr>
                      <a:r>
                        <a:rPr lang="en-NZ" sz="1200">
                          <a:solidFill>
                            <a:schemeClr val="tx1"/>
                          </a:solidFill>
                          <a:effectLst/>
                        </a:rPr>
                        <a:t>1500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2000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350711409"/>
                  </a:ext>
                </a:extLst>
              </a:tr>
              <a:tr h="276727">
                <a:tc>
                  <a:txBody>
                    <a:bodyPr/>
                    <a:lstStyle/>
                    <a:p>
                      <a:pPr>
                        <a:lnSpc>
                          <a:spcPct val="107000"/>
                        </a:lnSpc>
                        <a:spcAft>
                          <a:spcPts val="0"/>
                        </a:spcAft>
                      </a:pPr>
                      <a:r>
                        <a:rPr lang="en-NZ" sz="1200">
                          <a:solidFill>
                            <a:schemeClr val="tx1"/>
                          </a:solidFill>
                          <a:effectLst/>
                        </a:rPr>
                        <a:t>UT-SCC-24A</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dirty="0">
                          <a:solidFill>
                            <a:schemeClr val="tx1"/>
                          </a:solidFill>
                          <a:effectLst/>
                        </a:rPr>
                        <a:t>313</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417</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dirty="0">
                          <a:solidFill>
                            <a:schemeClr val="tx1"/>
                          </a:solidFill>
                          <a:effectLst/>
                        </a:rPr>
                        <a:t>625</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833</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1250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268812510"/>
                  </a:ext>
                </a:extLst>
              </a:tr>
              <a:tr h="276727">
                <a:tc>
                  <a:txBody>
                    <a:bodyPr/>
                    <a:lstStyle/>
                    <a:p>
                      <a:pPr>
                        <a:lnSpc>
                          <a:spcPct val="107000"/>
                        </a:lnSpc>
                        <a:spcAft>
                          <a:spcPts val="0"/>
                        </a:spcAft>
                      </a:pPr>
                      <a:r>
                        <a:rPr lang="en-NZ" sz="1200">
                          <a:solidFill>
                            <a:schemeClr val="tx1"/>
                          </a:solidFill>
                          <a:effectLst/>
                        </a:rPr>
                        <a:t>UT-SCC-42B</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5">
                  <a:txBody>
                    <a:bodyPr/>
                    <a:lstStyle/>
                    <a:p>
                      <a:pPr algn="ctr">
                        <a:lnSpc>
                          <a:spcPct val="107000"/>
                        </a:lnSpc>
                        <a:spcAft>
                          <a:spcPts val="0"/>
                        </a:spcAft>
                      </a:pPr>
                      <a:r>
                        <a:rPr lang="en-NZ" sz="1200">
                          <a:solidFill>
                            <a:schemeClr val="tx1"/>
                          </a:solidFill>
                          <a:effectLst/>
                        </a:rPr>
                        <a:t>900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785357786"/>
                  </a:ext>
                </a:extLst>
              </a:tr>
              <a:tr h="276727">
                <a:tc>
                  <a:txBody>
                    <a:bodyPr/>
                    <a:lstStyle/>
                    <a:p>
                      <a:pPr>
                        <a:lnSpc>
                          <a:spcPct val="107000"/>
                        </a:lnSpc>
                        <a:spcAft>
                          <a:spcPts val="0"/>
                        </a:spcAft>
                      </a:pPr>
                      <a:r>
                        <a:rPr lang="en-NZ" sz="1200">
                          <a:solidFill>
                            <a:schemeClr val="tx1"/>
                          </a:solidFill>
                          <a:effectLst/>
                        </a:rPr>
                        <a:t>UT-SCC-54A</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3">
                  <a:txBody>
                    <a:bodyPr/>
                    <a:lstStyle/>
                    <a:p>
                      <a:pPr algn="ctr">
                        <a:lnSpc>
                          <a:spcPct val="107000"/>
                        </a:lnSpc>
                        <a:spcAft>
                          <a:spcPts val="0"/>
                        </a:spcAft>
                      </a:pPr>
                      <a:r>
                        <a:rPr lang="en-NZ" sz="1200">
                          <a:solidFill>
                            <a:schemeClr val="tx1"/>
                          </a:solidFill>
                          <a:effectLst/>
                        </a:rPr>
                        <a:t>1250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endParaRPr lang="en-NZ"/>
                    </a:p>
                  </a:txBody>
                  <a:tcPr/>
                </a:tc>
                <a:tc hMerge="1">
                  <a:txBody>
                    <a:bodyPr/>
                    <a:lstStyle/>
                    <a:p>
                      <a:endParaRPr lang="en-NZ"/>
                    </a:p>
                  </a:txBody>
                  <a:tcPr/>
                </a:tc>
                <a:tc>
                  <a:txBody>
                    <a:bodyPr/>
                    <a:lstStyle/>
                    <a:p>
                      <a:pPr algn="ctr">
                        <a:lnSpc>
                          <a:spcPct val="107000"/>
                        </a:lnSpc>
                        <a:spcAft>
                          <a:spcPts val="0"/>
                        </a:spcAft>
                      </a:pPr>
                      <a:r>
                        <a:rPr lang="en-NZ" sz="1200">
                          <a:solidFill>
                            <a:schemeClr val="tx1"/>
                          </a:solidFill>
                          <a:effectLst/>
                        </a:rPr>
                        <a:t>2500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5000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2797796622"/>
                  </a:ext>
                </a:extLst>
              </a:tr>
              <a:tr h="276727">
                <a:tc>
                  <a:txBody>
                    <a:bodyPr/>
                    <a:lstStyle/>
                    <a:p>
                      <a:pPr>
                        <a:lnSpc>
                          <a:spcPct val="107000"/>
                        </a:lnSpc>
                        <a:spcAft>
                          <a:spcPts val="0"/>
                        </a:spcAft>
                      </a:pPr>
                      <a:r>
                        <a:rPr lang="en-NZ" sz="1200">
                          <a:solidFill>
                            <a:schemeClr val="tx1"/>
                          </a:solidFill>
                          <a:effectLst/>
                        </a:rPr>
                        <a:t>UT-SCC-54B</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5">
                  <a:txBody>
                    <a:bodyPr/>
                    <a:lstStyle/>
                    <a:p>
                      <a:pPr algn="ctr">
                        <a:lnSpc>
                          <a:spcPct val="107000"/>
                        </a:lnSpc>
                        <a:spcAft>
                          <a:spcPts val="0"/>
                        </a:spcAft>
                      </a:pPr>
                      <a:r>
                        <a:rPr lang="en-NZ" sz="1200">
                          <a:solidFill>
                            <a:schemeClr val="tx1"/>
                          </a:solidFill>
                          <a:effectLst/>
                        </a:rPr>
                        <a:t>1250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2432676670"/>
                  </a:ext>
                </a:extLst>
              </a:tr>
              <a:tr h="264694">
                <a:tc>
                  <a:txBody>
                    <a:bodyPr/>
                    <a:lstStyle/>
                    <a:p>
                      <a:pPr>
                        <a:lnSpc>
                          <a:spcPct val="107000"/>
                        </a:lnSpc>
                        <a:spcAft>
                          <a:spcPts val="0"/>
                        </a:spcAft>
                      </a:pPr>
                      <a:r>
                        <a:rPr lang="en-NZ" sz="1200">
                          <a:solidFill>
                            <a:schemeClr val="tx1"/>
                          </a:solidFill>
                          <a:effectLst/>
                        </a:rPr>
                        <a:t>UT-SCC-54C</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200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300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400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800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1600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3249231533"/>
                  </a:ext>
                </a:extLst>
              </a:tr>
              <a:tr h="264694">
                <a:tc>
                  <a:txBody>
                    <a:bodyPr/>
                    <a:lstStyle/>
                    <a:p>
                      <a:pPr>
                        <a:lnSpc>
                          <a:spcPct val="107000"/>
                        </a:lnSpc>
                        <a:spcAft>
                          <a:spcPts val="0"/>
                        </a:spcAft>
                      </a:pPr>
                      <a:r>
                        <a:rPr lang="en-NZ" sz="1200">
                          <a:solidFill>
                            <a:schemeClr val="tx1"/>
                          </a:solidFill>
                          <a:effectLst/>
                        </a:rPr>
                        <a:t>UT-SCC-74A</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5">
                  <a:txBody>
                    <a:bodyPr/>
                    <a:lstStyle/>
                    <a:p>
                      <a:pPr algn="ctr">
                        <a:lnSpc>
                          <a:spcPct val="107000"/>
                        </a:lnSpc>
                        <a:spcAft>
                          <a:spcPts val="0"/>
                        </a:spcAft>
                      </a:pPr>
                      <a:r>
                        <a:rPr lang="en-NZ" sz="1200">
                          <a:solidFill>
                            <a:schemeClr val="tx1"/>
                          </a:solidFill>
                          <a:effectLst/>
                        </a:rPr>
                        <a:t>625</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2337251530"/>
                  </a:ext>
                </a:extLst>
              </a:tr>
              <a:tr h="276727">
                <a:tc>
                  <a:txBody>
                    <a:bodyPr/>
                    <a:lstStyle/>
                    <a:p>
                      <a:pPr>
                        <a:lnSpc>
                          <a:spcPct val="107000"/>
                        </a:lnSpc>
                        <a:spcAft>
                          <a:spcPts val="0"/>
                        </a:spcAft>
                      </a:pPr>
                      <a:r>
                        <a:rPr lang="en-NZ" sz="1200">
                          <a:solidFill>
                            <a:schemeClr val="tx1"/>
                          </a:solidFill>
                          <a:effectLst/>
                        </a:rPr>
                        <a:t>UT-SCC-74B</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156</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208</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313</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625</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1250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249595914"/>
                  </a:ext>
                </a:extLst>
              </a:tr>
              <a:tr h="264694">
                <a:tc>
                  <a:txBody>
                    <a:bodyPr/>
                    <a:lstStyle/>
                    <a:p>
                      <a:pPr>
                        <a:lnSpc>
                          <a:spcPct val="107000"/>
                        </a:lnSpc>
                        <a:spcAft>
                          <a:spcPts val="0"/>
                        </a:spcAft>
                      </a:pPr>
                      <a:r>
                        <a:rPr lang="en-NZ" sz="1200">
                          <a:solidFill>
                            <a:schemeClr val="tx1"/>
                          </a:solidFill>
                          <a:effectLst/>
                        </a:rPr>
                        <a:t>UT-SCC-76A</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5">
                  <a:txBody>
                    <a:bodyPr/>
                    <a:lstStyle/>
                    <a:p>
                      <a:pPr algn="ctr">
                        <a:lnSpc>
                          <a:spcPct val="107000"/>
                        </a:lnSpc>
                        <a:spcAft>
                          <a:spcPts val="0"/>
                        </a:spcAft>
                      </a:pPr>
                      <a:r>
                        <a:rPr lang="en-NZ" sz="1200">
                          <a:solidFill>
                            <a:schemeClr val="tx1"/>
                          </a:solidFill>
                          <a:effectLst/>
                        </a:rPr>
                        <a:t>1250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666407421"/>
                  </a:ext>
                </a:extLst>
              </a:tr>
              <a:tr h="276727">
                <a:tc>
                  <a:txBody>
                    <a:bodyPr/>
                    <a:lstStyle/>
                    <a:p>
                      <a:pPr>
                        <a:lnSpc>
                          <a:spcPct val="107000"/>
                        </a:lnSpc>
                        <a:spcAft>
                          <a:spcPts val="0"/>
                        </a:spcAft>
                      </a:pPr>
                      <a:r>
                        <a:rPr lang="en-NZ" sz="1200">
                          <a:solidFill>
                            <a:schemeClr val="tx1"/>
                          </a:solidFill>
                          <a:effectLst/>
                        </a:rPr>
                        <a:t>UT-SCC-76B</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5">
                  <a:txBody>
                    <a:bodyPr/>
                    <a:lstStyle/>
                    <a:p>
                      <a:pPr algn="ctr">
                        <a:lnSpc>
                          <a:spcPct val="107000"/>
                        </a:lnSpc>
                        <a:spcAft>
                          <a:spcPts val="0"/>
                        </a:spcAft>
                      </a:pPr>
                      <a:r>
                        <a:rPr lang="en-NZ" sz="1200">
                          <a:solidFill>
                            <a:schemeClr val="tx1"/>
                          </a:solidFill>
                          <a:effectLst/>
                        </a:rPr>
                        <a:t>1250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4254946964"/>
                  </a:ext>
                </a:extLst>
              </a:tr>
              <a:tr h="276727">
                <a:tc>
                  <a:txBody>
                    <a:bodyPr/>
                    <a:lstStyle/>
                    <a:p>
                      <a:pPr>
                        <a:lnSpc>
                          <a:spcPct val="107000"/>
                        </a:lnSpc>
                        <a:spcAft>
                          <a:spcPts val="0"/>
                        </a:spcAft>
                      </a:pPr>
                      <a:r>
                        <a:rPr lang="en-NZ" sz="1200">
                          <a:solidFill>
                            <a:schemeClr val="tx1"/>
                          </a:solidFill>
                          <a:effectLst/>
                        </a:rPr>
                        <a:t>UT-SCC-110A</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156</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208</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3">
                  <a:txBody>
                    <a:bodyPr/>
                    <a:lstStyle/>
                    <a:p>
                      <a:pPr algn="ctr">
                        <a:lnSpc>
                          <a:spcPct val="107000"/>
                        </a:lnSpc>
                        <a:spcAft>
                          <a:spcPts val="0"/>
                        </a:spcAft>
                      </a:pPr>
                      <a:r>
                        <a:rPr lang="en-NZ" sz="1200">
                          <a:solidFill>
                            <a:schemeClr val="tx1"/>
                          </a:solidFill>
                          <a:effectLst/>
                        </a:rPr>
                        <a:t>313</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3887052197"/>
                  </a:ext>
                </a:extLst>
              </a:tr>
              <a:tr h="276727">
                <a:tc>
                  <a:txBody>
                    <a:bodyPr/>
                    <a:lstStyle/>
                    <a:p>
                      <a:pPr>
                        <a:lnSpc>
                          <a:spcPct val="107000"/>
                        </a:lnSpc>
                        <a:spcAft>
                          <a:spcPts val="0"/>
                        </a:spcAft>
                      </a:pPr>
                      <a:r>
                        <a:rPr lang="en-NZ" sz="1200">
                          <a:solidFill>
                            <a:schemeClr val="tx1"/>
                          </a:solidFill>
                          <a:effectLst/>
                        </a:rPr>
                        <a:t>UT-SCC-110B</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3">
                  <a:txBody>
                    <a:bodyPr/>
                    <a:lstStyle/>
                    <a:p>
                      <a:pPr algn="ctr">
                        <a:lnSpc>
                          <a:spcPct val="107000"/>
                        </a:lnSpc>
                        <a:spcAft>
                          <a:spcPts val="0"/>
                        </a:spcAft>
                      </a:pPr>
                      <a:r>
                        <a:rPr lang="en-NZ" sz="1200">
                          <a:solidFill>
                            <a:schemeClr val="tx1"/>
                          </a:solidFill>
                          <a:effectLst/>
                        </a:rPr>
                        <a:t>1000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endParaRPr lang="en-NZ"/>
                    </a:p>
                  </a:txBody>
                  <a:tcPr/>
                </a:tc>
                <a:tc hMerge="1">
                  <a:txBody>
                    <a:bodyPr/>
                    <a:lstStyle/>
                    <a:p>
                      <a:endParaRPr lang="en-NZ"/>
                    </a:p>
                  </a:txBody>
                  <a:tcPr/>
                </a:tc>
                <a:tc>
                  <a:txBody>
                    <a:bodyPr/>
                    <a:lstStyle/>
                    <a:p>
                      <a:pPr algn="ctr">
                        <a:lnSpc>
                          <a:spcPct val="107000"/>
                        </a:lnSpc>
                        <a:spcAft>
                          <a:spcPts val="0"/>
                        </a:spcAft>
                      </a:pPr>
                      <a:r>
                        <a:rPr lang="en-NZ" sz="1200">
                          <a:solidFill>
                            <a:schemeClr val="tx1"/>
                          </a:solidFill>
                          <a:effectLst/>
                        </a:rPr>
                        <a:t>1500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2000</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2176954150"/>
                  </a:ext>
                </a:extLst>
              </a:tr>
              <a:tr h="358775">
                <a:tc>
                  <a:txBody>
                    <a:bodyPr/>
                    <a:lstStyle/>
                    <a:p>
                      <a:pPr>
                        <a:lnSpc>
                          <a:spcPct val="107000"/>
                        </a:lnSpc>
                        <a:spcAft>
                          <a:spcPts val="0"/>
                        </a:spcAft>
                      </a:pPr>
                      <a:r>
                        <a:rPr lang="en-NZ" sz="1200" dirty="0">
                          <a:solidFill>
                            <a:schemeClr val="tx1"/>
                          </a:solidFill>
                          <a:effectLst/>
                        </a:rPr>
                        <a:t>UT-SCC-126A</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313</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417</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a:solidFill>
                            <a:schemeClr val="tx1"/>
                          </a:solidFill>
                          <a:effectLst/>
                        </a:rPr>
                        <a:t>625</a:t>
                      </a:r>
                      <a:endParaRPr lang="en-NZ" sz="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dirty="0">
                          <a:solidFill>
                            <a:schemeClr val="tx1"/>
                          </a:solidFill>
                          <a:effectLst/>
                        </a:rPr>
                        <a:t>833</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NZ" sz="1200" dirty="0">
                          <a:solidFill>
                            <a:schemeClr val="tx1"/>
                          </a:solidFill>
                          <a:effectLst/>
                        </a:rPr>
                        <a:t>1250</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666991367"/>
                  </a:ext>
                </a:extLst>
              </a:tr>
              <a:tr h="358775">
                <a:tc>
                  <a:txBody>
                    <a:bodyPr/>
                    <a:lstStyle/>
                    <a:p>
                      <a:pPr>
                        <a:lnSpc>
                          <a:spcPct val="107000"/>
                        </a:lnSpc>
                        <a:spcAft>
                          <a:spcPts val="0"/>
                        </a:spcAft>
                      </a:pPr>
                      <a:r>
                        <a:rPr lang="en-US" sz="1200"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HEK-293</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US" sz="1200"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100</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US" sz="1200"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156</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US" sz="1200"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313</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US" sz="1200"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625</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US" sz="1200"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1250</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148067326"/>
                  </a:ext>
                </a:extLst>
              </a:tr>
              <a:tr h="358775">
                <a:tc>
                  <a:txBody>
                    <a:bodyPr/>
                    <a:lstStyle/>
                    <a:p>
                      <a:pPr>
                        <a:lnSpc>
                          <a:spcPct val="107000"/>
                        </a:lnSpc>
                        <a:spcAft>
                          <a:spcPts val="0"/>
                        </a:spcAft>
                      </a:pPr>
                      <a:r>
                        <a:rPr lang="en-NZ" sz="1200"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WI-38/Va13</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gridSpan="4">
                  <a:txBody>
                    <a:bodyPr/>
                    <a:lstStyle/>
                    <a:p>
                      <a:pPr algn="ctr">
                        <a:lnSpc>
                          <a:spcPct val="107000"/>
                        </a:lnSpc>
                        <a:spcAft>
                          <a:spcPts val="0"/>
                        </a:spcAft>
                      </a:pPr>
                      <a:r>
                        <a:rPr lang="en-US" sz="1200"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2500</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pPr algn="ctr">
                        <a:lnSpc>
                          <a:spcPct val="107000"/>
                        </a:lnSpc>
                        <a:spcAft>
                          <a:spcPts val="0"/>
                        </a:spcAft>
                      </a:pP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pPr algn="ctr">
                        <a:lnSpc>
                          <a:spcPct val="107000"/>
                        </a:lnSpc>
                        <a:spcAft>
                          <a:spcPts val="0"/>
                        </a:spcAft>
                      </a:pP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hMerge="1">
                  <a:txBody>
                    <a:bodyPr/>
                    <a:lstStyle/>
                    <a:p>
                      <a:pPr algn="ctr">
                        <a:lnSpc>
                          <a:spcPct val="107000"/>
                        </a:lnSpc>
                        <a:spcAft>
                          <a:spcPts val="0"/>
                        </a:spcAft>
                      </a:pP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tc>
                  <a:txBody>
                    <a:bodyPr/>
                    <a:lstStyle/>
                    <a:p>
                      <a:pPr algn="ctr">
                        <a:lnSpc>
                          <a:spcPct val="107000"/>
                        </a:lnSpc>
                        <a:spcAft>
                          <a:spcPts val="0"/>
                        </a:spcAft>
                      </a:pPr>
                      <a:r>
                        <a:rPr lang="en-US" sz="1200"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5000</a:t>
                      </a:r>
                      <a:endParaRPr lang="en-NZ"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863224275"/>
                  </a:ext>
                </a:extLst>
              </a:tr>
            </a:tbl>
          </a:graphicData>
        </a:graphic>
      </p:graphicFrame>
      <p:sp>
        <p:nvSpPr>
          <p:cNvPr id="3" name="Slide Number Placeholder 2"/>
          <p:cNvSpPr>
            <a:spLocks noGrp="1"/>
          </p:cNvSpPr>
          <p:nvPr>
            <p:ph type="sldNum" sz="quarter" idx="12"/>
          </p:nvPr>
        </p:nvSpPr>
        <p:spPr/>
        <p:txBody>
          <a:bodyPr/>
          <a:lstStyle/>
          <a:p>
            <a:fld id="{BF18C196-3ABE-43C0-9E5E-32D62974A7DC}" type="slidenum">
              <a:rPr lang="en-NZ" smtClean="0"/>
              <a:t>2</a:t>
            </a:fld>
            <a:endParaRPr lang="en-NZ"/>
          </a:p>
        </p:txBody>
      </p:sp>
    </p:spTree>
    <p:extLst>
      <p:ext uri="{BB962C8B-B14F-4D97-AF65-F5344CB8AC3E}">
        <p14:creationId xmlns:p14="http://schemas.microsoft.com/office/powerpoint/2010/main" val="385938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993" y="151756"/>
            <a:ext cx="6201160" cy="646331"/>
          </a:xfrm>
          <a:prstGeom prst="rect">
            <a:avLst/>
          </a:prstGeom>
          <a:noFill/>
        </p:spPr>
        <p:txBody>
          <a:bodyPr wrap="square" rtlCol="0">
            <a:spAutoFit/>
          </a:bodyPr>
          <a:lstStyle/>
          <a:p>
            <a:r>
              <a:rPr lang="en-NZ" sz="1200" b="1" dirty="0" smtClean="0"/>
              <a:t>Supplemental </a:t>
            </a:r>
            <a:r>
              <a:rPr lang="en-NZ" sz="1200" b="1" dirty="0"/>
              <a:t>Table 2.</a:t>
            </a:r>
            <a:r>
              <a:rPr lang="en-NZ" sz="1200" dirty="0"/>
              <a:t> Transcripts most strongly correlated with DNA-PK inhibitor </a:t>
            </a:r>
            <a:r>
              <a:rPr lang="en-NZ" sz="1200" dirty="0" err="1" smtClean="0"/>
              <a:t>radiosensitization</a:t>
            </a:r>
            <a:r>
              <a:rPr lang="en-NZ" sz="1200" dirty="0" smtClean="0"/>
              <a:t> </a:t>
            </a:r>
            <a:r>
              <a:rPr lang="en-NZ" sz="1200" dirty="0"/>
              <a:t>in the 14 cell line HNSCC panel. </a:t>
            </a:r>
          </a:p>
          <a:p>
            <a:r>
              <a:rPr lang="en-NZ" sz="1200" dirty="0"/>
              <a:t>(a) Positively correlated genes</a:t>
            </a:r>
          </a:p>
        </p:txBody>
      </p:sp>
      <p:sp>
        <p:nvSpPr>
          <p:cNvPr id="3" name="Slide Number Placeholder 2"/>
          <p:cNvSpPr>
            <a:spLocks noGrp="1"/>
          </p:cNvSpPr>
          <p:nvPr>
            <p:ph type="sldNum" sz="quarter" idx="12"/>
          </p:nvPr>
        </p:nvSpPr>
        <p:spPr/>
        <p:txBody>
          <a:bodyPr/>
          <a:lstStyle/>
          <a:p>
            <a:fld id="{BF18C196-3ABE-43C0-9E5E-32D62974A7DC}" type="slidenum">
              <a:rPr lang="en-NZ" smtClean="0"/>
              <a:t>3</a:t>
            </a:fld>
            <a:endParaRPr lang="en-NZ"/>
          </a:p>
        </p:txBody>
      </p:sp>
      <p:graphicFrame>
        <p:nvGraphicFramePr>
          <p:cNvPr id="5" name="Table 4"/>
          <p:cNvGraphicFramePr>
            <a:graphicFrameLocks noGrp="1"/>
          </p:cNvGraphicFramePr>
          <p:nvPr>
            <p:extLst>
              <p:ext uri="{D42A27DB-BD31-4B8C-83A1-F6EECF244321}">
                <p14:modId xmlns:p14="http://schemas.microsoft.com/office/powerpoint/2010/main" val="792995820"/>
              </p:ext>
            </p:extLst>
          </p:nvPr>
        </p:nvGraphicFramePr>
        <p:xfrm>
          <a:off x="846439" y="1021869"/>
          <a:ext cx="5165124" cy="8833147"/>
        </p:xfrm>
        <a:graphic>
          <a:graphicData uri="http://schemas.openxmlformats.org/drawingml/2006/table">
            <a:tbl>
              <a:tblPr firstRow="1" firstCol="1" bandRow="1">
                <a:tableStyleId>{F5AB1C69-6EDB-4FF4-983F-18BD219EF322}</a:tableStyleId>
              </a:tblPr>
              <a:tblGrid>
                <a:gridCol w="1173891">
                  <a:extLst>
                    <a:ext uri="{9D8B030D-6E8A-4147-A177-3AD203B41FA5}">
                      <a16:colId xmlns:a16="http://schemas.microsoft.com/office/drawing/2014/main" val="934252784"/>
                    </a:ext>
                  </a:extLst>
                </a:gridCol>
                <a:gridCol w="797781">
                  <a:extLst>
                    <a:ext uri="{9D8B030D-6E8A-4147-A177-3AD203B41FA5}">
                      <a16:colId xmlns:a16="http://schemas.microsoft.com/office/drawing/2014/main" val="1945587448"/>
                    </a:ext>
                  </a:extLst>
                </a:gridCol>
                <a:gridCol w="715506">
                  <a:extLst>
                    <a:ext uri="{9D8B030D-6E8A-4147-A177-3AD203B41FA5}">
                      <a16:colId xmlns:a16="http://schemas.microsoft.com/office/drawing/2014/main" val="3200293870"/>
                    </a:ext>
                  </a:extLst>
                </a:gridCol>
                <a:gridCol w="1156810">
                  <a:extLst>
                    <a:ext uri="{9D8B030D-6E8A-4147-A177-3AD203B41FA5}">
                      <a16:colId xmlns:a16="http://schemas.microsoft.com/office/drawing/2014/main" val="4196993557"/>
                    </a:ext>
                  </a:extLst>
                </a:gridCol>
                <a:gridCol w="1321136">
                  <a:extLst>
                    <a:ext uri="{9D8B030D-6E8A-4147-A177-3AD203B41FA5}">
                      <a16:colId xmlns:a16="http://schemas.microsoft.com/office/drawing/2014/main" val="449005679"/>
                    </a:ext>
                  </a:extLst>
                </a:gridCol>
              </a:tblGrid>
              <a:tr h="270339">
                <a:tc>
                  <a:txBody>
                    <a:bodyPr/>
                    <a:lstStyle/>
                    <a:p>
                      <a:pPr algn="l">
                        <a:lnSpc>
                          <a:spcPct val="107000"/>
                        </a:lnSpc>
                        <a:spcAft>
                          <a:spcPts val="0"/>
                        </a:spcAft>
                      </a:pPr>
                      <a:r>
                        <a:rPr lang="en-NZ" sz="900">
                          <a:solidFill>
                            <a:schemeClr val="tx1"/>
                          </a:solidFill>
                          <a:effectLst/>
                        </a:rPr>
                        <a:t>Gene</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0" marB="0" anchor="ctr"/>
                </a:tc>
                <a:tc>
                  <a:txBody>
                    <a:bodyPr/>
                    <a:lstStyle/>
                    <a:p>
                      <a:pPr algn="ctr">
                        <a:lnSpc>
                          <a:spcPct val="107000"/>
                        </a:lnSpc>
                        <a:spcAft>
                          <a:spcPts val="0"/>
                        </a:spcAft>
                      </a:pPr>
                      <a:r>
                        <a:rPr lang="en-NZ" sz="900">
                          <a:solidFill>
                            <a:schemeClr val="tx1"/>
                          </a:solidFill>
                          <a:effectLst/>
                        </a:rPr>
                        <a:t>Pearson R</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0" marB="0" anchor="ctr"/>
                </a:tc>
                <a:tc>
                  <a:txBody>
                    <a:bodyPr/>
                    <a:lstStyle/>
                    <a:p>
                      <a:pPr algn="ctr">
                        <a:lnSpc>
                          <a:spcPct val="107000"/>
                        </a:lnSpc>
                        <a:spcAft>
                          <a:spcPts val="0"/>
                        </a:spcAft>
                      </a:pPr>
                      <a:r>
                        <a:rPr lang="en-NZ" sz="900">
                          <a:solidFill>
                            <a:schemeClr val="tx1"/>
                          </a:solidFill>
                          <a:effectLst/>
                        </a:rPr>
                        <a:t>P-value</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0" marB="0" anchor="ctr"/>
                </a:tc>
                <a:tc>
                  <a:txBody>
                    <a:bodyPr/>
                    <a:lstStyle/>
                    <a:p>
                      <a:pPr algn="ctr">
                        <a:lnSpc>
                          <a:spcPct val="107000"/>
                        </a:lnSpc>
                        <a:spcAft>
                          <a:spcPts val="0"/>
                        </a:spcAft>
                      </a:pPr>
                      <a:r>
                        <a:rPr lang="en-NZ" sz="900" dirty="0" smtClean="0">
                          <a:solidFill>
                            <a:schemeClr val="tx1"/>
                          </a:solidFill>
                          <a:effectLst/>
                        </a:rPr>
                        <a:t>Log</a:t>
                      </a:r>
                      <a:r>
                        <a:rPr lang="en-NZ" sz="900" baseline="-25000" dirty="0" smtClean="0">
                          <a:solidFill>
                            <a:schemeClr val="tx1"/>
                          </a:solidFill>
                          <a:effectLst/>
                        </a:rPr>
                        <a:t>2</a:t>
                      </a:r>
                      <a:r>
                        <a:rPr lang="en-NZ" sz="900" baseline="0" dirty="0" smtClean="0">
                          <a:solidFill>
                            <a:schemeClr val="tx1"/>
                          </a:solidFill>
                          <a:effectLst/>
                        </a:rPr>
                        <a:t>(</a:t>
                      </a:r>
                      <a:r>
                        <a:rPr lang="en-NZ" sz="900" dirty="0" smtClean="0">
                          <a:solidFill>
                            <a:schemeClr val="tx1"/>
                          </a:solidFill>
                          <a:effectLst/>
                        </a:rPr>
                        <a:t>FPKM)</a:t>
                      </a:r>
                      <a:r>
                        <a:rPr lang="en-NZ" sz="900" baseline="0" dirty="0" smtClean="0">
                          <a:solidFill>
                            <a:schemeClr val="tx1"/>
                          </a:solidFill>
                          <a:effectLst/>
                        </a:rPr>
                        <a:t> </a:t>
                      </a:r>
                      <a:r>
                        <a:rPr lang="en-NZ" sz="900" dirty="0" smtClean="0">
                          <a:solidFill>
                            <a:schemeClr val="tx1"/>
                          </a:solidFill>
                          <a:effectLst/>
                        </a:rPr>
                        <a:t>median</a:t>
                      </a:r>
                      <a:endParaRPr lang="en-NZ"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0" marB="0" anchor="ctr"/>
                </a:tc>
                <a:tc>
                  <a:txBody>
                    <a:bodyPr/>
                    <a:lstStyle/>
                    <a:p>
                      <a:pPr algn="ctr">
                        <a:lnSpc>
                          <a:spcPct val="107000"/>
                        </a:lnSpc>
                        <a:spcAft>
                          <a:spcPts val="0"/>
                        </a:spcAft>
                      </a:pPr>
                      <a:r>
                        <a:rPr lang="en-NZ" sz="900" dirty="0" smtClean="0">
                          <a:solidFill>
                            <a:schemeClr val="tx1"/>
                          </a:solidFill>
                          <a:effectLst/>
                        </a:rPr>
                        <a:t>Log</a:t>
                      </a:r>
                      <a:r>
                        <a:rPr lang="en-NZ" sz="900" baseline="-25000" dirty="0" smtClean="0">
                          <a:solidFill>
                            <a:schemeClr val="tx1"/>
                          </a:solidFill>
                          <a:effectLst/>
                        </a:rPr>
                        <a:t>2</a:t>
                      </a:r>
                      <a:r>
                        <a:rPr lang="en-NZ" sz="900" baseline="0" dirty="0" smtClean="0">
                          <a:solidFill>
                            <a:schemeClr val="tx1"/>
                          </a:solidFill>
                          <a:effectLst/>
                        </a:rPr>
                        <a:t>(</a:t>
                      </a:r>
                      <a:r>
                        <a:rPr lang="en-NZ" sz="900" dirty="0" smtClean="0">
                          <a:solidFill>
                            <a:schemeClr val="tx1"/>
                          </a:solidFill>
                          <a:effectLst/>
                        </a:rPr>
                        <a:t>FPKM)</a:t>
                      </a:r>
                    </a:p>
                    <a:p>
                      <a:pPr algn="ctr">
                        <a:lnSpc>
                          <a:spcPct val="107000"/>
                        </a:lnSpc>
                        <a:spcAft>
                          <a:spcPts val="0"/>
                        </a:spcAft>
                      </a:pPr>
                      <a:r>
                        <a:rPr lang="en-NZ" sz="900" dirty="0" smtClean="0">
                          <a:solidFill>
                            <a:schemeClr val="tx1"/>
                          </a:solidFill>
                          <a:effectLst/>
                        </a:rPr>
                        <a:t> </a:t>
                      </a:r>
                      <a:r>
                        <a:rPr lang="en-NZ" sz="900" dirty="0">
                          <a:solidFill>
                            <a:schemeClr val="tx1"/>
                          </a:solidFill>
                          <a:effectLst/>
                        </a:rPr>
                        <a:t>CV</a:t>
                      </a:r>
                      <a:endParaRPr lang="en-NZ"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0" marB="0" anchor="ctr"/>
                </a:tc>
                <a:extLst>
                  <a:ext uri="{0D108BD9-81ED-4DB2-BD59-A6C34878D82A}">
                    <a16:rowId xmlns:a16="http://schemas.microsoft.com/office/drawing/2014/main" val="4280667920"/>
                  </a:ext>
                </a:extLst>
              </a:tr>
              <a:tr h="123272">
                <a:tc>
                  <a:txBody>
                    <a:bodyPr/>
                    <a:lstStyle/>
                    <a:p>
                      <a:pPr algn="l">
                        <a:lnSpc>
                          <a:spcPct val="107000"/>
                        </a:lnSpc>
                        <a:spcAft>
                          <a:spcPts val="0"/>
                        </a:spcAft>
                      </a:pPr>
                      <a:r>
                        <a:rPr lang="en-NZ" sz="900" dirty="0">
                          <a:solidFill>
                            <a:schemeClr val="tx1"/>
                          </a:solidFill>
                          <a:effectLst/>
                        </a:rPr>
                        <a:t>TMEM156</a:t>
                      </a:r>
                      <a:endParaRPr lang="en-NZ"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0.835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0.0002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3.32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baseline="0" dirty="0" smtClean="0">
                          <a:solidFill>
                            <a:schemeClr val="tx1"/>
                          </a:solidFill>
                          <a:effectLst/>
                        </a:rPr>
                        <a:t>0.61</a:t>
                      </a:r>
                      <a:endParaRPr lang="en-NZ" sz="900" baseline="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824629478"/>
                  </a:ext>
                </a:extLst>
              </a:tr>
              <a:tr h="123272">
                <a:tc>
                  <a:txBody>
                    <a:bodyPr/>
                    <a:lstStyle/>
                    <a:p>
                      <a:pPr algn="l">
                        <a:lnSpc>
                          <a:spcPct val="107000"/>
                        </a:lnSpc>
                        <a:spcAft>
                          <a:spcPts val="0"/>
                        </a:spcAft>
                      </a:pPr>
                      <a:r>
                        <a:rPr lang="en-NZ" sz="900">
                          <a:solidFill>
                            <a:schemeClr val="tx1"/>
                          </a:solidFill>
                          <a:effectLst/>
                        </a:rPr>
                        <a:t>ICAM4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0.828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0.0002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434678915"/>
                  </a:ext>
                </a:extLst>
              </a:tr>
              <a:tr h="123272">
                <a:tc>
                  <a:txBody>
                    <a:bodyPr/>
                    <a:lstStyle/>
                    <a:p>
                      <a:pPr algn="l">
                        <a:lnSpc>
                          <a:spcPct val="107000"/>
                        </a:lnSpc>
                        <a:spcAft>
                          <a:spcPts val="0"/>
                        </a:spcAft>
                      </a:pPr>
                      <a:r>
                        <a:rPr lang="en-NZ" sz="900">
                          <a:solidFill>
                            <a:schemeClr val="tx1"/>
                          </a:solidFill>
                          <a:effectLst/>
                        </a:rPr>
                        <a:t>ATP6V1H</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0.795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0.0006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5.33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855767788"/>
                  </a:ext>
                </a:extLst>
              </a:tr>
              <a:tr h="123272">
                <a:tc>
                  <a:txBody>
                    <a:bodyPr/>
                    <a:lstStyle/>
                    <a:p>
                      <a:pPr algn="l">
                        <a:lnSpc>
                          <a:spcPct val="107000"/>
                        </a:lnSpc>
                        <a:spcAft>
                          <a:spcPts val="0"/>
                        </a:spcAft>
                      </a:pPr>
                      <a:r>
                        <a:rPr lang="en-NZ" sz="900">
                          <a:solidFill>
                            <a:schemeClr val="tx1"/>
                          </a:solidFill>
                          <a:effectLst/>
                        </a:rPr>
                        <a:t>LRRC75B</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0.785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0.0007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2.74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0.23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906122371"/>
                  </a:ext>
                </a:extLst>
              </a:tr>
              <a:tr h="123272">
                <a:tc>
                  <a:txBody>
                    <a:bodyPr/>
                    <a:lstStyle/>
                    <a:p>
                      <a:pPr algn="l">
                        <a:lnSpc>
                          <a:spcPct val="107000"/>
                        </a:lnSpc>
                        <a:spcAft>
                          <a:spcPts val="0"/>
                        </a:spcAft>
                      </a:pPr>
                      <a:r>
                        <a:rPr lang="en-NZ" sz="900">
                          <a:solidFill>
                            <a:schemeClr val="tx1"/>
                          </a:solidFill>
                          <a:effectLst/>
                        </a:rPr>
                        <a:t>SLC2A9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0.776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0.0009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3.08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3987555179"/>
                  </a:ext>
                </a:extLst>
              </a:tr>
              <a:tr h="123272">
                <a:tc>
                  <a:txBody>
                    <a:bodyPr/>
                    <a:lstStyle/>
                    <a:p>
                      <a:pPr algn="l">
                        <a:lnSpc>
                          <a:spcPct val="107000"/>
                        </a:lnSpc>
                        <a:spcAft>
                          <a:spcPts val="0"/>
                        </a:spcAft>
                      </a:pPr>
                      <a:r>
                        <a:rPr lang="en-NZ" sz="900">
                          <a:solidFill>
                            <a:schemeClr val="tx1"/>
                          </a:solidFill>
                          <a:effectLst/>
                        </a:rPr>
                        <a:t>LINC00316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0.772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1.86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3844507190"/>
                  </a:ext>
                </a:extLst>
              </a:tr>
              <a:tr h="123272">
                <a:tc>
                  <a:txBody>
                    <a:bodyPr/>
                    <a:lstStyle/>
                    <a:p>
                      <a:pPr algn="l">
                        <a:lnSpc>
                          <a:spcPct val="107000"/>
                        </a:lnSpc>
                        <a:spcAft>
                          <a:spcPts val="0"/>
                        </a:spcAft>
                      </a:pPr>
                      <a:r>
                        <a:rPr lang="en-NZ" sz="900">
                          <a:solidFill>
                            <a:schemeClr val="tx1"/>
                          </a:solidFill>
                          <a:effectLst/>
                        </a:rPr>
                        <a:t>C1orf105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0.770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1.66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3113835212"/>
                  </a:ext>
                </a:extLst>
              </a:tr>
              <a:tr h="123272">
                <a:tc>
                  <a:txBody>
                    <a:bodyPr/>
                    <a:lstStyle/>
                    <a:p>
                      <a:pPr algn="l">
                        <a:lnSpc>
                          <a:spcPct val="107000"/>
                        </a:lnSpc>
                        <a:spcAft>
                          <a:spcPts val="0"/>
                        </a:spcAft>
                      </a:pPr>
                      <a:r>
                        <a:rPr lang="en-NZ" sz="900">
                          <a:solidFill>
                            <a:schemeClr val="tx1"/>
                          </a:solidFill>
                          <a:effectLst/>
                        </a:rPr>
                        <a:t>FRMPD2B</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0.769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703831633"/>
                  </a:ext>
                </a:extLst>
              </a:tr>
              <a:tr h="123272">
                <a:tc>
                  <a:txBody>
                    <a:bodyPr/>
                    <a:lstStyle/>
                    <a:p>
                      <a:pPr algn="l">
                        <a:lnSpc>
                          <a:spcPct val="107000"/>
                        </a:lnSpc>
                        <a:spcAft>
                          <a:spcPts val="0"/>
                        </a:spcAft>
                      </a:pPr>
                      <a:r>
                        <a:rPr lang="en-NZ" sz="900">
                          <a:solidFill>
                            <a:schemeClr val="tx1"/>
                          </a:solidFill>
                          <a:effectLst/>
                        </a:rPr>
                        <a:t>UBE2V2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0.766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6.05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3204081801"/>
                  </a:ext>
                </a:extLst>
              </a:tr>
              <a:tr h="123272">
                <a:tc>
                  <a:txBody>
                    <a:bodyPr/>
                    <a:lstStyle/>
                    <a:p>
                      <a:pPr algn="l">
                        <a:lnSpc>
                          <a:spcPct val="107000"/>
                        </a:lnSpc>
                        <a:spcAft>
                          <a:spcPts val="0"/>
                        </a:spcAft>
                      </a:pPr>
                      <a:r>
                        <a:rPr lang="en-NZ" sz="900">
                          <a:solidFill>
                            <a:schemeClr val="tx1"/>
                          </a:solidFill>
                          <a:effectLst/>
                        </a:rPr>
                        <a:t>LINC00392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0.762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2.06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310683047"/>
                  </a:ext>
                </a:extLst>
              </a:tr>
              <a:tr h="123272">
                <a:tc>
                  <a:txBody>
                    <a:bodyPr/>
                    <a:lstStyle/>
                    <a:p>
                      <a:pPr algn="l">
                        <a:lnSpc>
                          <a:spcPct val="107000"/>
                        </a:lnSpc>
                        <a:spcAft>
                          <a:spcPts val="0"/>
                        </a:spcAft>
                      </a:pPr>
                      <a:r>
                        <a:rPr lang="en-NZ" sz="900">
                          <a:solidFill>
                            <a:schemeClr val="tx1"/>
                          </a:solidFill>
                          <a:effectLst/>
                        </a:rPr>
                        <a:t>XKR9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0.762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0.81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0.65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358681964"/>
                  </a:ext>
                </a:extLst>
              </a:tr>
              <a:tr h="123272">
                <a:tc>
                  <a:txBody>
                    <a:bodyPr/>
                    <a:lstStyle/>
                    <a:p>
                      <a:pPr algn="l">
                        <a:lnSpc>
                          <a:spcPct val="107000"/>
                        </a:lnSpc>
                        <a:spcAft>
                          <a:spcPts val="0"/>
                        </a:spcAft>
                      </a:pPr>
                      <a:r>
                        <a:rPr lang="en-NZ" sz="900">
                          <a:solidFill>
                            <a:schemeClr val="tx1"/>
                          </a:solidFill>
                          <a:effectLst/>
                        </a:rPr>
                        <a:t>VEGFC</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0.760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3.72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0.40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4044046352"/>
                  </a:ext>
                </a:extLst>
              </a:tr>
              <a:tr h="123272">
                <a:tc>
                  <a:txBody>
                    <a:bodyPr/>
                    <a:lstStyle/>
                    <a:p>
                      <a:pPr algn="l">
                        <a:lnSpc>
                          <a:spcPct val="107000"/>
                        </a:lnSpc>
                        <a:spcAft>
                          <a:spcPts val="0"/>
                        </a:spcAft>
                      </a:pPr>
                      <a:r>
                        <a:rPr lang="en-NZ" sz="900">
                          <a:solidFill>
                            <a:schemeClr val="tx1"/>
                          </a:solidFill>
                          <a:effectLst/>
                        </a:rPr>
                        <a:t>ADGRF4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0.760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2.78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0.42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74597571"/>
                  </a:ext>
                </a:extLst>
              </a:tr>
              <a:tr h="123272">
                <a:tc>
                  <a:txBody>
                    <a:bodyPr/>
                    <a:lstStyle/>
                    <a:p>
                      <a:pPr algn="l">
                        <a:lnSpc>
                          <a:spcPct val="107000"/>
                        </a:lnSpc>
                        <a:spcAft>
                          <a:spcPts val="0"/>
                        </a:spcAft>
                      </a:pPr>
                      <a:r>
                        <a:rPr lang="en-NZ" sz="900">
                          <a:solidFill>
                            <a:schemeClr val="tx1"/>
                          </a:solidFill>
                          <a:effectLst/>
                        </a:rPr>
                        <a:t>LINC01248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0.751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1.30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954781898"/>
                  </a:ext>
                </a:extLst>
              </a:tr>
              <a:tr h="123272">
                <a:tc>
                  <a:txBody>
                    <a:bodyPr/>
                    <a:lstStyle/>
                    <a:p>
                      <a:pPr algn="l">
                        <a:lnSpc>
                          <a:spcPct val="107000"/>
                        </a:lnSpc>
                        <a:spcAft>
                          <a:spcPts val="0"/>
                        </a:spcAft>
                      </a:pPr>
                      <a:r>
                        <a:rPr lang="en-NZ" sz="900">
                          <a:solidFill>
                            <a:schemeClr val="tx1"/>
                          </a:solidFill>
                          <a:effectLst/>
                        </a:rPr>
                        <a:t>VAX1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0.751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0.20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1.16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4292562209"/>
                  </a:ext>
                </a:extLst>
              </a:tr>
              <a:tr h="123272">
                <a:tc>
                  <a:txBody>
                    <a:bodyPr/>
                    <a:lstStyle/>
                    <a:p>
                      <a:pPr algn="l">
                        <a:lnSpc>
                          <a:spcPct val="107000"/>
                        </a:lnSpc>
                        <a:spcAft>
                          <a:spcPts val="0"/>
                        </a:spcAft>
                      </a:pPr>
                      <a:r>
                        <a:rPr lang="en-NZ" sz="900">
                          <a:solidFill>
                            <a:schemeClr val="tx1"/>
                          </a:solidFill>
                          <a:effectLst/>
                        </a:rPr>
                        <a:t>LINC01137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0.747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1.99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0.32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330025917"/>
                  </a:ext>
                </a:extLst>
              </a:tr>
              <a:tr h="123272">
                <a:tc>
                  <a:txBody>
                    <a:bodyPr/>
                    <a:lstStyle/>
                    <a:p>
                      <a:pPr algn="l">
                        <a:lnSpc>
                          <a:spcPct val="107000"/>
                        </a:lnSpc>
                        <a:spcAft>
                          <a:spcPts val="0"/>
                        </a:spcAft>
                      </a:pPr>
                      <a:r>
                        <a:rPr lang="en-NZ" sz="900">
                          <a:solidFill>
                            <a:schemeClr val="tx1"/>
                          </a:solidFill>
                          <a:effectLst/>
                        </a:rPr>
                        <a:t>BCL2L13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0.746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0.0019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4.62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907584354"/>
                  </a:ext>
                </a:extLst>
              </a:tr>
              <a:tr h="123272">
                <a:tc>
                  <a:txBody>
                    <a:bodyPr/>
                    <a:lstStyle/>
                    <a:p>
                      <a:pPr algn="l">
                        <a:lnSpc>
                          <a:spcPct val="107000"/>
                        </a:lnSpc>
                        <a:spcAft>
                          <a:spcPts val="0"/>
                        </a:spcAft>
                      </a:pPr>
                      <a:r>
                        <a:rPr lang="en-NZ" sz="900">
                          <a:solidFill>
                            <a:schemeClr val="tx1"/>
                          </a:solidFill>
                          <a:effectLst/>
                        </a:rPr>
                        <a:t>TRAPPC11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0.744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3.27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529909870"/>
                  </a:ext>
                </a:extLst>
              </a:tr>
              <a:tr h="123272">
                <a:tc>
                  <a:txBody>
                    <a:bodyPr/>
                    <a:lstStyle/>
                    <a:p>
                      <a:pPr algn="l">
                        <a:lnSpc>
                          <a:spcPct val="107000"/>
                        </a:lnSpc>
                        <a:spcAft>
                          <a:spcPts val="0"/>
                        </a:spcAft>
                      </a:pPr>
                      <a:r>
                        <a:rPr lang="en-NZ" sz="900">
                          <a:solidFill>
                            <a:schemeClr val="tx1"/>
                          </a:solidFill>
                          <a:effectLst/>
                        </a:rPr>
                        <a:t>S100A9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0.744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7.28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0.40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966806902"/>
                  </a:ext>
                </a:extLst>
              </a:tr>
              <a:tr h="123272">
                <a:tc>
                  <a:txBody>
                    <a:bodyPr/>
                    <a:lstStyle/>
                    <a:p>
                      <a:pPr algn="l">
                        <a:lnSpc>
                          <a:spcPct val="107000"/>
                        </a:lnSpc>
                        <a:spcAft>
                          <a:spcPts val="0"/>
                        </a:spcAft>
                      </a:pPr>
                      <a:r>
                        <a:rPr lang="en-NZ" sz="900">
                          <a:solidFill>
                            <a:schemeClr val="tx1"/>
                          </a:solidFill>
                          <a:effectLst/>
                        </a:rPr>
                        <a:t>LOC101927132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0.742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2.45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182233965"/>
                  </a:ext>
                </a:extLst>
              </a:tr>
              <a:tr h="123272">
                <a:tc>
                  <a:txBody>
                    <a:bodyPr/>
                    <a:lstStyle/>
                    <a:p>
                      <a:pPr algn="l">
                        <a:lnSpc>
                          <a:spcPct val="107000"/>
                        </a:lnSpc>
                        <a:spcAft>
                          <a:spcPts val="0"/>
                        </a:spcAft>
                      </a:pPr>
                      <a:r>
                        <a:rPr lang="en-NZ" sz="900">
                          <a:solidFill>
                            <a:schemeClr val="tx1"/>
                          </a:solidFill>
                          <a:effectLst/>
                        </a:rPr>
                        <a:t>LOC643339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0.742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0.22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1.43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929688634"/>
                  </a:ext>
                </a:extLst>
              </a:tr>
              <a:tr h="123272">
                <a:tc>
                  <a:txBody>
                    <a:bodyPr/>
                    <a:lstStyle/>
                    <a:p>
                      <a:pPr algn="l">
                        <a:lnSpc>
                          <a:spcPct val="107000"/>
                        </a:lnSpc>
                        <a:spcAft>
                          <a:spcPts val="0"/>
                        </a:spcAft>
                      </a:pPr>
                      <a:r>
                        <a:rPr lang="en-NZ" sz="900">
                          <a:solidFill>
                            <a:schemeClr val="tx1"/>
                          </a:solidFill>
                          <a:effectLst/>
                        </a:rPr>
                        <a:t>ADGRG7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0.741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242150987"/>
                  </a:ext>
                </a:extLst>
              </a:tr>
              <a:tr h="123272">
                <a:tc>
                  <a:txBody>
                    <a:bodyPr/>
                    <a:lstStyle/>
                    <a:p>
                      <a:pPr algn="l">
                        <a:lnSpc>
                          <a:spcPct val="107000"/>
                        </a:lnSpc>
                        <a:spcAft>
                          <a:spcPts val="0"/>
                        </a:spcAft>
                      </a:pPr>
                      <a:r>
                        <a:rPr lang="en-NZ" sz="900">
                          <a:solidFill>
                            <a:schemeClr val="tx1"/>
                          </a:solidFill>
                          <a:effectLst/>
                        </a:rPr>
                        <a:t>FLJ41941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0.740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1.16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802964367"/>
                  </a:ext>
                </a:extLst>
              </a:tr>
              <a:tr h="123272">
                <a:tc>
                  <a:txBody>
                    <a:bodyPr/>
                    <a:lstStyle/>
                    <a:p>
                      <a:pPr algn="l">
                        <a:lnSpc>
                          <a:spcPct val="107000"/>
                        </a:lnSpc>
                        <a:spcAft>
                          <a:spcPts val="0"/>
                        </a:spcAft>
                      </a:pPr>
                      <a:r>
                        <a:rPr lang="en-NZ" sz="900">
                          <a:solidFill>
                            <a:schemeClr val="tx1"/>
                          </a:solidFill>
                          <a:effectLst/>
                        </a:rPr>
                        <a:t>MGAT1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0.740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5.17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274477488"/>
                  </a:ext>
                </a:extLst>
              </a:tr>
              <a:tr h="123272">
                <a:tc>
                  <a:txBody>
                    <a:bodyPr/>
                    <a:lstStyle/>
                    <a:p>
                      <a:pPr algn="l">
                        <a:lnSpc>
                          <a:spcPct val="107000"/>
                        </a:lnSpc>
                        <a:spcAft>
                          <a:spcPts val="0"/>
                        </a:spcAft>
                      </a:pPr>
                      <a:r>
                        <a:rPr lang="en-NZ" sz="900">
                          <a:solidFill>
                            <a:schemeClr val="tx1"/>
                          </a:solidFill>
                          <a:effectLst/>
                        </a:rPr>
                        <a:t>KCTD11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0.735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3.62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242736451"/>
                  </a:ext>
                </a:extLst>
              </a:tr>
              <a:tr h="123272">
                <a:tc>
                  <a:txBody>
                    <a:bodyPr/>
                    <a:lstStyle/>
                    <a:p>
                      <a:pPr algn="l">
                        <a:lnSpc>
                          <a:spcPct val="107000"/>
                        </a:lnSpc>
                        <a:spcAft>
                          <a:spcPts val="0"/>
                        </a:spcAft>
                      </a:pPr>
                      <a:r>
                        <a:rPr lang="en-NZ" sz="900">
                          <a:solidFill>
                            <a:schemeClr val="tx1"/>
                          </a:solidFill>
                          <a:effectLst/>
                        </a:rPr>
                        <a:t>LINC00925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0.735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0.17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916821477"/>
                  </a:ext>
                </a:extLst>
              </a:tr>
              <a:tr h="123272">
                <a:tc>
                  <a:txBody>
                    <a:bodyPr/>
                    <a:lstStyle/>
                    <a:p>
                      <a:pPr algn="l">
                        <a:lnSpc>
                          <a:spcPct val="107000"/>
                        </a:lnSpc>
                        <a:spcAft>
                          <a:spcPts val="0"/>
                        </a:spcAft>
                      </a:pPr>
                      <a:r>
                        <a:rPr lang="en-NZ" sz="900">
                          <a:solidFill>
                            <a:schemeClr val="tx1"/>
                          </a:solidFill>
                          <a:effectLst/>
                        </a:rPr>
                        <a:t>GGT3P</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0.734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1.92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992976795"/>
                  </a:ext>
                </a:extLst>
              </a:tr>
              <a:tr h="123272">
                <a:tc>
                  <a:txBody>
                    <a:bodyPr/>
                    <a:lstStyle/>
                    <a:p>
                      <a:pPr algn="l">
                        <a:lnSpc>
                          <a:spcPct val="107000"/>
                        </a:lnSpc>
                        <a:spcAft>
                          <a:spcPts val="0"/>
                        </a:spcAft>
                      </a:pPr>
                      <a:r>
                        <a:rPr lang="en-NZ" sz="900">
                          <a:solidFill>
                            <a:schemeClr val="tx1"/>
                          </a:solidFill>
                          <a:effectLst/>
                        </a:rPr>
                        <a:t>IRF2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0.733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3.85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0.17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3174226442"/>
                  </a:ext>
                </a:extLst>
              </a:tr>
              <a:tr h="123272">
                <a:tc>
                  <a:txBody>
                    <a:bodyPr/>
                    <a:lstStyle/>
                    <a:p>
                      <a:pPr algn="l">
                        <a:lnSpc>
                          <a:spcPct val="107000"/>
                        </a:lnSpc>
                        <a:spcAft>
                          <a:spcPts val="0"/>
                        </a:spcAft>
                      </a:pPr>
                      <a:r>
                        <a:rPr lang="en-NZ" sz="900">
                          <a:solidFill>
                            <a:schemeClr val="tx1"/>
                          </a:solidFill>
                          <a:effectLst/>
                        </a:rPr>
                        <a:t>AAMDC</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0.733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3.55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0.18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3170328386"/>
                  </a:ext>
                </a:extLst>
              </a:tr>
              <a:tr h="123272">
                <a:tc>
                  <a:txBody>
                    <a:bodyPr/>
                    <a:lstStyle/>
                    <a:p>
                      <a:pPr algn="l">
                        <a:lnSpc>
                          <a:spcPct val="107000"/>
                        </a:lnSpc>
                        <a:spcAft>
                          <a:spcPts val="0"/>
                        </a:spcAft>
                      </a:pPr>
                      <a:r>
                        <a:rPr lang="en-NZ" sz="900">
                          <a:solidFill>
                            <a:schemeClr val="tx1"/>
                          </a:solidFill>
                          <a:effectLst/>
                        </a:rPr>
                        <a:t>PLA2G2D</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0.730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042533580"/>
                  </a:ext>
                </a:extLst>
              </a:tr>
              <a:tr h="123272">
                <a:tc>
                  <a:txBody>
                    <a:bodyPr/>
                    <a:lstStyle/>
                    <a:p>
                      <a:pPr algn="l">
                        <a:lnSpc>
                          <a:spcPct val="107000"/>
                        </a:lnSpc>
                        <a:spcAft>
                          <a:spcPts val="0"/>
                        </a:spcAft>
                      </a:pPr>
                      <a:r>
                        <a:rPr lang="en-NZ" sz="900">
                          <a:solidFill>
                            <a:schemeClr val="tx1"/>
                          </a:solidFill>
                          <a:effectLst/>
                        </a:rPr>
                        <a:t>LINC00964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0.730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0.55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1.07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079886903"/>
                  </a:ext>
                </a:extLst>
              </a:tr>
              <a:tr h="123272">
                <a:tc>
                  <a:txBody>
                    <a:bodyPr/>
                    <a:lstStyle/>
                    <a:p>
                      <a:pPr algn="l">
                        <a:lnSpc>
                          <a:spcPct val="107000"/>
                        </a:lnSpc>
                        <a:spcAft>
                          <a:spcPts val="0"/>
                        </a:spcAft>
                      </a:pPr>
                      <a:r>
                        <a:rPr lang="en-NZ" sz="900">
                          <a:solidFill>
                            <a:schemeClr val="tx1"/>
                          </a:solidFill>
                          <a:effectLst/>
                        </a:rPr>
                        <a:t>C1orf189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0.726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638646063"/>
                  </a:ext>
                </a:extLst>
              </a:tr>
              <a:tr h="123272">
                <a:tc>
                  <a:txBody>
                    <a:bodyPr/>
                    <a:lstStyle/>
                    <a:p>
                      <a:pPr algn="l">
                        <a:lnSpc>
                          <a:spcPct val="107000"/>
                        </a:lnSpc>
                        <a:spcAft>
                          <a:spcPts val="0"/>
                        </a:spcAft>
                      </a:pPr>
                      <a:r>
                        <a:rPr lang="en-NZ" sz="900">
                          <a:solidFill>
                            <a:schemeClr val="tx1"/>
                          </a:solidFill>
                          <a:effectLst/>
                        </a:rPr>
                        <a:t>ST3GAL4-AS1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0.726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2.54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0.30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932798222"/>
                  </a:ext>
                </a:extLst>
              </a:tr>
              <a:tr h="123272">
                <a:tc>
                  <a:txBody>
                    <a:bodyPr/>
                    <a:lstStyle/>
                    <a:p>
                      <a:pPr algn="l">
                        <a:lnSpc>
                          <a:spcPct val="107000"/>
                        </a:lnSpc>
                        <a:spcAft>
                          <a:spcPts val="0"/>
                        </a:spcAft>
                      </a:pPr>
                      <a:r>
                        <a:rPr lang="en-NZ" sz="900">
                          <a:solidFill>
                            <a:schemeClr val="tx1"/>
                          </a:solidFill>
                          <a:effectLst/>
                        </a:rPr>
                        <a:t>BCAP31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0.726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7.38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049636607"/>
                  </a:ext>
                </a:extLst>
              </a:tr>
              <a:tr h="123272">
                <a:tc>
                  <a:txBody>
                    <a:bodyPr/>
                    <a:lstStyle/>
                    <a:p>
                      <a:pPr algn="l">
                        <a:lnSpc>
                          <a:spcPct val="107000"/>
                        </a:lnSpc>
                        <a:spcAft>
                          <a:spcPts val="0"/>
                        </a:spcAft>
                      </a:pPr>
                      <a:r>
                        <a:rPr lang="en-NZ" sz="900">
                          <a:solidFill>
                            <a:schemeClr val="tx1"/>
                          </a:solidFill>
                          <a:effectLst/>
                        </a:rPr>
                        <a:t>HK1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0.726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0.0029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5.91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4129498332"/>
                  </a:ext>
                </a:extLst>
              </a:tr>
              <a:tr h="123272">
                <a:tc>
                  <a:txBody>
                    <a:bodyPr/>
                    <a:lstStyle/>
                    <a:p>
                      <a:pPr algn="l">
                        <a:lnSpc>
                          <a:spcPct val="107000"/>
                        </a:lnSpc>
                        <a:spcAft>
                          <a:spcPts val="0"/>
                        </a:spcAft>
                      </a:pPr>
                      <a:r>
                        <a:rPr lang="en-NZ" sz="900">
                          <a:solidFill>
                            <a:schemeClr val="tx1"/>
                          </a:solidFill>
                          <a:effectLst/>
                        </a:rPr>
                        <a:t>NTPCR</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0.721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4.73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418985005"/>
                  </a:ext>
                </a:extLst>
              </a:tr>
              <a:tr h="123272">
                <a:tc>
                  <a:txBody>
                    <a:bodyPr/>
                    <a:lstStyle/>
                    <a:p>
                      <a:pPr algn="l">
                        <a:lnSpc>
                          <a:spcPct val="107000"/>
                        </a:lnSpc>
                        <a:spcAft>
                          <a:spcPts val="0"/>
                        </a:spcAft>
                      </a:pPr>
                      <a:r>
                        <a:rPr lang="en-NZ" sz="900">
                          <a:solidFill>
                            <a:schemeClr val="tx1"/>
                          </a:solidFill>
                          <a:effectLst/>
                        </a:rPr>
                        <a:t>DHRS12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0.720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2.59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238540001"/>
                  </a:ext>
                </a:extLst>
              </a:tr>
              <a:tr h="123272">
                <a:tc>
                  <a:txBody>
                    <a:bodyPr/>
                    <a:lstStyle/>
                    <a:p>
                      <a:pPr algn="l">
                        <a:lnSpc>
                          <a:spcPct val="107000"/>
                        </a:lnSpc>
                        <a:spcAft>
                          <a:spcPts val="0"/>
                        </a:spcAft>
                      </a:pPr>
                      <a:r>
                        <a:rPr lang="en-NZ" sz="900">
                          <a:solidFill>
                            <a:schemeClr val="tx1"/>
                          </a:solidFill>
                          <a:effectLst/>
                        </a:rPr>
                        <a:t>UBE2E1-AS1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0.96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161826034"/>
                  </a:ext>
                </a:extLst>
              </a:tr>
              <a:tr h="123272">
                <a:tc>
                  <a:txBody>
                    <a:bodyPr/>
                    <a:lstStyle/>
                    <a:p>
                      <a:pPr algn="l">
                        <a:lnSpc>
                          <a:spcPct val="107000"/>
                        </a:lnSpc>
                        <a:spcAft>
                          <a:spcPts val="0"/>
                        </a:spcAft>
                      </a:pPr>
                      <a:r>
                        <a:rPr lang="en-NZ" sz="900">
                          <a:solidFill>
                            <a:schemeClr val="tx1"/>
                          </a:solidFill>
                          <a:effectLst/>
                        </a:rPr>
                        <a:t>GPR78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0.16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1.23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912237620"/>
                  </a:ext>
                </a:extLst>
              </a:tr>
              <a:tr h="123272">
                <a:tc>
                  <a:txBody>
                    <a:bodyPr/>
                    <a:lstStyle/>
                    <a:p>
                      <a:pPr algn="l">
                        <a:lnSpc>
                          <a:spcPct val="107000"/>
                        </a:lnSpc>
                        <a:spcAft>
                          <a:spcPts val="0"/>
                        </a:spcAft>
                      </a:pPr>
                      <a:r>
                        <a:rPr lang="en-NZ" sz="900">
                          <a:solidFill>
                            <a:schemeClr val="tx1"/>
                          </a:solidFill>
                          <a:effectLst/>
                        </a:rPr>
                        <a:t>HIST1H2BI</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2.64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3439426734"/>
                  </a:ext>
                </a:extLst>
              </a:tr>
              <a:tr h="123272">
                <a:tc>
                  <a:txBody>
                    <a:bodyPr/>
                    <a:lstStyle/>
                    <a:p>
                      <a:pPr algn="l">
                        <a:lnSpc>
                          <a:spcPct val="107000"/>
                        </a:lnSpc>
                        <a:spcAft>
                          <a:spcPts val="0"/>
                        </a:spcAft>
                      </a:pPr>
                      <a:r>
                        <a:rPr lang="en-NZ" sz="900">
                          <a:solidFill>
                            <a:schemeClr val="tx1"/>
                          </a:solidFill>
                          <a:effectLst/>
                        </a:rPr>
                        <a:t>CXorf58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0.16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3256627729"/>
                  </a:ext>
                </a:extLst>
              </a:tr>
              <a:tr h="123272">
                <a:tc>
                  <a:txBody>
                    <a:bodyPr/>
                    <a:lstStyle/>
                    <a:p>
                      <a:pPr algn="l">
                        <a:lnSpc>
                          <a:spcPct val="107000"/>
                        </a:lnSpc>
                        <a:spcAft>
                          <a:spcPts val="0"/>
                        </a:spcAft>
                      </a:pPr>
                      <a:r>
                        <a:rPr lang="en-NZ" sz="900">
                          <a:solidFill>
                            <a:schemeClr val="tx1"/>
                          </a:solidFill>
                          <a:effectLst/>
                        </a:rPr>
                        <a:t>SLFN11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3.07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0.51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410839942"/>
                  </a:ext>
                </a:extLst>
              </a:tr>
              <a:tr h="123272">
                <a:tc>
                  <a:txBody>
                    <a:bodyPr/>
                    <a:lstStyle/>
                    <a:p>
                      <a:pPr algn="l">
                        <a:lnSpc>
                          <a:spcPct val="107000"/>
                        </a:lnSpc>
                        <a:spcAft>
                          <a:spcPts val="0"/>
                        </a:spcAft>
                      </a:pPr>
                      <a:r>
                        <a:rPr lang="en-NZ" sz="900">
                          <a:solidFill>
                            <a:schemeClr val="tx1"/>
                          </a:solidFill>
                          <a:effectLst/>
                        </a:rPr>
                        <a:t>LOC105376360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1.87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355019436"/>
                  </a:ext>
                </a:extLst>
              </a:tr>
              <a:tr h="123272">
                <a:tc>
                  <a:txBody>
                    <a:bodyPr/>
                    <a:lstStyle/>
                    <a:p>
                      <a:pPr algn="l">
                        <a:lnSpc>
                          <a:spcPct val="107000"/>
                        </a:lnSpc>
                        <a:spcAft>
                          <a:spcPts val="0"/>
                        </a:spcAft>
                      </a:pPr>
                      <a:r>
                        <a:rPr lang="en-NZ" sz="900">
                          <a:solidFill>
                            <a:schemeClr val="tx1"/>
                          </a:solidFill>
                          <a:effectLst/>
                        </a:rPr>
                        <a:t>COA6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5.24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386556957"/>
                  </a:ext>
                </a:extLst>
              </a:tr>
              <a:tr h="123272">
                <a:tc>
                  <a:txBody>
                    <a:bodyPr/>
                    <a:lstStyle/>
                    <a:p>
                      <a:pPr algn="l">
                        <a:lnSpc>
                          <a:spcPct val="107000"/>
                        </a:lnSpc>
                        <a:spcAft>
                          <a:spcPts val="0"/>
                        </a:spcAft>
                      </a:pPr>
                      <a:r>
                        <a:rPr lang="en-NZ" sz="900">
                          <a:solidFill>
                            <a:schemeClr val="tx1"/>
                          </a:solidFill>
                          <a:effectLst/>
                        </a:rPr>
                        <a:t>FAM178B</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1.41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316405676"/>
                  </a:ext>
                </a:extLst>
              </a:tr>
              <a:tr h="123272">
                <a:tc>
                  <a:txBody>
                    <a:bodyPr/>
                    <a:lstStyle/>
                    <a:p>
                      <a:pPr algn="l">
                        <a:lnSpc>
                          <a:spcPct val="107000"/>
                        </a:lnSpc>
                        <a:spcAft>
                          <a:spcPts val="0"/>
                        </a:spcAft>
                      </a:pPr>
                      <a:r>
                        <a:rPr lang="en-NZ" sz="900">
                          <a:solidFill>
                            <a:schemeClr val="tx1"/>
                          </a:solidFill>
                          <a:effectLst/>
                        </a:rPr>
                        <a:t>VSTM5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0.41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1679663522"/>
                  </a:ext>
                </a:extLst>
              </a:tr>
              <a:tr h="123272">
                <a:tc>
                  <a:txBody>
                    <a:bodyPr/>
                    <a:lstStyle/>
                    <a:p>
                      <a:pPr algn="l">
                        <a:lnSpc>
                          <a:spcPct val="107000"/>
                        </a:lnSpc>
                        <a:spcAft>
                          <a:spcPts val="0"/>
                        </a:spcAft>
                      </a:pPr>
                      <a:r>
                        <a:rPr lang="en-NZ" sz="900">
                          <a:solidFill>
                            <a:schemeClr val="tx1"/>
                          </a:solidFill>
                          <a:effectLst/>
                        </a:rPr>
                        <a:t>COL22A1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1.79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4126230899"/>
                  </a:ext>
                </a:extLst>
              </a:tr>
              <a:tr h="123272">
                <a:tc>
                  <a:txBody>
                    <a:bodyPr/>
                    <a:lstStyle/>
                    <a:p>
                      <a:pPr algn="l">
                        <a:lnSpc>
                          <a:spcPct val="107000"/>
                        </a:lnSpc>
                        <a:spcAft>
                          <a:spcPts val="0"/>
                        </a:spcAft>
                      </a:pPr>
                      <a:r>
                        <a:rPr lang="en-NZ" sz="900">
                          <a:solidFill>
                            <a:schemeClr val="tx1"/>
                          </a:solidFill>
                          <a:effectLst/>
                        </a:rPr>
                        <a:t>FAM153A</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0.0039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2.25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4199242114"/>
                  </a:ext>
                </a:extLst>
              </a:tr>
              <a:tr h="123272">
                <a:tc>
                  <a:txBody>
                    <a:bodyPr/>
                    <a:lstStyle/>
                    <a:p>
                      <a:pPr algn="l">
                        <a:lnSpc>
                          <a:spcPct val="107000"/>
                        </a:lnSpc>
                        <a:spcAft>
                          <a:spcPts val="0"/>
                        </a:spcAft>
                      </a:pPr>
                      <a:r>
                        <a:rPr lang="en-NZ" sz="900">
                          <a:solidFill>
                            <a:schemeClr val="tx1"/>
                          </a:solidFill>
                          <a:effectLst/>
                        </a:rPr>
                        <a:t>SERINC1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0.710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0.0040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5.85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54042990"/>
                  </a:ext>
                </a:extLst>
              </a:tr>
              <a:tr h="123272">
                <a:tc>
                  <a:txBody>
                    <a:bodyPr/>
                    <a:lstStyle/>
                    <a:p>
                      <a:pPr algn="l">
                        <a:lnSpc>
                          <a:spcPct val="107000"/>
                        </a:lnSpc>
                        <a:spcAft>
                          <a:spcPts val="0"/>
                        </a:spcAft>
                      </a:pPr>
                      <a:r>
                        <a:rPr lang="en-NZ" sz="900">
                          <a:solidFill>
                            <a:schemeClr val="tx1"/>
                          </a:solidFill>
                          <a:effectLst/>
                        </a:rPr>
                        <a:t>KLHL10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0.709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0.0041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a:solidFill>
                            <a:schemeClr val="tx1"/>
                          </a:solidFill>
                          <a:effectLst/>
                        </a:rPr>
                        <a:t>0.04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tc>
                  <a:txBody>
                    <a:bodyPr/>
                    <a:lstStyle/>
                    <a:p>
                      <a:pPr algn="ctr">
                        <a:lnSpc>
                          <a:spcPct val="107000"/>
                        </a:lnSpc>
                        <a:spcAft>
                          <a:spcPts val="0"/>
                        </a:spcAft>
                      </a:pPr>
                      <a:r>
                        <a:rPr lang="en-NZ" sz="900" dirty="0">
                          <a:solidFill>
                            <a:schemeClr val="tx1"/>
                          </a:solidFill>
                          <a:effectLst/>
                        </a:rPr>
                        <a:t>1.11</a:t>
                      </a:r>
                      <a:endParaRPr lang="en-NZ"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nchor="ctr"/>
                </a:tc>
                <a:extLst>
                  <a:ext uri="{0D108BD9-81ED-4DB2-BD59-A6C34878D82A}">
                    <a16:rowId xmlns:a16="http://schemas.microsoft.com/office/drawing/2014/main" val="2003367441"/>
                  </a:ext>
                </a:extLst>
              </a:tr>
            </a:tbl>
          </a:graphicData>
        </a:graphic>
      </p:graphicFrame>
    </p:spTree>
    <p:extLst>
      <p:ext uri="{BB962C8B-B14F-4D97-AF65-F5344CB8AC3E}">
        <p14:creationId xmlns:p14="http://schemas.microsoft.com/office/powerpoint/2010/main" val="21169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058" y="222422"/>
            <a:ext cx="6201160" cy="276999"/>
          </a:xfrm>
          <a:prstGeom prst="rect">
            <a:avLst/>
          </a:prstGeom>
          <a:noFill/>
        </p:spPr>
        <p:txBody>
          <a:bodyPr wrap="square" rtlCol="0">
            <a:spAutoFit/>
          </a:bodyPr>
          <a:lstStyle/>
          <a:p>
            <a:r>
              <a:rPr lang="en-NZ" sz="1200" b="1" dirty="0" smtClean="0"/>
              <a:t>Supplemental </a:t>
            </a:r>
            <a:r>
              <a:rPr lang="en-NZ" sz="1200" b="1" dirty="0"/>
              <a:t>Table 2, continued</a:t>
            </a:r>
            <a:endParaRPr lang="en-NZ" sz="1200" dirty="0"/>
          </a:p>
        </p:txBody>
      </p:sp>
      <p:sp>
        <p:nvSpPr>
          <p:cNvPr id="3" name="Slide Number Placeholder 2"/>
          <p:cNvSpPr>
            <a:spLocks noGrp="1"/>
          </p:cNvSpPr>
          <p:nvPr>
            <p:ph type="sldNum" sz="quarter" idx="12"/>
          </p:nvPr>
        </p:nvSpPr>
        <p:spPr/>
        <p:txBody>
          <a:bodyPr/>
          <a:lstStyle/>
          <a:p>
            <a:fld id="{BF18C196-3ABE-43C0-9E5E-32D62974A7DC}" type="slidenum">
              <a:rPr lang="en-NZ" smtClean="0"/>
              <a:t>4</a:t>
            </a:fld>
            <a:endParaRPr lang="en-NZ"/>
          </a:p>
        </p:txBody>
      </p:sp>
      <p:sp>
        <p:nvSpPr>
          <p:cNvPr id="2" name="TextBox 1"/>
          <p:cNvSpPr txBox="1"/>
          <p:nvPr/>
        </p:nvSpPr>
        <p:spPr>
          <a:xfrm>
            <a:off x="269058" y="532691"/>
            <a:ext cx="2634311" cy="276999"/>
          </a:xfrm>
          <a:prstGeom prst="rect">
            <a:avLst/>
          </a:prstGeom>
          <a:noFill/>
        </p:spPr>
        <p:txBody>
          <a:bodyPr wrap="none" rtlCol="0">
            <a:spAutoFit/>
          </a:bodyPr>
          <a:lstStyle/>
          <a:p>
            <a:r>
              <a:rPr lang="en-NZ" sz="1200" dirty="0"/>
              <a:t>(b) Negatively correlated genes</a:t>
            </a:r>
          </a:p>
        </p:txBody>
      </p:sp>
      <p:graphicFrame>
        <p:nvGraphicFramePr>
          <p:cNvPr id="6" name="Table 5"/>
          <p:cNvGraphicFramePr>
            <a:graphicFrameLocks noGrp="1"/>
          </p:cNvGraphicFramePr>
          <p:nvPr>
            <p:extLst>
              <p:ext uri="{D42A27DB-BD31-4B8C-83A1-F6EECF244321}">
                <p14:modId xmlns:p14="http://schemas.microsoft.com/office/powerpoint/2010/main" val="1383613399"/>
              </p:ext>
            </p:extLst>
          </p:nvPr>
        </p:nvGraphicFramePr>
        <p:xfrm>
          <a:off x="960071" y="916136"/>
          <a:ext cx="5168880" cy="8833147"/>
        </p:xfrm>
        <a:graphic>
          <a:graphicData uri="http://schemas.openxmlformats.org/drawingml/2006/table">
            <a:tbl>
              <a:tblPr firstRow="1" firstCol="1" bandRow="1">
                <a:tableStyleId>{F5AB1C69-6EDB-4FF4-983F-18BD219EF322}</a:tableStyleId>
              </a:tblPr>
              <a:tblGrid>
                <a:gridCol w="1287840">
                  <a:extLst>
                    <a:ext uri="{9D8B030D-6E8A-4147-A177-3AD203B41FA5}">
                      <a16:colId xmlns:a16="http://schemas.microsoft.com/office/drawing/2014/main" val="2546879250"/>
                    </a:ext>
                  </a:extLst>
                </a:gridCol>
                <a:gridCol w="948190">
                  <a:extLst>
                    <a:ext uri="{9D8B030D-6E8A-4147-A177-3AD203B41FA5}">
                      <a16:colId xmlns:a16="http://schemas.microsoft.com/office/drawing/2014/main" val="2436709522"/>
                    </a:ext>
                  </a:extLst>
                </a:gridCol>
                <a:gridCol w="990646">
                  <a:extLst>
                    <a:ext uri="{9D8B030D-6E8A-4147-A177-3AD203B41FA5}">
                      <a16:colId xmlns:a16="http://schemas.microsoft.com/office/drawing/2014/main" val="2948638168"/>
                    </a:ext>
                  </a:extLst>
                </a:gridCol>
                <a:gridCol w="1047254">
                  <a:extLst>
                    <a:ext uri="{9D8B030D-6E8A-4147-A177-3AD203B41FA5}">
                      <a16:colId xmlns:a16="http://schemas.microsoft.com/office/drawing/2014/main" val="1368260612"/>
                    </a:ext>
                  </a:extLst>
                </a:gridCol>
                <a:gridCol w="894950">
                  <a:extLst>
                    <a:ext uri="{9D8B030D-6E8A-4147-A177-3AD203B41FA5}">
                      <a16:colId xmlns:a16="http://schemas.microsoft.com/office/drawing/2014/main" val="3155937611"/>
                    </a:ext>
                  </a:extLst>
                </a:gridCol>
              </a:tblGrid>
              <a:tr h="253016">
                <a:tc>
                  <a:txBody>
                    <a:bodyPr/>
                    <a:lstStyle/>
                    <a:p>
                      <a:pPr>
                        <a:lnSpc>
                          <a:spcPct val="107000"/>
                        </a:lnSpc>
                        <a:spcAft>
                          <a:spcPts val="0"/>
                        </a:spcAft>
                      </a:pPr>
                      <a:r>
                        <a:rPr lang="en-NZ" sz="900">
                          <a:solidFill>
                            <a:schemeClr val="tx1"/>
                          </a:solidFill>
                          <a:effectLst/>
                        </a:rPr>
                        <a:t>Gene</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0" marB="0" anchor="ctr"/>
                </a:tc>
                <a:tc>
                  <a:txBody>
                    <a:bodyPr/>
                    <a:lstStyle/>
                    <a:p>
                      <a:pPr algn="ctr">
                        <a:lnSpc>
                          <a:spcPct val="107000"/>
                        </a:lnSpc>
                        <a:spcAft>
                          <a:spcPts val="0"/>
                        </a:spcAft>
                      </a:pPr>
                      <a:r>
                        <a:rPr lang="en-NZ" sz="900" dirty="0">
                          <a:solidFill>
                            <a:schemeClr val="tx1"/>
                          </a:solidFill>
                          <a:effectLst/>
                        </a:rPr>
                        <a:t>Pearson R</a:t>
                      </a:r>
                      <a:endParaRPr lang="en-NZ"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0" marB="0" anchor="ctr"/>
                </a:tc>
                <a:tc>
                  <a:txBody>
                    <a:bodyPr/>
                    <a:lstStyle/>
                    <a:p>
                      <a:pPr algn="ctr">
                        <a:lnSpc>
                          <a:spcPct val="107000"/>
                        </a:lnSpc>
                        <a:spcAft>
                          <a:spcPts val="0"/>
                        </a:spcAft>
                      </a:pPr>
                      <a:r>
                        <a:rPr lang="en-NZ" sz="900">
                          <a:solidFill>
                            <a:schemeClr val="tx1"/>
                          </a:solidFill>
                          <a:effectLst/>
                        </a:rPr>
                        <a:t>P-value</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0" marB="0" anchor="ctr"/>
                </a:tc>
                <a:tc>
                  <a:txBody>
                    <a:bodyPr/>
                    <a:lstStyle/>
                    <a:p>
                      <a:pPr algn="ctr">
                        <a:lnSpc>
                          <a:spcPct val="107000"/>
                        </a:lnSpc>
                        <a:spcAft>
                          <a:spcPts val="0"/>
                        </a:spcAft>
                      </a:pPr>
                      <a:r>
                        <a:rPr lang="en-NZ" sz="900" dirty="0" smtClean="0">
                          <a:solidFill>
                            <a:schemeClr val="tx1"/>
                          </a:solidFill>
                          <a:effectLst/>
                        </a:rPr>
                        <a:t>Log</a:t>
                      </a:r>
                      <a:r>
                        <a:rPr lang="en-NZ" sz="900" baseline="-25000" dirty="0" smtClean="0">
                          <a:solidFill>
                            <a:schemeClr val="tx1"/>
                          </a:solidFill>
                          <a:effectLst/>
                        </a:rPr>
                        <a:t>2</a:t>
                      </a:r>
                      <a:r>
                        <a:rPr lang="en-NZ" sz="900" baseline="0" dirty="0" smtClean="0">
                          <a:solidFill>
                            <a:schemeClr val="tx1"/>
                          </a:solidFill>
                          <a:effectLst/>
                        </a:rPr>
                        <a:t>(</a:t>
                      </a:r>
                      <a:r>
                        <a:rPr lang="en-NZ" sz="900" dirty="0" smtClean="0">
                          <a:solidFill>
                            <a:schemeClr val="tx1"/>
                          </a:solidFill>
                          <a:effectLst/>
                        </a:rPr>
                        <a:t>FPKM) </a:t>
                      </a:r>
                      <a:r>
                        <a:rPr lang="en-NZ" sz="900" dirty="0">
                          <a:solidFill>
                            <a:schemeClr val="tx1"/>
                          </a:solidFill>
                          <a:effectLst/>
                        </a:rPr>
                        <a:t>median</a:t>
                      </a:r>
                      <a:endParaRPr lang="en-NZ"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0" marB="0" anchor="ctr"/>
                </a:tc>
                <a:tc>
                  <a:txBody>
                    <a:bodyPr/>
                    <a:lstStyle/>
                    <a:p>
                      <a:pPr algn="ctr">
                        <a:lnSpc>
                          <a:spcPct val="107000"/>
                        </a:lnSpc>
                        <a:spcAft>
                          <a:spcPts val="0"/>
                        </a:spcAft>
                      </a:pPr>
                      <a:r>
                        <a:rPr lang="en-NZ" sz="900" dirty="0" smtClean="0">
                          <a:solidFill>
                            <a:schemeClr val="tx1"/>
                          </a:solidFill>
                          <a:effectLst/>
                        </a:rPr>
                        <a:t>Log</a:t>
                      </a:r>
                      <a:r>
                        <a:rPr lang="en-NZ" sz="900" baseline="-25000" dirty="0" smtClean="0">
                          <a:solidFill>
                            <a:schemeClr val="tx1"/>
                          </a:solidFill>
                          <a:effectLst/>
                        </a:rPr>
                        <a:t>2</a:t>
                      </a:r>
                      <a:r>
                        <a:rPr lang="en-NZ" sz="900" baseline="0" dirty="0" smtClean="0">
                          <a:solidFill>
                            <a:schemeClr val="tx1"/>
                          </a:solidFill>
                          <a:effectLst/>
                        </a:rPr>
                        <a:t>(</a:t>
                      </a:r>
                      <a:r>
                        <a:rPr lang="en-NZ" sz="900" dirty="0" smtClean="0">
                          <a:solidFill>
                            <a:schemeClr val="tx1"/>
                          </a:solidFill>
                          <a:effectLst/>
                        </a:rPr>
                        <a:t>FPKM) </a:t>
                      </a:r>
                      <a:r>
                        <a:rPr lang="en-NZ" sz="900" dirty="0">
                          <a:solidFill>
                            <a:schemeClr val="tx1"/>
                          </a:solidFill>
                          <a:effectLst/>
                        </a:rPr>
                        <a:t>CV</a:t>
                      </a:r>
                      <a:endParaRPr lang="en-NZ"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0" marB="0" anchor="ctr"/>
                </a:tc>
                <a:extLst>
                  <a:ext uri="{0D108BD9-81ED-4DB2-BD59-A6C34878D82A}">
                    <a16:rowId xmlns:a16="http://schemas.microsoft.com/office/drawing/2014/main" val="4005712995"/>
                  </a:ext>
                </a:extLst>
              </a:tr>
              <a:tr h="123272">
                <a:tc>
                  <a:txBody>
                    <a:bodyPr/>
                    <a:lstStyle/>
                    <a:p>
                      <a:pPr>
                        <a:lnSpc>
                          <a:spcPct val="107000"/>
                        </a:lnSpc>
                        <a:spcAft>
                          <a:spcPts val="0"/>
                        </a:spcAft>
                      </a:pPr>
                      <a:r>
                        <a:rPr lang="en-NZ" sz="900">
                          <a:solidFill>
                            <a:schemeClr val="tx1"/>
                          </a:solidFill>
                          <a:effectLst/>
                        </a:rPr>
                        <a:t>NUP210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-0.815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0.0003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4.29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0.20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919840091"/>
                  </a:ext>
                </a:extLst>
              </a:tr>
              <a:tr h="123272">
                <a:tc>
                  <a:txBody>
                    <a:bodyPr/>
                    <a:lstStyle/>
                    <a:p>
                      <a:pPr>
                        <a:lnSpc>
                          <a:spcPct val="107000"/>
                        </a:lnSpc>
                        <a:spcAft>
                          <a:spcPts val="0"/>
                        </a:spcAft>
                      </a:pPr>
                      <a:r>
                        <a:rPr lang="en-NZ" sz="900">
                          <a:solidFill>
                            <a:schemeClr val="tx1"/>
                          </a:solidFill>
                          <a:effectLst/>
                        </a:rPr>
                        <a:t>NRTN</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-0.814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0.0003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0.59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0.84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498981133"/>
                  </a:ext>
                </a:extLst>
              </a:tr>
              <a:tr h="123272">
                <a:tc>
                  <a:txBody>
                    <a:bodyPr/>
                    <a:lstStyle/>
                    <a:p>
                      <a:pPr>
                        <a:lnSpc>
                          <a:spcPct val="107000"/>
                        </a:lnSpc>
                        <a:spcAft>
                          <a:spcPts val="0"/>
                        </a:spcAft>
                      </a:pPr>
                      <a:r>
                        <a:rPr lang="en-NZ" sz="900">
                          <a:solidFill>
                            <a:schemeClr val="tx1"/>
                          </a:solidFill>
                          <a:effectLst/>
                        </a:rPr>
                        <a:t>CHERP</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-0.809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0.0004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3.61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4153992796"/>
                  </a:ext>
                </a:extLst>
              </a:tr>
              <a:tr h="123272">
                <a:tc>
                  <a:txBody>
                    <a:bodyPr/>
                    <a:lstStyle/>
                    <a:p>
                      <a:pPr>
                        <a:lnSpc>
                          <a:spcPct val="107000"/>
                        </a:lnSpc>
                        <a:spcAft>
                          <a:spcPts val="0"/>
                        </a:spcAft>
                      </a:pPr>
                      <a:r>
                        <a:rPr lang="en-NZ" sz="900">
                          <a:solidFill>
                            <a:schemeClr val="tx1"/>
                          </a:solidFill>
                          <a:effectLst/>
                        </a:rPr>
                        <a:t>MAST1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-0.802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0.0005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0.46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0.89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719377339"/>
                  </a:ext>
                </a:extLst>
              </a:tr>
              <a:tr h="123272">
                <a:tc>
                  <a:txBody>
                    <a:bodyPr/>
                    <a:lstStyle/>
                    <a:p>
                      <a:pPr>
                        <a:lnSpc>
                          <a:spcPct val="107000"/>
                        </a:lnSpc>
                        <a:spcAft>
                          <a:spcPts val="0"/>
                        </a:spcAft>
                      </a:pPr>
                      <a:r>
                        <a:rPr lang="en-NZ" sz="900">
                          <a:solidFill>
                            <a:schemeClr val="tx1"/>
                          </a:solidFill>
                          <a:effectLst/>
                        </a:rPr>
                        <a:t>SPPL2B</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-0.799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0.0005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3.20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187844767"/>
                  </a:ext>
                </a:extLst>
              </a:tr>
              <a:tr h="123272">
                <a:tc>
                  <a:txBody>
                    <a:bodyPr/>
                    <a:lstStyle/>
                    <a:p>
                      <a:pPr>
                        <a:lnSpc>
                          <a:spcPct val="107000"/>
                        </a:lnSpc>
                        <a:spcAft>
                          <a:spcPts val="0"/>
                        </a:spcAft>
                      </a:pPr>
                      <a:r>
                        <a:rPr lang="en-NZ" sz="900">
                          <a:solidFill>
                            <a:schemeClr val="tx1"/>
                          </a:solidFill>
                          <a:effectLst/>
                        </a:rPr>
                        <a:t>BAG4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-0.794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0.0006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2.40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594319891"/>
                  </a:ext>
                </a:extLst>
              </a:tr>
              <a:tr h="123272">
                <a:tc>
                  <a:txBody>
                    <a:bodyPr/>
                    <a:lstStyle/>
                    <a:p>
                      <a:pPr>
                        <a:lnSpc>
                          <a:spcPct val="107000"/>
                        </a:lnSpc>
                        <a:spcAft>
                          <a:spcPts val="0"/>
                        </a:spcAft>
                      </a:pPr>
                      <a:r>
                        <a:rPr lang="en-NZ" sz="900">
                          <a:solidFill>
                            <a:schemeClr val="tx1"/>
                          </a:solidFill>
                          <a:effectLst/>
                        </a:rPr>
                        <a:t>SLC16A9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-0.792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0.0006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0.50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438804026"/>
                  </a:ext>
                </a:extLst>
              </a:tr>
              <a:tr h="123272">
                <a:tc>
                  <a:txBody>
                    <a:bodyPr/>
                    <a:lstStyle/>
                    <a:p>
                      <a:pPr>
                        <a:lnSpc>
                          <a:spcPct val="107000"/>
                        </a:lnSpc>
                        <a:spcAft>
                          <a:spcPts val="0"/>
                        </a:spcAft>
                      </a:pPr>
                      <a:r>
                        <a:rPr lang="en-NZ" sz="900">
                          <a:solidFill>
                            <a:schemeClr val="tx1"/>
                          </a:solidFill>
                          <a:effectLst/>
                        </a:rPr>
                        <a:t>SCML2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-0.790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0.0006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0.38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0.94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811786558"/>
                  </a:ext>
                </a:extLst>
              </a:tr>
              <a:tr h="123272">
                <a:tc>
                  <a:txBody>
                    <a:bodyPr/>
                    <a:lstStyle/>
                    <a:p>
                      <a:pPr>
                        <a:lnSpc>
                          <a:spcPct val="107000"/>
                        </a:lnSpc>
                        <a:spcAft>
                          <a:spcPts val="0"/>
                        </a:spcAft>
                      </a:pPr>
                      <a:r>
                        <a:rPr lang="en-NZ" sz="900">
                          <a:solidFill>
                            <a:schemeClr val="tx1"/>
                          </a:solidFill>
                          <a:effectLst/>
                        </a:rPr>
                        <a:t>CCAR2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-0.780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0.0008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4.63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4284637154"/>
                  </a:ext>
                </a:extLst>
              </a:tr>
              <a:tr h="123272">
                <a:tc>
                  <a:txBody>
                    <a:bodyPr/>
                    <a:lstStyle/>
                    <a:p>
                      <a:pPr>
                        <a:lnSpc>
                          <a:spcPct val="107000"/>
                        </a:lnSpc>
                        <a:spcAft>
                          <a:spcPts val="0"/>
                        </a:spcAft>
                      </a:pPr>
                      <a:r>
                        <a:rPr lang="en-NZ" sz="900">
                          <a:solidFill>
                            <a:schemeClr val="tx1"/>
                          </a:solidFill>
                          <a:effectLst/>
                        </a:rPr>
                        <a:t>LOC105372795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-0.774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0.0010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0.29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0.88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2438601909"/>
                  </a:ext>
                </a:extLst>
              </a:tr>
              <a:tr h="123272">
                <a:tc>
                  <a:txBody>
                    <a:bodyPr/>
                    <a:lstStyle/>
                    <a:p>
                      <a:pPr>
                        <a:lnSpc>
                          <a:spcPct val="107000"/>
                        </a:lnSpc>
                        <a:spcAft>
                          <a:spcPts val="0"/>
                        </a:spcAft>
                      </a:pPr>
                      <a:r>
                        <a:rPr lang="en-NZ" sz="900">
                          <a:solidFill>
                            <a:schemeClr val="tx1"/>
                          </a:solidFill>
                          <a:effectLst/>
                        </a:rPr>
                        <a:t>ADGRA2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-0.768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0.88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0.67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724934732"/>
                  </a:ext>
                </a:extLst>
              </a:tr>
              <a:tr h="123272">
                <a:tc>
                  <a:txBody>
                    <a:bodyPr/>
                    <a:lstStyle/>
                    <a:p>
                      <a:pPr>
                        <a:lnSpc>
                          <a:spcPct val="107000"/>
                        </a:lnSpc>
                        <a:spcAft>
                          <a:spcPts val="0"/>
                        </a:spcAft>
                      </a:pPr>
                      <a:r>
                        <a:rPr lang="en-NZ" sz="900">
                          <a:solidFill>
                            <a:schemeClr val="tx1"/>
                          </a:solidFill>
                          <a:effectLst/>
                        </a:rPr>
                        <a:t>MALT1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-0.768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3.02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2460475306"/>
                  </a:ext>
                </a:extLst>
              </a:tr>
              <a:tr h="123272">
                <a:tc>
                  <a:txBody>
                    <a:bodyPr/>
                    <a:lstStyle/>
                    <a:p>
                      <a:pPr>
                        <a:lnSpc>
                          <a:spcPct val="107000"/>
                        </a:lnSpc>
                        <a:spcAft>
                          <a:spcPts val="0"/>
                        </a:spcAft>
                      </a:pPr>
                      <a:r>
                        <a:rPr lang="en-NZ" sz="900">
                          <a:solidFill>
                            <a:schemeClr val="tx1"/>
                          </a:solidFill>
                          <a:effectLst/>
                        </a:rPr>
                        <a:t>TET1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-0.762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0.61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0.47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275856368"/>
                  </a:ext>
                </a:extLst>
              </a:tr>
              <a:tr h="123272">
                <a:tc>
                  <a:txBody>
                    <a:bodyPr/>
                    <a:lstStyle/>
                    <a:p>
                      <a:pPr>
                        <a:lnSpc>
                          <a:spcPct val="107000"/>
                        </a:lnSpc>
                        <a:spcAft>
                          <a:spcPts val="0"/>
                        </a:spcAft>
                      </a:pPr>
                      <a:r>
                        <a:rPr lang="en-NZ" sz="900">
                          <a:solidFill>
                            <a:schemeClr val="tx1"/>
                          </a:solidFill>
                          <a:effectLst/>
                        </a:rPr>
                        <a:t>AP1M1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-0.761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4.13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2788054388"/>
                  </a:ext>
                </a:extLst>
              </a:tr>
              <a:tr h="123272">
                <a:tc>
                  <a:txBody>
                    <a:bodyPr/>
                    <a:lstStyle/>
                    <a:p>
                      <a:pPr>
                        <a:lnSpc>
                          <a:spcPct val="107000"/>
                        </a:lnSpc>
                        <a:spcAft>
                          <a:spcPts val="0"/>
                        </a:spcAft>
                      </a:pPr>
                      <a:r>
                        <a:rPr lang="en-NZ" sz="900">
                          <a:solidFill>
                            <a:schemeClr val="tx1"/>
                          </a:solidFill>
                          <a:effectLst/>
                        </a:rPr>
                        <a:t>CXXC1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-0.758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3.32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371705188"/>
                  </a:ext>
                </a:extLst>
              </a:tr>
              <a:tr h="123272">
                <a:tc>
                  <a:txBody>
                    <a:bodyPr/>
                    <a:lstStyle/>
                    <a:p>
                      <a:pPr>
                        <a:lnSpc>
                          <a:spcPct val="107000"/>
                        </a:lnSpc>
                        <a:spcAft>
                          <a:spcPts val="0"/>
                        </a:spcAft>
                      </a:pPr>
                      <a:r>
                        <a:rPr lang="en-NZ" sz="900">
                          <a:solidFill>
                            <a:schemeClr val="tx1"/>
                          </a:solidFill>
                          <a:effectLst/>
                        </a:rPr>
                        <a:t>ELP3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-0.755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0.0015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3.43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2939591827"/>
                  </a:ext>
                </a:extLst>
              </a:tr>
              <a:tr h="123272">
                <a:tc>
                  <a:txBody>
                    <a:bodyPr/>
                    <a:lstStyle/>
                    <a:p>
                      <a:pPr>
                        <a:lnSpc>
                          <a:spcPct val="107000"/>
                        </a:lnSpc>
                        <a:spcAft>
                          <a:spcPts val="0"/>
                        </a:spcAft>
                      </a:pPr>
                      <a:r>
                        <a:rPr lang="en-NZ" sz="900">
                          <a:solidFill>
                            <a:schemeClr val="tx1"/>
                          </a:solidFill>
                          <a:effectLst/>
                        </a:rPr>
                        <a:t>HSD11B2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-0.755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0.0016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1.49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0.38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2807319365"/>
                  </a:ext>
                </a:extLst>
              </a:tr>
              <a:tr h="123272">
                <a:tc>
                  <a:txBody>
                    <a:bodyPr/>
                    <a:lstStyle/>
                    <a:p>
                      <a:pPr>
                        <a:lnSpc>
                          <a:spcPct val="107000"/>
                        </a:lnSpc>
                        <a:spcAft>
                          <a:spcPts val="0"/>
                        </a:spcAft>
                      </a:pPr>
                      <a:r>
                        <a:rPr lang="en-NZ" sz="900">
                          <a:solidFill>
                            <a:schemeClr val="tx1"/>
                          </a:solidFill>
                          <a:effectLst/>
                        </a:rPr>
                        <a:t>MLXIPL</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-0.749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0.0018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1.05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702101005"/>
                  </a:ext>
                </a:extLst>
              </a:tr>
              <a:tr h="123272">
                <a:tc>
                  <a:txBody>
                    <a:bodyPr/>
                    <a:lstStyle/>
                    <a:p>
                      <a:pPr>
                        <a:lnSpc>
                          <a:spcPct val="107000"/>
                        </a:lnSpc>
                        <a:spcAft>
                          <a:spcPts val="0"/>
                        </a:spcAft>
                      </a:pPr>
                      <a:r>
                        <a:rPr lang="en-NZ" sz="900">
                          <a:solidFill>
                            <a:schemeClr val="tx1"/>
                          </a:solidFill>
                          <a:effectLst/>
                        </a:rPr>
                        <a:t>VPS37D</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-0.745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0.0019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0.95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679111805"/>
                  </a:ext>
                </a:extLst>
              </a:tr>
              <a:tr h="123272">
                <a:tc>
                  <a:txBody>
                    <a:bodyPr/>
                    <a:lstStyle/>
                    <a:p>
                      <a:pPr>
                        <a:lnSpc>
                          <a:spcPct val="107000"/>
                        </a:lnSpc>
                        <a:spcAft>
                          <a:spcPts val="0"/>
                        </a:spcAft>
                      </a:pPr>
                      <a:r>
                        <a:rPr lang="en-NZ" sz="900">
                          <a:solidFill>
                            <a:schemeClr val="tx1"/>
                          </a:solidFill>
                          <a:effectLst/>
                        </a:rPr>
                        <a:t>TTI2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-0.745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0.0019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2.69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03463891"/>
                  </a:ext>
                </a:extLst>
              </a:tr>
              <a:tr h="123272">
                <a:tc>
                  <a:txBody>
                    <a:bodyPr/>
                    <a:lstStyle/>
                    <a:p>
                      <a:pPr>
                        <a:lnSpc>
                          <a:spcPct val="107000"/>
                        </a:lnSpc>
                        <a:spcAft>
                          <a:spcPts val="0"/>
                        </a:spcAft>
                      </a:pPr>
                      <a:r>
                        <a:rPr lang="en-NZ" sz="900">
                          <a:solidFill>
                            <a:schemeClr val="tx1"/>
                          </a:solidFill>
                          <a:effectLst/>
                        </a:rPr>
                        <a:t>USP39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-0.744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5.35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475689387"/>
                  </a:ext>
                </a:extLst>
              </a:tr>
              <a:tr h="123272">
                <a:tc>
                  <a:txBody>
                    <a:bodyPr/>
                    <a:lstStyle/>
                    <a:p>
                      <a:pPr>
                        <a:lnSpc>
                          <a:spcPct val="107000"/>
                        </a:lnSpc>
                        <a:spcAft>
                          <a:spcPts val="0"/>
                        </a:spcAft>
                      </a:pPr>
                      <a:r>
                        <a:rPr lang="en-NZ" sz="900">
                          <a:solidFill>
                            <a:schemeClr val="tx1"/>
                          </a:solidFill>
                          <a:effectLst/>
                        </a:rPr>
                        <a:t>CNOT7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-0.742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5.08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742064736"/>
                  </a:ext>
                </a:extLst>
              </a:tr>
              <a:tr h="123272">
                <a:tc>
                  <a:txBody>
                    <a:bodyPr/>
                    <a:lstStyle/>
                    <a:p>
                      <a:pPr>
                        <a:lnSpc>
                          <a:spcPct val="107000"/>
                        </a:lnSpc>
                        <a:spcAft>
                          <a:spcPts val="0"/>
                        </a:spcAft>
                      </a:pPr>
                      <a:r>
                        <a:rPr lang="en-NZ" sz="900">
                          <a:solidFill>
                            <a:schemeClr val="tx1"/>
                          </a:solidFill>
                          <a:effectLst/>
                        </a:rPr>
                        <a:t>TMTC2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-0.739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2.03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0.36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132855249"/>
                  </a:ext>
                </a:extLst>
              </a:tr>
              <a:tr h="123272">
                <a:tc>
                  <a:txBody>
                    <a:bodyPr/>
                    <a:lstStyle/>
                    <a:p>
                      <a:pPr>
                        <a:lnSpc>
                          <a:spcPct val="107000"/>
                        </a:lnSpc>
                        <a:spcAft>
                          <a:spcPts val="0"/>
                        </a:spcAft>
                      </a:pPr>
                      <a:r>
                        <a:rPr lang="en-NZ" sz="900">
                          <a:solidFill>
                            <a:schemeClr val="tx1"/>
                          </a:solidFill>
                          <a:effectLst/>
                        </a:rPr>
                        <a:t>FAR2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-0.738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0.63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0.84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105028820"/>
                  </a:ext>
                </a:extLst>
              </a:tr>
              <a:tr h="123272">
                <a:tc>
                  <a:txBody>
                    <a:bodyPr/>
                    <a:lstStyle/>
                    <a:p>
                      <a:pPr>
                        <a:lnSpc>
                          <a:spcPct val="107000"/>
                        </a:lnSpc>
                        <a:spcAft>
                          <a:spcPts val="0"/>
                        </a:spcAft>
                      </a:pPr>
                      <a:r>
                        <a:rPr lang="en-NZ" sz="900">
                          <a:solidFill>
                            <a:schemeClr val="tx1"/>
                          </a:solidFill>
                          <a:effectLst/>
                        </a:rPr>
                        <a:t>RPS28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-0.736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10.26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753265878"/>
                  </a:ext>
                </a:extLst>
              </a:tr>
              <a:tr h="123272">
                <a:tc>
                  <a:txBody>
                    <a:bodyPr/>
                    <a:lstStyle/>
                    <a:p>
                      <a:pPr>
                        <a:lnSpc>
                          <a:spcPct val="107000"/>
                        </a:lnSpc>
                        <a:spcAft>
                          <a:spcPts val="0"/>
                        </a:spcAft>
                      </a:pPr>
                      <a:r>
                        <a:rPr lang="en-NZ" sz="900">
                          <a:solidFill>
                            <a:schemeClr val="tx1"/>
                          </a:solidFill>
                          <a:effectLst/>
                        </a:rPr>
                        <a:t>PCM1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-0.734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3.95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712578670"/>
                  </a:ext>
                </a:extLst>
              </a:tr>
              <a:tr h="123272">
                <a:tc>
                  <a:txBody>
                    <a:bodyPr/>
                    <a:lstStyle/>
                    <a:p>
                      <a:pPr>
                        <a:lnSpc>
                          <a:spcPct val="107000"/>
                        </a:lnSpc>
                        <a:spcAft>
                          <a:spcPts val="0"/>
                        </a:spcAft>
                      </a:pPr>
                      <a:r>
                        <a:rPr lang="en-NZ" sz="900">
                          <a:solidFill>
                            <a:schemeClr val="tx1"/>
                          </a:solidFill>
                          <a:effectLst/>
                        </a:rPr>
                        <a:t>CHRNB4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-0.733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1.23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153049581"/>
                  </a:ext>
                </a:extLst>
              </a:tr>
              <a:tr h="123272">
                <a:tc>
                  <a:txBody>
                    <a:bodyPr/>
                    <a:lstStyle/>
                    <a:p>
                      <a:pPr>
                        <a:lnSpc>
                          <a:spcPct val="107000"/>
                        </a:lnSpc>
                        <a:spcAft>
                          <a:spcPts val="0"/>
                        </a:spcAft>
                      </a:pPr>
                      <a:r>
                        <a:rPr lang="en-NZ" sz="900" dirty="0">
                          <a:solidFill>
                            <a:schemeClr val="tx1"/>
                          </a:solidFill>
                          <a:effectLst/>
                        </a:rPr>
                        <a:t>GPR63</a:t>
                      </a:r>
                      <a:endParaRPr lang="en-NZ"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-0.733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0.37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1.07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675457986"/>
                  </a:ext>
                </a:extLst>
              </a:tr>
              <a:tr h="123272">
                <a:tc>
                  <a:txBody>
                    <a:bodyPr/>
                    <a:lstStyle/>
                    <a:p>
                      <a:pPr>
                        <a:lnSpc>
                          <a:spcPct val="107000"/>
                        </a:lnSpc>
                        <a:spcAft>
                          <a:spcPts val="0"/>
                        </a:spcAft>
                      </a:pPr>
                      <a:r>
                        <a:rPr lang="en-NZ" sz="900">
                          <a:solidFill>
                            <a:schemeClr val="tx1"/>
                          </a:solidFill>
                          <a:effectLst/>
                        </a:rPr>
                        <a:t>TCF3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-0.730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4.56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914592397"/>
                  </a:ext>
                </a:extLst>
              </a:tr>
              <a:tr h="123272">
                <a:tc>
                  <a:txBody>
                    <a:bodyPr/>
                    <a:lstStyle/>
                    <a:p>
                      <a:pPr>
                        <a:lnSpc>
                          <a:spcPct val="107000"/>
                        </a:lnSpc>
                        <a:spcAft>
                          <a:spcPts val="0"/>
                        </a:spcAft>
                      </a:pPr>
                      <a:r>
                        <a:rPr lang="en-NZ" sz="900">
                          <a:solidFill>
                            <a:schemeClr val="tx1"/>
                          </a:solidFill>
                          <a:effectLst/>
                        </a:rPr>
                        <a:t>BEX2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-0.730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2.83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0.58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809874870"/>
                  </a:ext>
                </a:extLst>
              </a:tr>
              <a:tr h="123272">
                <a:tc>
                  <a:txBody>
                    <a:bodyPr/>
                    <a:lstStyle/>
                    <a:p>
                      <a:pPr>
                        <a:lnSpc>
                          <a:spcPct val="107000"/>
                        </a:lnSpc>
                        <a:spcAft>
                          <a:spcPts val="0"/>
                        </a:spcAft>
                      </a:pPr>
                      <a:r>
                        <a:rPr lang="en-NZ" sz="900">
                          <a:solidFill>
                            <a:schemeClr val="tx1"/>
                          </a:solidFill>
                          <a:effectLst/>
                        </a:rPr>
                        <a:t>NPC1L1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-0.729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0.92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29517763"/>
                  </a:ext>
                </a:extLst>
              </a:tr>
              <a:tr h="123272">
                <a:tc>
                  <a:txBody>
                    <a:bodyPr/>
                    <a:lstStyle/>
                    <a:p>
                      <a:pPr>
                        <a:lnSpc>
                          <a:spcPct val="107000"/>
                        </a:lnSpc>
                        <a:spcAft>
                          <a:spcPts val="0"/>
                        </a:spcAft>
                      </a:pPr>
                      <a:r>
                        <a:rPr lang="en-NZ" sz="900">
                          <a:solidFill>
                            <a:schemeClr val="tx1"/>
                          </a:solidFill>
                          <a:effectLst/>
                        </a:rPr>
                        <a:t>CTXN1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-0.729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2.43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0.32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469991803"/>
                  </a:ext>
                </a:extLst>
              </a:tr>
              <a:tr h="123272">
                <a:tc>
                  <a:txBody>
                    <a:bodyPr/>
                    <a:lstStyle/>
                    <a:p>
                      <a:pPr>
                        <a:lnSpc>
                          <a:spcPct val="107000"/>
                        </a:lnSpc>
                        <a:spcAft>
                          <a:spcPts val="0"/>
                        </a:spcAft>
                      </a:pPr>
                      <a:r>
                        <a:rPr lang="en-NZ" sz="900">
                          <a:solidFill>
                            <a:schemeClr val="tx1"/>
                          </a:solidFill>
                          <a:effectLst/>
                        </a:rPr>
                        <a:t>MOSPD1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-0.728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3.45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0.20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204424051"/>
                  </a:ext>
                </a:extLst>
              </a:tr>
              <a:tr h="123272">
                <a:tc>
                  <a:txBody>
                    <a:bodyPr/>
                    <a:lstStyle/>
                    <a:p>
                      <a:pPr>
                        <a:lnSpc>
                          <a:spcPct val="107000"/>
                        </a:lnSpc>
                        <a:spcAft>
                          <a:spcPts val="0"/>
                        </a:spcAft>
                      </a:pPr>
                      <a:r>
                        <a:rPr lang="en-NZ" sz="900">
                          <a:solidFill>
                            <a:schemeClr val="tx1"/>
                          </a:solidFill>
                          <a:effectLst/>
                        </a:rPr>
                        <a:t>TSEN54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-0.727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0.0029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4.08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118173931"/>
                  </a:ext>
                </a:extLst>
              </a:tr>
              <a:tr h="123272">
                <a:tc>
                  <a:txBody>
                    <a:bodyPr/>
                    <a:lstStyle/>
                    <a:p>
                      <a:pPr>
                        <a:lnSpc>
                          <a:spcPct val="107000"/>
                        </a:lnSpc>
                        <a:spcAft>
                          <a:spcPts val="0"/>
                        </a:spcAft>
                      </a:pPr>
                      <a:r>
                        <a:rPr lang="en-NZ" sz="900">
                          <a:solidFill>
                            <a:schemeClr val="tx1"/>
                          </a:solidFill>
                          <a:effectLst/>
                        </a:rPr>
                        <a:t>ASPSCR1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-0.721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0.0032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3.64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2651031100"/>
                  </a:ext>
                </a:extLst>
              </a:tr>
              <a:tr h="123272">
                <a:tc>
                  <a:txBody>
                    <a:bodyPr/>
                    <a:lstStyle/>
                    <a:p>
                      <a:pPr>
                        <a:lnSpc>
                          <a:spcPct val="107000"/>
                        </a:lnSpc>
                        <a:spcAft>
                          <a:spcPts val="0"/>
                        </a:spcAft>
                      </a:pPr>
                      <a:r>
                        <a:rPr lang="en-NZ" sz="900">
                          <a:solidFill>
                            <a:schemeClr val="tx1"/>
                          </a:solidFill>
                          <a:effectLst/>
                        </a:rPr>
                        <a:t>CCDC25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0.0037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3.95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2514790698"/>
                  </a:ext>
                </a:extLst>
              </a:tr>
              <a:tr h="123272">
                <a:tc>
                  <a:txBody>
                    <a:bodyPr/>
                    <a:lstStyle/>
                    <a:p>
                      <a:pPr>
                        <a:lnSpc>
                          <a:spcPct val="107000"/>
                        </a:lnSpc>
                        <a:spcAft>
                          <a:spcPts val="0"/>
                        </a:spcAft>
                      </a:pPr>
                      <a:r>
                        <a:rPr lang="en-NZ" sz="900">
                          <a:solidFill>
                            <a:schemeClr val="tx1"/>
                          </a:solidFill>
                          <a:effectLst/>
                        </a:rPr>
                        <a:t>AGPAT6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0.0037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3.61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49965133"/>
                  </a:ext>
                </a:extLst>
              </a:tr>
              <a:tr h="123272">
                <a:tc>
                  <a:txBody>
                    <a:bodyPr/>
                    <a:lstStyle/>
                    <a:p>
                      <a:pPr>
                        <a:lnSpc>
                          <a:spcPct val="107000"/>
                        </a:lnSpc>
                        <a:spcAft>
                          <a:spcPts val="0"/>
                        </a:spcAft>
                      </a:pPr>
                      <a:r>
                        <a:rPr lang="en-NZ" sz="900">
                          <a:solidFill>
                            <a:schemeClr val="tx1"/>
                          </a:solidFill>
                          <a:effectLst/>
                        </a:rPr>
                        <a:t>SLC17A7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-0.713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0.0038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1.19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327523314"/>
                  </a:ext>
                </a:extLst>
              </a:tr>
              <a:tr h="123272">
                <a:tc>
                  <a:txBody>
                    <a:bodyPr/>
                    <a:lstStyle/>
                    <a:p>
                      <a:pPr>
                        <a:lnSpc>
                          <a:spcPct val="107000"/>
                        </a:lnSpc>
                        <a:spcAft>
                          <a:spcPts val="0"/>
                        </a:spcAft>
                      </a:pPr>
                      <a:r>
                        <a:rPr lang="en-NZ" sz="900">
                          <a:solidFill>
                            <a:schemeClr val="tx1"/>
                          </a:solidFill>
                          <a:effectLst/>
                        </a:rPr>
                        <a:t>DENND5B-AS1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-0.712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0.0038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1.76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38510783"/>
                  </a:ext>
                </a:extLst>
              </a:tr>
              <a:tr h="123272">
                <a:tc>
                  <a:txBody>
                    <a:bodyPr/>
                    <a:lstStyle/>
                    <a:p>
                      <a:pPr>
                        <a:lnSpc>
                          <a:spcPct val="107000"/>
                        </a:lnSpc>
                        <a:spcAft>
                          <a:spcPts val="0"/>
                        </a:spcAft>
                      </a:pPr>
                      <a:r>
                        <a:rPr lang="en-NZ" sz="900">
                          <a:solidFill>
                            <a:schemeClr val="tx1"/>
                          </a:solidFill>
                          <a:effectLst/>
                        </a:rPr>
                        <a:t>CCDC124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0.0041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5.70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091989372"/>
                  </a:ext>
                </a:extLst>
              </a:tr>
              <a:tr h="123272">
                <a:tc>
                  <a:txBody>
                    <a:bodyPr/>
                    <a:lstStyle/>
                    <a:p>
                      <a:pPr>
                        <a:lnSpc>
                          <a:spcPct val="107000"/>
                        </a:lnSpc>
                        <a:spcAft>
                          <a:spcPts val="0"/>
                        </a:spcAft>
                      </a:pPr>
                      <a:r>
                        <a:rPr lang="en-NZ" sz="900">
                          <a:solidFill>
                            <a:schemeClr val="tx1"/>
                          </a:solidFill>
                          <a:effectLst/>
                        </a:rPr>
                        <a:t>PODXL</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0.0042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3.55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0.33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2068907082"/>
                  </a:ext>
                </a:extLst>
              </a:tr>
              <a:tr h="123272">
                <a:tc>
                  <a:txBody>
                    <a:bodyPr/>
                    <a:lstStyle/>
                    <a:p>
                      <a:pPr>
                        <a:lnSpc>
                          <a:spcPct val="107000"/>
                        </a:lnSpc>
                        <a:spcAft>
                          <a:spcPts val="0"/>
                        </a:spcAft>
                      </a:pPr>
                      <a:r>
                        <a:rPr lang="en-NZ" sz="900">
                          <a:solidFill>
                            <a:schemeClr val="tx1"/>
                          </a:solidFill>
                          <a:effectLst/>
                        </a:rPr>
                        <a:t>PLAC8L1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0.0042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0.25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1.16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311452319"/>
                  </a:ext>
                </a:extLst>
              </a:tr>
              <a:tr h="123272">
                <a:tc>
                  <a:txBody>
                    <a:bodyPr/>
                    <a:lstStyle/>
                    <a:p>
                      <a:pPr>
                        <a:lnSpc>
                          <a:spcPct val="107000"/>
                        </a:lnSpc>
                        <a:spcAft>
                          <a:spcPts val="0"/>
                        </a:spcAft>
                      </a:pPr>
                      <a:r>
                        <a:rPr lang="en-NZ" sz="900">
                          <a:solidFill>
                            <a:schemeClr val="tx1"/>
                          </a:solidFill>
                          <a:effectLst/>
                        </a:rPr>
                        <a:t>INTS10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0.0042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4.43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0.10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536630122"/>
                  </a:ext>
                </a:extLst>
              </a:tr>
              <a:tr h="123272">
                <a:tc>
                  <a:txBody>
                    <a:bodyPr/>
                    <a:lstStyle/>
                    <a:p>
                      <a:pPr>
                        <a:lnSpc>
                          <a:spcPct val="107000"/>
                        </a:lnSpc>
                        <a:spcAft>
                          <a:spcPts val="0"/>
                        </a:spcAft>
                      </a:pPr>
                      <a:r>
                        <a:rPr lang="en-NZ" sz="900">
                          <a:solidFill>
                            <a:schemeClr val="tx1"/>
                          </a:solidFill>
                          <a:effectLst/>
                        </a:rPr>
                        <a:t>IL17RB</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0.0042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1.04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771692545"/>
                  </a:ext>
                </a:extLst>
              </a:tr>
              <a:tr h="123272">
                <a:tc>
                  <a:txBody>
                    <a:bodyPr/>
                    <a:lstStyle/>
                    <a:p>
                      <a:pPr>
                        <a:lnSpc>
                          <a:spcPct val="107000"/>
                        </a:lnSpc>
                        <a:spcAft>
                          <a:spcPts val="0"/>
                        </a:spcAft>
                      </a:pPr>
                      <a:r>
                        <a:rPr lang="en-NZ" sz="900">
                          <a:solidFill>
                            <a:schemeClr val="tx1"/>
                          </a:solidFill>
                          <a:effectLst/>
                        </a:rPr>
                        <a:t>MT1DP</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0.0043</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0.50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1.09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583228311"/>
                  </a:ext>
                </a:extLst>
              </a:tr>
              <a:tr h="123272">
                <a:tc>
                  <a:txBody>
                    <a:bodyPr/>
                    <a:lstStyle/>
                    <a:p>
                      <a:pPr>
                        <a:lnSpc>
                          <a:spcPct val="107000"/>
                        </a:lnSpc>
                        <a:spcAft>
                          <a:spcPts val="0"/>
                        </a:spcAft>
                      </a:pPr>
                      <a:r>
                        <a:rPr lang="en-NZ" sz="900">
                          <a:solidFill>
                            <a:schemeClr val="tx1"/>
                          </a:solidFill>
                          <a:effectLst/>
                        </a:rPr>
                        <a:t>FBXL16</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0.0044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1.21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604488167"/>
                  </a:ext>
                </a:extLst>
              </a:tr>
              <a:tr h="123272">
                <a:tc>
                  <a:txBody>
                    <a:bodyPr/>
                    <a:lstStyle/>
                    <a:p>
                      <a:pPr>
                        <a:lnSpc>
                          <a:spcPct val="107000"/>
                        </a:lnSpc>
                        <a:spcAft>
                          <a:spcPts val="0"/>
                        </a:spcAft>
                      </a:pPr>
                      <a:r>
                        <a:rPr lang="en-NZ" sz="900">
                          <a:solidFill>
                            <a:schemeClr val="tx1"/>
                          </a:solidFill>
                          <a:effectLst/>
                        </a:rPr>
                        <a:t>MSI1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0.0044</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0.22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1.40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411683858"/>
                  </a:ext>
                </a:extLst>
              </a:tr>
              <a:tr h="123272">
                <a:tc>
                  <a:txBody>
                    <a:bodyPr/>
                    <a:lstStyle/>
                    <a:p>
                      <a:pPr>
                        <a:lnSpc>
                          <a:spcPct val="107000"/>
                        </a:lnSpc>
                        <a:spcAft>
                          <a:spcPts val="0"/>
                        </a:spcAft>
                      </a:pPr>
                      <a:r>
                        <a:rPr lang="en-NZ" sz="900">
                          <a:solidFill>
                            <a:schemeClr val="tx1"/>
                          </a:solidFill>
                          <a:effectLst/>
                        </a:rPr>
                        <a:t>CAMK1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-0.701</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0.0047</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0.49</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1.30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390008671"/>
                  </a:ext>
                </a:extLst>
              </a:tr>
              <a:tr h="123272">
                <a:tc>
                  <a:txBody>
                    <a:bodyPr/>
                    <a:lstStyle/>
                    <a:p>
                      <a:pPr>
                        <a:lnSpc>
                          <a:spcPct val="107000"/>
                        </a:lnSpc>
                        <a:spcAft>
                          <a:spcPts val="0"/>
                        </a:spcAft>
                      </a:pPr>
                      <a:r>
                        <a:rPr lang="en-NZ" sz="900">
                          <a:solidFill>
                            <a:schemeClr val="tx1"/>
                          </a:solidFill>
                          <a:effectLst/>
                        </a:rPr>
                        <a:t>MAPRE2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0.0048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1.42</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0.50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64560367"/>
                  </a:ext>
                </a:extLst>
              </a:tr>
              <a:tr h="123272">
                <a:tc>
                  <a:txBody>
                    <a:bodyPr/>
                    <a:lstStyle/>
                    <a:p>
                      <a:pPr>
                        <a:lnSpc>
                          <a:spcPct val="107000"/>
                        </a:lnSpc>
                        <a:spcAft>
                          <a:spcPts val="0"/>
                        </a:spcAft>
                      </a:pPr>
                      <a:r>
                        <a:rPr lang="en-NZ" sz="900">
                          <a:solidFill>
                            <a:schemeClr val="tx1"/>
                          </a:solidFill>
                          <a:effectLst/>
                        </a:rPr>
                        <a:t>EVA1C</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-0.700</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0.0048</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a:solidFill>
                            <a:schemeClr val="tx1"/>
                          </a:solidFill>
                          <a:effectLst/>
                        </a:rPr>
                        <a:t>1.35</a:t>
                      </a:r>
                      <a:endParaRPr lang="en-NZ" sz="9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tc>
                  <a:txBody>
                    <a:bodyPr/>
                    <a:lstStyle/>
                    <a:p>
                      <a:pPr algn="ctr">
                        <a:lnSpc>
                          <a:spcPct val="107000"/>
                        </a:lnSpc>
                        <a:spcAft>
                          <a:spcPts val="0"/>
                        </a:spcAft>
                      </a:pPr>
                      <a:r>
                        <a:rPr lang="en-NZ" sz="900" dirty="0">
                          <a:solidFill>
                            <a:schemeClr val="tx1"/>
                          </a:solidFill>
                          <a:effectLst/>
                        </a:rPr>
                        <a:t>0.85</a:t>
                      </a:r>
                      <a:endParaRPr lang="en-NZ" sz="9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6372" marR="46372" marT="12022" marB="12022"/>
                </a:tc>
                <a:extLst>
                  <a:ext uri="{0D108BD9-81ED-4DB2-BD59-A6C34878D82A}">
                    <a16:rowId xmlns:a16="http://schemas.microsoft.com/office/drawing/2014/main" val="1130423587"/>
                  </a:ext>
                </a:extLst>
              </a:tr>
            </a:tbl>
          </a:graphicData>
        </a:graphic>
      </p:graphicFrame>
    </p:spTree>
    <p:extLst>
      <p:ext uri="{BB962C8B-B14F-4D97-AF65-F5344CB8AC3E}">
        <p14:creationId xmlns:p14="http://schemas.microsoft.com/office/powerpoint/2010/main" val="47803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421" y="518985"/>
            <a:ext cx="6201160" cy="830997"/>
          </a:xfrm>
          <a:prstGeom prst="rect">
            <a:avLst/>
          </a:prstGeom>
          <a:noFill/>
        </p:spPr>
        <p:txBody>
          <a:bodyPr wrap="square" rtlCol="0">
            <a:spAutoFit/>
          </a:bodyPr>
          <a:lstStyle/>
          <a:p>
            <a:r>
              <a:rPr lang="en-NZ" sz="1200" b="1" dirty="0" smtClean="0"/>
              <a:t>Supplemental </a:t>
            </a:r>
            <a:r>
              <a:rPr lang="en-NZ" sz="1200" b="1" dirty="0"/>
              <a:t>Table 3.</a:t>
            </a:r>
            <a:r>
              <a:rPr lang="en-NZ" sz="1200" dirty="0"/>
              <a:t> Plating efficiencies of </a:t>
            </a:r>
            <a:r>
              <a:rPr lang="en-NZ" sz="1200" dirty="0" err="1"/>
              <a:t>unirradiated</a:t>
            </a:r>
            <a:r>
              <a:rPr lang="en-NZ" sz="1200" dirty="0"/>
              <a:t> HNSCC cell lines, determined after incubation under </a:t>
            </a:r>
            <a:r>
              <a:rPr lang="en-NZ" sz="1200" dirty="0" err="1"/>
              <a:t>oxic</a:t>
            </a:r>
            <a:r>
              <a:rPr lang="en-NZ" sz="1200" dirty="0"/>
              <a:t> or anoxic conditions, with or without 3.3 </a:t>
            </a:r>
            <a:r>
              <a:rPr lang="el-GR" sz="1200" dirty="0"/>
              <a:t>μ</a:t>
            </a:r>
            <a:r>
              <a:rPr lang="en-NZ" sz="1200" dirty="0"/>
              <a:t>M </a:t>
            </a:r>
            <a:r>
              <a:rPr lang="en-NZ" sz="1200" dirty="0" err="1"/>
              <a:t>olaparib</a:t>
            </a:r>
            <a:r>
              <a:rPr lang="en-NZ" sz="1200" dirty="0"/>
              <a:t> or IC87361. (See Figure </a:t>
            </a:r>
            <a:r>
              <a:rPr lang="en-NZ" sz="1200" dirty="0" smtClean="0"/>
              <a:t>7A </a:t>
            </a:r>
            <a:r>
              <a:rPr lang="en-NZ" sz="1200" dirty="0"/>
              <a:t>for timing). Values </a:t>
            </a:r>
            <a:r>
              <a:rPr lang="en-NZ" sz="1200" dirty="0" smtClean="0"/>
              <a:t>are mean and SEM for N independent experiments. </a:t>
            </a:r>
            <a:endParaRPr lang="en-NZ" sz="1200" dirty="0"/>
          </a:p>
        </p:txBody>
      </p:sp>
      <p:sp>
        <p:nvSpPr>
          <p:cNvPr id="3" name="Slide Number Placeholder 2"/>
          <p:cNvSpPr>
            <a:spLocks noGrp="1"/>
          </p:cNvSpPr>
          <p:nvPr>
            <p:ph type="sldNum" sz="quarter" idx="12"/>
          </p:nvPr>
        </p:nvSpPr>
        <p:spPr/>
        <p:txBody>
          <a:bodyPr/>
          <a:lstStyle/>
          <a:p>
            <a:fld id="{BF18C196-3ABE-43C0-9E5E-32D62974A7DC}" type="slidenum">
              <a:rPr lang="en-NZ" smtClean="0"/>
              <a:t>5</a:t>
            </a:fld>
            <a:endParaRPr lang="en-NZ"/>
          </a:p>
        </p:txBody>
      </p:sp>
      <p:graphicFrame>
        <p:nvGraphicFramePr>
          <p:cNvPr id="6" name="Table 5"/>
          <p:cNvGraphicFramePr>
            <a:graphicFrameLocks noGrp="1"/>
          </p:cNvGraphicFramePr>
          <p:nvPr>
            <p:extLst>
              <p:ext uri="{D42A27DB-BD31-4B8C-83A1-F6EECF244321}">
                <p14:modId xmlns:p14="http://schemas.microsoft.com/office/powerpoint/2010/main" val="3422819905"/>
              </p:ext>
            </p:extLst>
          </p:nvPr>
        </p:nvGraphicFramePr>
        <p:xfrm>
          <a:off x="423668" y="1885950"/>
          <a:ext cx="5919984" cy="7315200"/>
        </p:xfrm>
        <a:graphic>
          <a:graphicData uri="http://schemas.openxmlformats.org/drawingml/2006/table">
            <a:tbl>
              <a:tblPr firstRow="1" bandRow="1">
                <a:tableStyleId>{5C22544A-7EE6-4342-B048-85BDC9FD1C3A}</a:tableStyleId>
              </a:tblPr>
              <a:tblGrid>
                <a:gridCol w="1595632">
                  <a:extLst>
                    <a:ext uri="{9D8B030D-6E8A-4147-A177-3AD203B41FA5}">
                      <a16:colId xmlns:a16="http://schemas.microsoft.com/office/drawing/2014/main" val="3947225982"/>
                    </a:ext>
                  </a:extLst>
                </a:gridCol>
                <a:gridCol w="1028700">
                  <a:extLst>
                    <a:ext uri="{9D8B030D-6E8A-4147-A177-3AD203B41FA5}">
                      <a16:colId xmlns:a16="http://schemas.microsoft.com/office/drawing/2014/main" val="3555283788"/>
                    </a:ext>
                  </a:extLst>
                </a:gridCol>
                <a:gridCol w="1009650">
                  <a:extLst>
                    <a:ext uri="{9D8B030D-6E8A-4147-A177-3AD203B41FA5}">
                      <a16:colId xmlns:a16="http://schemas.microsoft.com/office/drawing/2014/main" val="4269680774"/>
                    </a:ext>
                  </a:extLst>
                </a:gridCol>
                <a:gridCol w="1047750">
                  <a:extLst>
                    <a:ext uri="{9D8B030D-6E8A-4147-A177-3AD203B41FA5}">
                      <a16:colId xmlns:a16="http://schemas.microsoft.com/office/drawing/2014/main" val="1291339843"/>
                    </a:ext>
                  </a:extLst>
                </a:gridCol>
                <a:gridCol w="514350">
                  <a:extLst>
                    <a:ext uri="{9D8B030D-6E8A-4147-A177-3AD203B41FA5}">
                      <a16:colId xmlns:a16="http://schemas.microsoft.com/office/drawing/2014/main" val="2526545936"/>
                    </a:ext>
                  </a:extLst>
                </a:gridCol>
                <a:gridCol w="723902">
                  <a:extLst>
                    <a:ext uri="{9D8B030D-6E8A-4147-A177-3AD203B41FA5}">
                      <a16:colId xmlns:a16="http://schemas.microsoft.com/office/drawing/2014/main" val="4071741784"/>
                    </a:ext>
                  </a:extLst>
                </a:gridCol>
              </a:tblGrid>
              <a:tr h="320040">
                <a:tc rowSpan="2">
                  <a:txBody>
                    <a:bodyPr/>
                    <a:lstStyle/>
                    <a:p>
                      <a:pPr algn="ctr"/>
                      <a:r>
                        <a:rPr lang="en-NZ" sz="1200" dirty="0">
                          <a:solidFill>
                            <a:schemeClr val="tx1"/>
                          </a:solidFill>
                          <a:latin typeface="+mn-lt"/>
                          <a:cs typeface="Arial" panose="020B0604020202020204" pitchFamily="34" charset="0"/>
                        </a:rPr>
                        <a:t>Cell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NZ" sz="1200" dirty="0">
                          <a:solidFill>
                            <a:schemeClr val="tx1"/>
                          </a:solidFill>
                          <a:latin typeface="+mn-lt"/>
                          <a:cs typeface="Arial" panose="020B0604020202020204" pitchFamily="34" charset="0"/>
                        </a:rPr>
                        <a:t>Gas 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NZ" sz="1200" dirty="0">
                          <a:solidFill>
                            <a:schemeClr val="tx1"/>
                          </a:solidFill>
                          <a:latin typeface="+mn-lt"/>
                          <a:cs typeface="Arial" panose="020B0604020202020204" pitchFamily="34" charset="0"/>
                        </a:rPr>
                        <a:t>Drug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NZ" sz="1200" dirty="0">
                          <a:solidFill>
                            <a:schemeClr val="tx1"/>
                          </a:solidFill>
                          <a:latin typeface="+mn-lt"/>
                          <a:cs typeface="Arial" panose="020B0604020202020204" pitchFamily="34" charset="0"/>
                        </a:rPr>
                        <a:t>Plating 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5351442"/>
                  </a:ext>
                </a:extLst>
              </a:tr>
              <a:tr h="320040">
                <a:tc vMerge="1">
                  <a:txBody>
                    <a:bodyPr/>
                    <a:lstStyle/>
                    <a:p>
                      <a:pPr algn="ct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b="1" dirty="0" smtClean="0">
                          <a:solidFill>
                            <a:schemeClr val="tx1"/>
                          </a:solidFill>
                          <a:latin typeface="+mn-lt"/>
                          <a:cs typeface="Arial" panose="020B0604020202020204" pitchFamily="34" charset="0"/>
                        </a:rPr>
                        <a:t>Mean</a:t>
                      </a:r>
                      <a:endParaRPr lang="en-NZ" sz="12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b="1" dirty="0" smtClean="0">
                          <a:solidFill>
                            <a:schemeClr val="tx1"/>
                          </a:solidFill>
                          <a:latin typeface="+mn-lt"/>
                          <a:cs typeface="Arial" panose="020B0604020202020204" pitchFamily="34" charset="0"/>
                        </a:rPr>
                        <a:t>N</a:t>
                      </a:r>
                      <a:endParaRPr lang="en-NZ" sz="12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b="1" dirty="0" smtClean="0">
                          <a:solidFill>
                            <a:schemeClr val="tx1"/>
                          </a:solidFill>
                          <a:latin typeface="+mn-lt"/>
                          <a:cs typeface="Arial" panose="020B0604020202020204" pitchFamily="34" charset="0"/>
                        </a:rPr>
                        <a:t>SEM</a:t>
                      </a:r>
                      <a:endParaRPr lang="en-NZ" sz="12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836129"/>
                  </a:ext>
                </a:extLst>
              </a:tr>
              <a:tr h="370840">
                <a:tc rowSpan="6">
                  <a:txBody>
                    <a:bodyPr/>
                    <a:lstStyle/>
                    <a:p>
                      <a:pPr algn="ctr"/>
                      <a:r>
                        <a:rPr lang="en-NZ" sz="1200" b="1" dirty="0">
                          <a:solidFill>
                            <a:schemeClr val="tx1"/>
                          </a:solidFill>
                          <a:latin typeface="+mn-lt"/>
                          <a:cs typeface="Arial" panose="020B0604020202020204" pitchFamily="34" charset="0"/>
                        </a:rPr>
                        <a:t>UT-SCC-54C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NZ" sz="1200" dirty="0">
                          <a:solidFill>
                            <a:schemeClr val="tx1"/>
                          </a:solidFill>
                          <a:latin typeface="+mn-lt"/>
                          <a:cs typeface="Arial" panose="020B0604020202020204" pitchFamily="34" charset="0"/>
                        </a:rPr>
                        <a:t>20%</a:t>
                      </a:r>
                      <a:r>
                        <a:rPr lang="en-NZ" sz="1200" baseline="0" dirty="0">
                          <a:solidFill>
                            <a:schemeClr val="tx1"/>
                          </a:solidFill>
                          <a:latin typeface="+mn-lt"/>
                          <a:cs typeface="Arial" panose="020B0604020202020204" pitchFamily="34" charset="0"/>
                        </a:rPr>
                        <a:t> O</a:t>
                      </a:r>
                      <a:r>
                        <a:rPr lang="en-NZ" sz="1200" baseline="-25000" dirty="0">
                          <a:solidFill>
                            <a:schemeClr val="tx1"/>
                          </a:solidFill>
                          <a:latin typeface="+mn-lt"/>
                          <a:cs typeface="Arial" panose="020B0604020202020204" pitchFamily="34" charset="0"/>
                        </a:rPr>
                        <a:t>2</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46.3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488210"/>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err="1">
                          <a:solidFill>
                            <a:schemeClr val="tx1"/>
                          </a:solidFill>
                          <a:latin typeface="+mn-lt"/>
                          <a:cs typeface="Arial" panose="020B0604020202020204" pitchFamily="34" charset="0"/>
                        </a:rPr>
                        <a:t>Olaparib</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39.7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4317452"/>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IC87361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42.8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9235372"/>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NZ" sz="1200" dirty="0">
                          <a:solidFill>
                            <a:schemeClr val="tx1"/>
                          </a:solidFill>
                          <a:latin typeface="+mn-lt"/>
                          <a:cs typeface="Arial" panose="020B0604020202020204" pitchFamily="34" charset="0"/>
                        </a:rPr>
                        <a:t>Anoxia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55.1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122382"/>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err="1">
                          <a:solidFill>
                            <a:schemeClr val="tx1"/>
                          </a:solidFill>
                          <a:latin typeface="+mn-lt"/>
                          <a:cs typeface="Arial" panose="020B0604020202020204" pitchFamily="34" charset="0"/>
                        </a:rPr>
                        <a:t>Olaparib</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48.1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312610"/>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IC87361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3180030"/>
                  </a:ext>
                </a:extLst>
              </a:tr>
              <a:tr h="370840">
                <a:tc rowSpan="6">
                  <a:txBody>
                    <a:bodyPr/>
                    <a:lstStyle/>
                    <a:p>
                      <a:pPr algn="ctr"/>
                      <a:r>
                        <a:rPr lang="en-NZ" sz="1200" b="1" dirty="0">
                          <a:solidFill>
                            <a:schemeClr val="tx1"/>
                          </a:solidFill>
                          <a:latin typeface="+mn-lt"/>
                          <a:cs typeface="Arial" panose="020B0604020202020204" pitchFamily="34" charset="0"/>
                        </a:rPr>
                        <a:t>UT-SCC-74B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NZ" sz="1200" dirty="0">
                          <a:solidFill>
                            <a:schemeClr val="tx1"/>
                          </a:solidFill>
                          <a:latin typeface="+mn-lt"/>
                          <a:cs typeface="Arial" panose="020B0604020202020204" pitchFamily="34" charset="0"/>
                        </a:rPr>
                        <a:t>20%</a:t>
                      </a:r>
                      <a:r>
                        <a:rPr lang="en-NZ" sz="1200" baseline="0" dirty="0">
                          <a:solidFill>
                            <a:schemeClr val="tx1"/>
                          </a:solidFill>
                          <a:latin typeface="+mn-lt"/>
                          <a:cs typeface="Arial" panose="020B0604020202020204" pitchFamily="34" charset="0"/>
                        </a:rPr>
                        <a:t> O</a:t>
                      </a:r>
                      <a:r>
                        <a:rPr lang="en-NZ" sz="1200" baseline="-25000" dirty="0">
                          <a:solidFill>
                            <a:schemeClr val="tx1"/>
                          </a:solidFill>
                          <a:latin typeface="+mn-lt"/>
                          <a:cs typeface="Arial" panose="020B0604020202020204" pitchFamily="34" charset="0"/>
                        </a:rPr>
                        <a:t>2</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12.4</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2.2</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2492582"/>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err="1">
                          <a:solidFill>
                            <a:schemeClr val="tx1"/>
                          </a:solidFill>
                          <a:latin typeface="+mn-lt"/>
                          <a:cs typeface="Arial" panose="020B0604020202020204" pitchFamily="34" charset="0"/>
                        </a:rPr>
                        <a:t>Olaparib</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11.4</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2.0</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238168"/>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IC87361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11.5</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2.3</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901173"/>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NZ" sz="1200" dirty="0">
                          <a:solidFill>
                            <a:schemeClr val="tx1"/>
                          </a:solidFill>
                          <a:latin typeface="+mn-lt"/>
                          <a:cs typeface="Arial" panose="020B0604020202020204" pitchFamily="34" charset="0"/>
                        </a:rPr>
                        <a:t>Anoxia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9.2</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2.0</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050152"/>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err="1">
                          <a:solidFill>
                            <a:schemeClr val="tx1"/>
                          </a:solidFill>
                          <a:latin typeface="+mn-lt"/>
                          <a:cs typeface="Arial" panose="020B0604020202020204" pitchFamily="34" charset="0"/>
                        </a:rPr>
                        <a:t>Olaparib</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8.4</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1.7</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7323696"/>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IC87361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8.6</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1.8</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881069"/>
                  </a:ext>
                </a:extLst>
              </a:tr>
              <a:tr h="370840">
                <a:tc rowSpan="6">
                  <a:txBody>
                    <a:bodyPr/>
                    <a:lstStyle/>
                    <a:p>
                      <a:pPr algn="ctr"/>
                      <a:r>
                        <a:rPr lang="en-NZ" sz="1200" b="1" dirty="0">
                          <a:solidFill>
                            <a:schemeClr val="tx1"/>
                          </a:solidFill>
                          <a:latin typeface="+mn-lt"/>
                          <a:cs typeface="Arial" panose="020B0604020202020204" pitchFamily="34" charset="0"/>
                        </a:rPr>
                        <a:t>UT-SCC-76B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NZ" sz="1200" dirty="0">
                          <a:solidFill>
                            <a:schemeClr val="tx1"/>
                          </a:solidFill>
                          <a:latin typeface="+mn-lt"/>
                          <a:cs typeface="Arial" panose="020B0604020202020204" pitchFamily="34" charset="0"/>
                        </a:rPr>
                        <a:t>20%</a:t>
                      </a:r>
                      <a:r>
                        <a:rPr lang="en-NZ" sz="1200" baseline="0" dirty="0">
                          <a:solidFill>
                            <a:schemeClr val="tx1"/>
                          </a:solidFill>
                          <a:latin typeface="+mn-lt"/>
                          <a:cs typeface="Arial" panose="020B0604020202020204" pitchFamily="34" charset="0"/>
                        </a:rPr>
                        <a:t> O</a:t>
                      </a:r>
                      <a:r>
                        <a:rPr lang="en-NZ" sz="1200" baseline="-25000" dirty="0">
                          <a:solidFill>
                            <a:schemeClr val="tx1"/>
                          </a:solidFill>
                          <a:latin typeface="+mn-lt"/>
                          <a:cs typeface="Arial" panose="020B0604020202020204" pitchFamily="34" charset="0"/>
                        </a:rPr>
                        <a:t>2</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smtClean="0"/>
                        <a:t>24.8</a:t>
                      </a:r>
                      <a:endParaRPr lang="en-N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9.9</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88375"/>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err="1">
                          <a:solidFill>
                            <a:schemeClr val="tx1"/>
                          </a:solidFill>
                          <a:latin typeface="+mn-lt"/>
                          <a:cs typeface="Arial" panose="020B0604020202020204" pitchFamily="34" charset="0"/>
                        </a:rPr>
                        <a:t>Olaparib</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smtClean="0"/>
                        <a:t>21.1</a:t>
                      </a:r>
                      <a:endParaRPr lang="en-N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8.5</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1595384"/>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IC87361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smtClean="0"/>
                        <a:t>23.1</a:t>
                      </a:r>
                      <a:endParaRPr lang="en-N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9.0</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879554"/>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NZ" sz="1200" dirty="0">
                          <a:solidFill>
                            <a:schemeClr val="tx1"/>
                          </a:solidFill>
                          <a:latin typeface="+mn-lt"/>
                          <a:cs typeface="Arial" panose="020B0604020202020204" pitchFamily="34" charset="0"/>
                        </a:rPr>
                        <a:t>Anoxia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smtClean="0"/>
                        <a:t>23.5</a:t>
                      </a:r>
                      <a:endParaRPr lang="en-N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8.8</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338716"/>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err="1">
                          <a:solidFill>
                            <a:schemeClr val="tx1"/>
                          </a:solidFill>
                          <a:latin typeface="+mn-lt"/>
                          <a:cs typeface="Arial" panose="020B0604020202020204" pitchFamily="34" charset="0"/>
                        </a:rPr>
                        <a:t>Olaparib</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smtClean="0"/>
                        <a:t>17.8</a:t>
                      </a:r>
                      <a:endParaRPr lang="en-N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6.9</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9265027"/>
                  </a:ext>
                </a:extLst>
              </a:tr>
              <a:tr h="370840">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a:solidFill>
                            <a:schemeClr val="tx1"/>
                          </a:solidFill>
                          <a:latin typeface="+mn-lt"/>
                          <a:cs typeface="Arial" panose="020B0604020202020204" pitchFamily="34" charset="0"/>
                        </a:rPr>
                        <a:t>IC87361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NZ" sz="1200" dirty="0" smtClean="0"/>
                        <a:t>23.0</a:t>
                      </a:r>
                      <a:endParaRPr lang="en-N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a:solidFill>
                            <a:schemeClr val="tx1"/>
                          </a:solidFill>
                          <a:latin typeface="+mn-lt"/>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NZ" sz="1200" dirty="0" smtClean="0">
                          <a:solidFill>
                            <a:schemeClr val="tx1"/>
                          </a:solidFill>
                          <a:latin typeface="+mn-lt"/>
                          <a:cs typeface="Arial" panose="020B0604020202020204" pitchFamily="34" charset="0"/>
                        </a:rPr>
                        <a:t>9.6</a:t>
                      </a:r>
                      <a:endParaRPr lang="en-NZ" sz="12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608130"/>
                  </a:ext>
                </a:extLst>
              </a:tr>
            </a:tbl>
          </a:graphicData>
        </a:graphic>
      </p:graphicFrame>
    </p:spTree>
    <p:extLst>
      <p:ext uri="{BB962C8B-B14F-4D97-AF65-F5344CB8AC3E}">
        <p14:creationId xmlns:p14="http://schemas.microsoft.com/office/powerpoint/2010/main" val="32454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18C196-3ABE-43C0-9E5E-32D62974A7DC}" type="slidenum">
              <a:rPr lang="en-NZ" smtClean="0"/>
              <a:t>6</a:t>
            </a:fld>
            <a:endParaRPr lang="en-NZ"/>
          </a:p>
        </p:txBody>
      </p:sp>
      <p:sp>
        <p:nvSpPr>
          <p:cNvPr id="6" name="TextBox 5"/>
          <p:cNvSpPr txBox="1"/>
          <p:nvPr/>
        </p:nvSpPr>
        <p:spPr>
          <a:xfrm>
            <a:off x="614640" y="537538"/>
            <a:ext cx="5906528" cy="1569660"/>
          </a:xfrm>
          <a:prstGeom prst="rect">
            <a:avLst/>
          </a:prstGeom>
          <a:noFill/>
        </p:spPr>
        <p:txBody>
          <a:bodyPr wrap="square" rtlCol="0">
            <a:spAutoFit/>
          </a:bodyPr>
          <a:lstStyle/>
          <a:p>
            <a:r>
              <a:rPr lang="en-NZ" sz="1200" b="1" dirty="0" smtClean="0"/>
              <a:t>Supplemental Figure 1</a:t>
            </a:r>
            <a:r>
              <a:rPr lang="en-NZ" sz="1200" b="1" dirty="0"/>
              <a:t>.</a:t>
            </a:r>
            <a:r>
              <a:rPr lang="en-NZ" sz="1200" dirty="0"/>
              <a:t> </a:t>
            </a:r>
            <a:r>
              <a:rPr lang="en-NZ" sz="1200" dirty="0" err="1"/>
              <a:t>Radiosensitivity</a:t>
            </a:r>
            <a:r>
              <a:rPr lang="en-NZ" sz="1200" dirty="0"/>
              <a:t> of 14 UT-SCC cell lines, </a:t>
            </a:r>
            <a:r>
              <a:rPr lang="en-NZ" sz="1200" dirty="0" smtClean="0"/>
              <a:t>HEK-293 and WI-38/Va-13. </a:t>
            </a:r>
            <a:r>
              <a:rPr lang="en-NZ" sz="1200" dirty="0"/>
              <a:t>(A) Regrowth curves for all cell lines (mean from n=2-6 biological replicates). (B) Regrowth fraction for all cell lines plotted to show divergence from the cell line median. The regrowth for a cell line is plotted as its ratio to the mean across all cell lines at each radiation dose. (C-F) Regrowth fractions for all cell lines at 1, 2, 3 and 4 </a:t>
            </a:r>
            <a:r>
              <a:rPr lang="en-NZ" sz="1200" dirty="0" err="1"/>
              <a:t>Gy</a:t>
            </a:r>
            <a:r>
              <a:rPr lang="en-NZ" sz="1200" dirty="0"/>
              <a:t> respectively (</a:t>
            </a:r>
            <a:r>
              <a:rPr lang="en-NZ" sz="1200" dirty="0" err="1"/>
              <a:t>mean±SEM</a:t>
            </a:r>
            <a:r>
              <a:rPr lang="en-NZ" sz="1200" dirty="0"/>
              <a:t>).</a:t>
            </a:r>
          </a:p>
          <a:p>
            <a:endParaRPr lang="en-NZ" sz="1200" dirty="0"/>
          </a:p>
        </p:txBody>
      </p:sp>
      <p:graphicFrame>
        <p:nvGraphicFramePr>
          <p:cNvPr id="7" name="Object 6">
            <a:extLst>
              <a:ext uri="{FF2B5EF4-FFF2-40B4-BE49-F238E27FC236}">
                <a16:creationId xmlns:a16="http://schemas.microsoft.com/office/drawing/2014/main" id="{F1553523-9862-4411-83DF-7004D917A9A1}"/>
              </a:ext>
            </a:extLst>
          </p:cNvPr>
          <p:cNvGraphicFramePr>
            <a:graphicFrameLocks noChangeAspect="1"/>
          </p:cNvGraphicFramePr>
          <p:nvPr>
            <p:extLst>
              <p:ext uri="{D42A27DB-BD31-4B8C-83A1-F6EECF244321}">
                <p14:modId xmlns:p14="http://schemas.microsoft.com/office/powerpoint/2010/main" val="3363174402"/>
              </p:ext>
            </p:extLst>
          </p:nvPr>
        </p:nvGraphicFramePr>
        <p:xfrm>
          <a:off x="563563" y="2411413"/>
          <a:ext cx="6008687" cy="6375400"/>
        </p:xfrm>
        <a:graphic>
          <a:graphicData uri="http://schemas.openxmlformats.org/presentationml/2006/ole">
            <mc:AlternateContent xmlns:mc="http://schemas.openxmlformats.org/markup-compatibility/2006">
              <mc:Choice xmlns:v="urn:schemas-microsoft-com:vml" Requires="v">
                <p:oleObj spid="_x0000_s3146" name="Prism 8" r:id="rId3" imgW="6897319" imgH="7325893" progId="Prism8.Document">
                  <p:embed/>
                </p:oleObj>
              </mc:Choice>
              <mc:Fallback>
                <p:oleObj name="Prism 8" r:id="rId3" imgW="6897319" imgH="7325893" progId="Prism8.Document">
                  <p:embed/>
                  <p:pic>
                    <p:nvPicPr>
                      <p:cNvPr id="3" name="Object 2">
                        <a:extLst>
                          <a:ext uri="{FF2B5EF4-FFF2-40B4-BE49-F238E27FC236}">
                            <a16:creationId xmlns:a16="http://schemas.microsoft.com/office/drawing/2014/main" id="{36990B56-770D-4A64-9AC1-C81BB9A6E487}"/>
                          </a:ext>
                        </a:extLst>
                      </p:cNvPr>
                      <p:cNvPicPr/>
                      <p:nvPr/>
                    </p:nvPicPr>
                    <p:blipFill>
                      <a:blip r:embed="rId4"/>
                      <a:stretch>
                        <a:fillRect/>
                      </a:stretch>
                    </p:blipFill>
                    <p:spPr>
                      <a:xfrm>
                        <a:off x="563563" y="2411413"/>
                        <a:ext cx="6008687" cy="6375400"/>
                      </a:xfrm>
                      <a:prstGeom prst="rect">
                        <a:avLst/>
                      </a:prstGeom>
                    </p:spPr>
                  </p:pic>
                </p:oleObj>
              </mc:Fallback>
            </mc:AlternateContent>
          </a:graphicData>
        </a:graphic>
      </p:graphicFrame>
    </p:spTree>
    <p:extLst>
      <p:ext uri="{BB962C8B-B14F-4D97-AF65-F5344CB8AC3E}">
        <p14:creationId xmlns:p14="http://schemas.microsoft.com/office/powerpoint/2010/main" val="334500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18C196-3ABE-43C0-9E5E-32D62974A7DC}" type="slidenum">
              <a:rPr lang="en-NZ" smtClean="0"/>
              <a:t>7</a:t>
            </a:fld>
            <a:endParaRPr lang="en-NZ"/>
          </a:p>
        </p:txBody>
      </p:sp>
      <p:sp>
        <p:nvSpPr>
          <p:cNvPr id="5" name="TextBox 4"/>
          <p:cNvSpPr txBox="1"/>
          <p:nvPr/>
        </p:nvSpPr>
        <p:spPr>
          <a:xfrm>
            <a:off x="475736" y="354463"/>
            <a:ext cx="5906528" cy="1938992"/>
          </a:xfrm>
          <a:prstGeom prst="rect">
            <a:avLst/>
          </a:prstGeom>
          <a:noFill/>
        </p:spPr>
        <p:txBody>
          <a:bodyPr wrap="square" rtlCol="0">
            <a:spAutoFit/>
          </a:bodyPr>
          <a:lstStyle/>
          <a:p>
            <a:r>
              <a:rPr lang="en-NZ" sz="1200" b="1" dirty="0" smtClean="0"/>
              <a:t>Supplemental Figure 2</a:t>
            </a:r>
            <a:r>
              <a:rPr lang="en-NZ" sz="1200" b="1" dirty="0"/>
              <a:t>. </a:t>
            </a:r>
            <a:r>
              <a:rPr lang="en-NZ" sz="1200" dirty="0"/>
              <a:t>Comparison between 6 and 24 h drug exposure post-irradiation, with 1 h exposure before irradiation and equivalent drug exposure without irradiation (7 and 25 h total exposure time), for four individual cell lines </a:t>
            </a:r>
            <a:r>
              <a:rPr lang="en-NZ" sz="1200" dirty="0" smtClean="0"/>
              <a:t>(UT-SCC-1A, -42B, -54C, -110B) as </a:t>
            </a:r>
            <a:r>
              <a:rPr lang="en-NZ" sz="1200" dirty="0"/>
              <a:t>assessed by regrowth assay. (A-D) Regrowth fraction of </a:t>
            </a:r>
            <a:r>
              <a:rPr lang="en-NZ" sz="1200" dirty="0" err="1"/>
              <a:t>unirradiated</a:t>
            </a:r>
            <a:r>
              <a:rPr lang="en-NZ" sz="1200" dirty="0"/>
              <a:t> cells of the four inhibitors </a:t>
            </a:r>
            <a:r>
              <a:rPr lang="en-NZ" sz="1200" dirty="0" smtClean="0"/>
              <a:t>at </a:t>
            </a:r>
            <a:r>
              <a:rPr lang="en-NZ" sz="1200" dirty="0"/>
              <a:t>6-h and 24-h. (E-H) Total enhancement ratios of the four inhibitors. (I-L) </a:t>
            </a:r>
            <a:r>
              <a:rPr lang="en-NZ" sz="1200" dirty="0" smtClean="0"/>
              <a:t>Sensitizer </a:t>
            </a:r>
            <a:r>
              <a:rPr lang="en-NZ" sz="1200" dirty="0"/>
              <a:t>enhancement ratios for the four inhibitors. </a:t>
            </a:r>
            <a:r>
              <a:rPr lang="en-NZ" sz="1200" dirty="0" err="1"/>
              <a:t>Mean±SEM</a:t>
            </a:r>
            <a:r>
              <a:rPr lang="en-NZ" sz="1200" dirty="0"/>
              <a:t> from n=3 biological replicates per cell line. Data points have been staggered for clarity.</a:t>
            </a:r>
          </a:p>
          <a:p>
            <a:r>
              <a:rPr lang="en-NZ" sz="1200" b="1" dirty="0"/>
              <a:t> </a:t>
            </a:r>
            <a:endParaRPr lang="en-NZ" sz="1200" dirty="0"/>
          </a:p>
        </p:txBody>
      </p:sp>
      <p:graphicFrame>
        <p:nvGraphicFramePr>
          <p:cNvPr id="7" name="Object 6">
            <a:extLst>
              <a:ext uri="{FF2B5EF4-FFF2-40B4-BE49-F238E27FC236}">
                <a16:creationId xmlns:a16="http://schemas.microsoft.com/office/drawing/2014/main" id="{CCCAC666-34D5-4D52-9A84-9C27BBAEA1F3}"/>
              </a:ext>
            </a:extLst>
          </p:cNvPr>
          <p:cNvGraphicFramePr>
            <a:graphicFrameLocks noChangeAspect="1"/>
          </p:cNvGraphicFramePr>
          <p:nvPr>
            <p:extLst>
              <p:ext uri="{D42A27DB-BD31-4B8C-83A1-F6EECF244321}">
                <p14:modId xmlns:p14="http://schemas.microsoft.com/office/powerpoint/2010/main" val="3786691021"/>
              </p:ext>
            </p:extLst>
          </p:nvPr>
        </p:nvGraphicFramePr>
        <p:xfrm>
          <a:off x="256139" y="2891741"/>
          <a:ext cx="6345722" cy="4122518"/>
        </p:xfrm>
        <a:graphic>
          <a:graphicData uri="http://schemas.openxmlformats.org/presentationml/2006/ole">
            <mc:AlternateContent xmlns:mc="http://schemas.openxmlformats.org/markup-compatibility/2006">
              <mc:Choice xmlns:v="urn:schemas-microsoft-com:vml" Requires="v">
                <p:oleObj spid="_x0000_s8262" name="Prism 7" r:id="rId3" imgW="9340814" imgH="6067873" progId="Prism7.Document">
                  <p:embed/>
                </p:oleObj>
              </mc:Choice>
              <mc:Fallback>
                <p:oleObj name="Prism 7" r:id="rId3" imgW="9340814" imgH="6067873" progId="Prism7.Document">
                  <p:embed/>
                  <p:pic>
                    <p:nvPicPr>
                      <p:cNvPr id="3" name="Object 2">
                        <a:extLst>
                          <a:ext uri="{FF2B5EF4-FFF2-40B4-BE49-F238E27FC236}">
                            <a16:creationId xmlns:a16="http://schemas.microsoft.com/office/drawing/2014/main" id="{AC83C2C3-E7D0-4052-9159-32347D5555C5}"/>
                          </a:ext>
                        </a:extLst>
                      </p:cNvPr>
                      <p:cNvPicPr/>
                      <p:nvPr/>
                    </p:nvPicPr>
                    <p:blipFill>
                      <a:blip r:embed="rId4"/>
                      <a:stretch>
                        <a:fillRect/>
                      </a:stretch>
                    </p:blipFill>
                    <p:spPr>
                      <a:xfrm>
                        <a:off x="256139" y="2891741"/>
                        <a:ext cx="6345722" cy="4122518"/>
                      </a:xfrm>
                      <a:prstGeom prst="rect">
                        <a:avLst/>
                      </a:prstGeom>
                    </p:spPr>
                  </p:pic>
                </p:oleObj>
              </mc:Fallback>
            </mc:AlternateContent>
          </a:graphicData>
        </a:graphic>
      </p:graphicFrame>
    </p:spTree>
    <p:extLst>
      <p:ext uri="{BB962C8B-B14F-4D97-AF65-F5344CB8AC3E}">
        <p14:creationId xmlns:p14="http://schemas.microsoft.com/office/powerpoint/2010/main" val="199426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18C196-3ABE-43C0-9E5E-32D62974A7DC}" type="slidenum">
              <a:rPr lang="en-NZ" smtClean="0"/>
              <a:t>8</a:t>
            </a:fld>
            <a:endParaRPr lang="en-NZ"/>
          </a:p>
        </p:txBody>
      </p:sp>
      <p:sp>
        <p:nvSpPr>
          <p:cNvPr id="5" name="TextBox 4"/>
          <p:cNvSpPr txBox="1"/>
          <p:nvPr/>
        </p:nvSpPr>
        <p:spPr>
          <a:xfrm>
            <a:off x="475736" y="354463"/>
            <a:ext cx="5906528" cy="1200329"/>
          </a:xfrm>
          <a:prstGeom prst="rect">
            <a:avLst/>
          </a:prstGeom>
          <a:noFill/>
        </p:spPr>
        <p:txBody>
          <a:bodyPr wrap="square" rtlCol="0">
            <a:spAutoFit/>
          </a:bodyPr>
          <a:lstStyle/>
          <a:p>
            <a:r>
              <a:rPr lang="en-NZ" sz="1200" b="1" dirty="0" smtClean="0"/>
              <a:t>Supplemental Figure 3. </a:t>
            </a:r>
            <a:r>
              <a:rPr lang="en-NZ" sz="1200" dirty="0"/>
              <a:t> </a:t>
            </a:r>
            <a:r>
              <a:rPr lang="en-NZ" sz="1200" dirty="0" smtClean="0"/>
              <a:t>Regrowth fractions for 14 HNSCC cell </a:t>
            </a:r>
            <a:r>
              <a:rPr lang="en-NZ" sz="1200" dirty="0"/>
              <a:t>lines, </a:t>
            </a:r>
            <a:r>
              <a:rPr lang="en-NZ" sz="1200" dirty="0" smtClean="0"/>
              <a:t>HEK-293 (HEK) and WI-38/Va-13 (WI38), exposed to </a:t>
            </a:r>
            <a:r>
              <a:rPr lang="en-NZ" sz="1200" dirty="0" err="1" smtClean="0"/>
              <a:t>PARPi</a:t>
            </a:r>
            <a:r>
              <a:rPr lang="en-NZ" sz="1200" dirty="0" smtClean="0"/>
              <a:t> (A) or DNA-</a:t>
            </a:r>
            <a:r>
              <a:rPr lang="en-NZ" sz="1200" dirty="0" err="1" smtClean="0"/>
              <a:t>PKi</a:t>
            </a:r>
            <a:r>
              <a:rPr lang="en-NZ" sz="1200" dirty="0" smtClean="0"/>
              <a:t> (B) at 1.1 </a:t>
            </a:r>
            <a:r>
              <a:rPr lang="el-GR" sz="1200" dirty="0" smtClean="0"/>
              <a:t>μ</a:t>
            </a:r>
            <a:r>
              <a:rPr lang="en-NZ" sz="1200" dirty="0" smtClean="0"/>
              <a:t>M for 25 h without irradiation. Values are mean ± SEM for 2-4 independent experiments. </a:t>
            </a:r>
            <a:r>
              <a:rPr lang="en-US" sz="1200" dirty="0"/>
              <a:t>§ indicates </a:t>
            </a:r>
            <a:r>
              <a:rPr lang="en-US" sz="1200" dirty="0" err="1"/>
              <a:t>veliparib</a:t>
            </a:r>
            <a:r>
              <a:rPr lang="en-US" sz="1200" dirty="0"/>
              <a:t> was not tested at this concentration against </a:t>
            </a:r>
            <a:r>
              <a:rPr lang="en-US" sz="1200" dirty="0" smtClean="0"/>
              <a:t>HEK293 </a:t>
            </a:r>
            <a:r>
              <a:rPr lang="en-US" sz="1200" dirty="0"/>
              <a:t>and </a:t>
            </a:r>
            <a:r>
              <a:rPr lang="en-US" sz="1200" dirty="0" smtClean="0"/>
              <a:t>WI38</a:t>
            </a:r>
            <a:r>
              <a:rPr lang="en-US" sz="1200" dirty="0"/>
              <a:t>. </a:t>
            </a:r>
            <a:r>
              <a:rPr lang="en-NZ" sz="1200" dirty="0" smtClean="0"/>
              <a:t>Values at higher drug concentrations are shown in Figure 3. </a:t>
            </a:r>
            <a:endParaRPr lang="en-NZ" sz="1200" dirty="0"/>
          </a:p>
        </p:txBody>
      </p:sp>
      <p:graphicFrame>
        <p:nvGraphicFramePr>
          <p:cNvPr id="6" name="Object 5">
            <a:extLst>
              <a:ext uri="{FF2B5EF4-FFF2-40B4-BE49-F238E27FC236}">
                <a16:creationId xmlns:a16="http://schemas.microsoft.com/office/drawing/2014/main" id="{E998129D-3CF8-49F2-B221-7AF9872D89A8}"/>
              </a:ext>
            </a:extLst>
          </p:cNvPr>
          <p:cNvGraphicFramePr>
            <a:graphicFrameLocks noChangeAspect="1"/>
          </p:cNvGraphicFramePr>
          <p:nvPr>
            <p:extLst>
              <p:ext uri="{D42A27DB-BD31-4B8C-83A1-F6EECF244321}">
                <p14:modId xmlns:p14="http://schemas.microsoft.com/office/powerpoint/2010/main" val="637346517"/>
              </p:ext>
            </p:extLst>
          </p:nvPr>
        </p:nvGraphicFramePr>
        <p:xfrm>
          <a:off x="193675" y="1912938"/>
          <a:ext cx="6062663" cy="2525712"/>
        </p:xfrm>
        <a:graphic>
          <a:graphicData uri="http://schemas.openxmlformats.org/presentationml/2006/ole">
            <mc:AlternateContent xmlns:mc="http://schemas.openxmlformats.org/markup-compatibility/2006">
              <mc:Choice xmlns:v="urn:schemas-microsoft-com:vml" Requires="v">
                <p:oleObj spid="_x0000_s18468" name="Prism 8" r:id="rId3" imgW="6063245" imgH="2526481" progId="Prism8.Document">
                  <p:embed/>
                </p:oleObj>
              </mc:Choice>
              <mc:Fallback>
                <p:oleObj name="Prism 8" r:id="rId3" imgW="6063245" imgH="2526481" progId="Prism8.Document">
                  <p:embed/>
                  <p:pic>
                    <p:nvPicPr>
                      <p:cNvPr id="7" name="Object 6">
                        <a:extLst>
                          <a:ext uri="{FF2B5EF4-FFF2-40B4-BE49-F238E27FC236}">
                            <a16:creationId xmlns:a16="http://schemas.microsoft.com/office/drawing/2014/main" id="{E998129D-3CF8-49F2-B221-7AF9872D89A8}"/>
                          </a:ext>
                        </a:extLst>
                      </p:cNvPr>
                      <p:cNvPicPr/>
                      <p:nvPr/>
                    </p:nvPicPr>
                    <p:blipFill>
                      <a:blip r:embed="rId4"/>
                      <a:stretch>
                        <a:fillRect/>
                      </a:stretch>
                    </p:blipFill>
                    <p:spPr>
                      <a:xfrm>
                        <a:off x="193675" y="1912938"/>
                        <a:ext cx="6062663" cy="2525712"/>
                      </a:xfrm>
                      <a:prstGeom prst="rect">
                        <a:avLst/>
                      </a:prstGeom>
                    </p:spPr>
                  </p:pic>
                </p:oleObj>
              </mc:Fallback>
            </mc:AlternateContent>
          </a:graphicData>
        </a:graphic>
      </p:graphicFrame>
    </p:spTree>
    <p:extLst>
      <p:ext uri="{BB962C8B-B14F-4D97-AF65-F5344CB8AC3E}">
        <p14:creationId xmlns:p14="http://schemas.microsoft.com/office/powerpoint/2010/main" val="367137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926817629"/>
              </p:ext>
            </p:extLst>
          </p:nvPr>
        </p:nvGraphicFramePr>
        <p:xfrm>
          <a:off x="1019175" y="2510131"/>
          <a:ext cx="4669244" cy="4255794"/>
        </p:xfrm>
        <a:graphic>
          <a:graphicData uri="http://schemas.openxmlformats.org/presentationml/2006/ole">
            <mc:AlternateContent xmlns:mc="http://schemas.openxmlformats.org/markup-compatibility/2006">
              <mc:Choice xmlns:v="urn:schemas-microsoft-com:vml" Requires="v">
                <p:oleObj spid="_x0000_s17467" name="Prism 7" r:id="rId3" imgW="5387990" imgH="4911060" progId="Prism7.Document">
                  <p:embed/>
                </p:oleObj>
              </mc:Choice>
              <mc:Fallback>
                <p:oleObj name="Prism 7" r:id="rId3" imgW="5387990" imgH="4911060" progId="Prism7.Document">
                  <p:embed/>
                  <p:pic>
                    <p:nvPicPr>
                      <p:cNvPr id="5" name="Object 4"/>
                      <p:cNvPicPr/>
                      <p:nvPr/>
                    </p:nvPicPr>
                    <p:blipFill>
                      <a:blip r:embed="rId4"/>
                      <a:stretch>
                        <a:fillRect/>
                      </a:stretch>
                    </p:blipFill>
                    <p:spPr>
                      <a:xfrm>
                        <a:off x="1019175" y="2510131"/>
                        <a:ext cx="4669244" cy="4255794"/>
                      </a:xfrm>
                      <a:prstGeom prst="rect">
                        <a:avLst/>
                      </a:prstGeom>
                    </p:spPr>
                  </p:pic>
                </p:oleObj>
              </mc:Fallback>
            </mc:AlternateContent>
          </a:graphicData>
        </a:graphic>
      </p:graphicFrame>
      <p:sp>
        <p:nvSpPr>
          <p:cNvPr id="8" name="TextBox 7"/>
          <p:cNvSpPr txBox="1"/>
          <p:nvPr/>
        </p:nvSpPr>
        <p:spPr>
          <a:xfrm>
            <a:off x="635721" y="684174"/>
            <a:ext cx="5955632" cy="1569660"/>
          </a:xfrm>
          <a:prstGeom prst="rect">
            <a:avLst/>
          </a:prstGeom>
          <a:noFill/>
        </p:spPr>
        <p:txBody>
          <a:bodyPr wrap="square" rtlCol="0">
            <a:spAutoFit/>
          </a:bodyPr>
          <a:lstStyle/>
          <a:p>
            <a:r>
              <a:rPr lang="en-NZ" sz="1200" b="1" dirty="0" smtClean="0"/>
              <a:t>Supplemental Figure 4</a:t>
            </a:r>
            <a:r>
              <a:rPr lang="en-NZ" sz="1200" dirty="0" smtClean="0"/>
              <a:t>. </a:t>
            </a:r>
            <a:r>
              <a:rPr lang="en-NZ" sz="1200" dirty="0"/>
              <a:t>Growth inhibition by PARP inhibitors and DNA-PK inhibitors in parental DLD-1 cells (filled symbols) and an isogenic </a:t>
            </a:r>
            <a:r>
              <a:rPr lang="en-NZ" sz="1200" i="1" dirty="0"/>
              <a:t>BRCA2-</a:t>
            </a:r>
            <a:r>
              <a:rPr lang="en-NZ" sz="1200" dirty="0"/>
              <a:t>knockout line (open symbols). Cells were seeded in 96-well plates at 5x10</a:t>
            </a:r>
            <a:r>
              <a:rPr lang="en-NZ" sz="1200" baseline="30000" dirty="0"/>
              <a:t>3</a:t>
            </a:r>
            <a:r>
              <a:rPr lang="en-NZ" sz="1200" dirty="0"/>
              <a:t> cells/well, with inhibitors added 2 h later. Drug exposure was continuous for 5 days, after which cell density was determined by SRB staining. (A) </a:t>
            </a:r>
            <a:r>
              <a:rPr lang="en-NZ" sz="1200" dirty="0" err="1"/>
              <a:t>Veliparib</a:t>
            </a:r>
            <a:r>
              <a:rPr lang="en-NZ" sz="1200" dirty="0"/>
              <a:t>, (B) </a:t>
            </a:r>
            <a:r>
              <a:rPr lang="en-NZ" sz="1200" dirty="0" err="1"/>
              <a:t>Olaparib</a:t>
            </a:r>
            <a:r>
              <a:rPr lang="en-NZ" sz="1200" dirty="0"/>
              <a:t>, (C) KU-57788, (D) IC87361. Values are </a:t>
            </a:r>
            <a:r>
              <a:rPr lang="en-NZ" sz="1200" dirty="0" smtClean="0"/>
              <a:t>mean ± SEM </a:t>
            </a:r>
            <a:r>
              <a:rPr lang="en-NZ" sz="1200" dirty="0"/>
              <a:t>of two independent experiments.</a:t>
            </a:r>
          </a:p>
          <a:p>
            <a:endParaRPr lang="en-NZ" sz="1200" dirty="0"/>
          </a:p>
        </p:txBody>
      </p:sp>
    </p:spTree>
    <p:extLst>
      <p:ext uri="{BB962C8B-B14F-4D97-AF65-F5344CB8AC3E}">
        <p14:creationId xmlns:p14="http://schemas.microsoft.com/office/powerpoint/2010/main" val="3320271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8E3E123-A269-4C2C-B83D-CCF8CE8D6D2D}" vid="{616D8776-4612-40CB-A629-823BC9E38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7473</TotalTime>
  <Words>2178</Words>
  <Application>Microsoft Office PowerPoint</Application>
  <PresentationFormat>A4 Paper (210x297 mm)</PresentationFormat>
  <Paragraphs>746</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2" baseType="lpstr">
      <vt:lpstr>Arial</vt:lpstr>
      <vt:lpstr>Calibri</vt:lpstr>
      <vt:lpstr>Consolas</vt:lpstr>
      <vt:lpstr>Times New Roman</vt:lpstr>
      <vt:lpstr>Verdana</vt:lpstr>
      <vt:lpstr>Office Theme</vt:lpstr>
      <vt:lpstr>Prism 8</vt:lpstr>
      <vt:lpstr>Prism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Wilson</dc:creator>
  <cp:lastModifiedBy>Bill Wilson</cp:lastModifiedBy>
  <cp:revision>87</cp:revision>
  <dcterms:created xsi:type="dcterms:W3CDTF">2018-08-30T02:19:13Z</dcterms:created>
  <dcterms:modified xsi:type="dcterms:W3CDTF">2019-07-05T06:13:14Z</dcterms:modified>
</cp:coreProperties>
</file>