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220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71BD2-B654-4476-8110-F08AB6353028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24C34-FC9E-48BB-B1E2-9B265D6BB01D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0128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BC53-5761-47F8-9A66-F0B4DB03DAC4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6F7F8-6B71-437D-BCDF-717B7FD15758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3020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A7A83-CA62-4D4A-A240-61F0D21DADEC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72F57-71C1-4F6B-8497-1494FAACF84B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586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69FEF-F9CE-43BB-97EE-28E45DCF4564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C4078-87F9-42AC-B60F-79EA81A68A4F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2111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E3CFD-D14E-4BEA-A457-F7C4314BA9FB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0737A-7EFA-4E03-99F9-921A0566E047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565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84649-BEAB-48BD-8B7A-673B163A320A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102C-DB3F-477F-9CF7-1EAC5E0D8AAD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8767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AAB0-CFEE-4781-91B5-64EB1A5E2352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ACE81-3B0A-43D8-ADD4-95F2DEE6F3D9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5679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D61BE-60FB-43B8-925C-37FA17575720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9B1FC-7549-4136-B033-A0C16209EBFB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142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2A594-E050-4253-B0F7-4EC70B7E6EF5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DA275-44DA-4241-A9AA-866A35A1724B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6639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1C2A-67AE-4C55-A60B-9487FA98F378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7E83C-E1C3-47DD-8CB9-41D972F7228B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5320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AA40-C010-476D-B6A2-CCCB438301E8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F1969-83A7-4AB9-83A5-F0D6280855EA}" type="slidenum">
              <a:rPr lang="es-ES" altLang="es-ES"/>
              <a:pPr/>
              <a:t>‹#›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3611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title style</a:t>
            </a:r>
            <a:endParaRPr lang="es-ES" altLang="es-E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  <a:endParaRPr lang="es-ES" alt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EC065D-1296-4C1C-ADA3-2EFF41300A58}" type="datetimeFigureOut">
              <a:rPr lang="es-ES"/>
              <a:pPr>
                <a:defRPr/>
              </a:pPr>
              <a:t>01/04/2019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15E854F-532F-4392-9839-9E195065811D}" type="slidenum">
              <a:rPr lang="es-ES" altLang="es-ES"/>
              <a:pPr/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26765" y="1022225"/>
            <a:ext cx="4922515" cy="7078167"/>
            <a:chOff x="765175" y="576411"/>
            <a:chExt cx="4922515" cy="7078167"/>
          </a:xfrm>
        </p:grpSpPr>
        <p:sp>
          <p:nvSpPr>
            <p:cNvPr id="2050" name="TextBox 4"/>
            <p:cNvSpPr txBox="1">
              <a:spLocks noChangeArrowheads="1"/>
            </p:cNvSpPr>
            <p:nvPr/>
          </p:nvSpPr>
          <p:spPr bwMode="auto">
            <a:xfrm>
              <a:off x="782638" y="576411"/>
              <a:ext cx="2214562" cy="6461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ES" sz="1800">
                  <a:latin typeface="Arial" panose="020B0604020202020204" pitchFamily="34" charset="0"/>
                </a:rPr>
                <a:t>Patients enrolled (n=1230)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916113" y="1224111"/>
              <a:ext cx="0" cy="63722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2" name="TextBox 7"/>
            <p:cNvSpPr txBox="1">
              <a:spLocks noChangeArrowheads="1"/>
            </p:cNvSpPr>
            <p:nvPr/>
          </p:nvSpPr>
          <p:spPr bwMode="auto">
            <a:xfrm>
              <a:off x="765175" y="1832123"/>
              <a:ext cx="2232025" cy="9233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ES" sz="1800" dirty="0" err="1">
                  <a:latin typeface="Arial" panose="020B0604020202020204" pitchFamily="34" charset="0"/>
                </a:rPr>
                <a:t>Patients</a:t>
              </a:r>
              <a:r>
                <a:rPr lang="es-ES" altLang="es-ES" sz="1800" dirty="0">
                  <a:latin typeface="Arial" panose="020B0604020202020204" pitchFamily="34" charset="0"/>
                </a:rPr>
                <a:t> evaluable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for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err="1" smtClean="0">
                  <a:latin typeface="Arial" panose="020B0604020202020204" pitchFamily="34" charset="0"/>
                </a:rPr>
                <a:t>symptoms</a:t>
              </a:r>
              <a:r>
                <a:rPr lang="es-ES" altLang="es-ES" sz="1800" dirty="0" smtClean="0">
                  <a:latin typeface="Arial" panose="020B0604020202020204" pitchFamily="34" charset="0"/>
                </a:rPr>
                <a:t>  </a:t>
              </a:r>
              <a:r>
                <a:rPr lang="es-ES" altLang="es-ES" sz="1800" dirty="0">
                  <a:latin typeface="Arial" panose="020B0604020202020204" pitchFamily="34" charset="0"/>
                </a:rPr>
                <a:t>(n=1226)</a:t>
              </a:r>
            </a:p>
          </p:txBody>
        </p:sp>
        <p:sp>
          <p:nvSpPr>
            <p:cNvPr id="2053" name="TextBox 8"/>
            <p:cNvSpPr txBox="1">
              <a:spLocks noChangeArrowheads="1"/>
            </p:cNvSpPr>
            <p:nvPr/>
          </p:nvSpPr>
          <p:spPr bwMode="auto">
            <a:xfrm>
              <a:off x="765175" y="3412182"/>
              <a:ext cx="2232025" cy="923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ES" sz="1800">
                  <a:latin typeface="Arial" panose="020B0604020202020204" pitchFamily="34" charset="0"/>
                </a:rPr>
                <a:t>Patients with at least 1 VVA symptom (n=1073)</a:t>
              </a:r>
            </a:p>
          </p:txBody>
        </p:sp>
        <p:sp>
          <p:nvSpPr>
            <p:cNvPr id="2054" name="TextBox 9"/>
            <p:cNvSpPr txBox="1">
              <a:spLocks noChangeArrowheads="1"/>
            </p:cNvSpPr>
            <p:nvPr/>
          </p:nvSpPr>
          <p:spPr bwMode="auto">
            <a:xfrm>
              <a:off x="765175" y="4945707"/>
              <a:ext cx="2232025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ES" sz="1800" dirty="0" err="1">
                  <a:latin typeface="Arial" panose="020B0604020202020204" pitchFamily="34" charset="0"/>
                </a:rPr>
                <a:t>Patients</a:t>
              </a:r>
              <a:r>
                <a:rPr lang="es-ES" altLang="es-ES" sz="1800" dirty="0">
                  <a:latin typeface="Arial" panose="020B0604020202020204" pitchFamily="34" charset="0"/>
                </a:rPr>
                <a:t> evaluable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for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severity</a:t>
              </a:r>
              <a:r>
                <a:rPr lang="es-ES" altLang="es-ES" sz="1800" dirty="0">
                  <a:latin typeface="Arial" panose="020B0604020202020204" pitchFamily="34" charset="0"/>
                </a:rPr>
                <a:t> and VVA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assessments</a:t>
              </a:r>
              <a:r>
                <a:rPr lang="es-ES" altLang="es-ES" sz="1800" dirty="0">
                  <a:latin typeface="Arial" panose="020B0604020202020204" pitchFamily="34" charset="0"/>
                </a:rPr>
                <a:t> (n=1066</a:t>
              </a:r>
              <a:r>
                <a:rPr lang="es-ES" altLang="es-ES" sz="1800" dirty="0" smtClean="0">
                  <a:latin typeface="Arial" panose="020B0604020202020204" pitchFamily="34" charset="0"/>
                </a:rPr>
                <a:t>)</a:t>
              </a:r>
              <a:endParaRPr lang="es-ES" altLang="es-ES" sz="1800" dirty="0">
                <a:latin typeface="Arial" panose="020B0604020202020204" pitchFamily="34" charset="0"/>
              </a:endParaRPr>
            </a:p>
          </p:txBody>
        </p:sp>
        <p:sp>
          <p:nvSpPr>
            <p:cNvPr id="2055" name="TextBox 13"/>
            <p:cNvSpPr txBox="1">
              <a:spLocks noChangeArrowheads="1"/>
            </p:cNvSpPr>
            <p:nvPr/>
          </p:nvSpPr>
          <p:spPr bwMode="auto">
            <a:xfrm>
              <a:off x="800100" y="6732240"/>
              <a:ext cx="2233613" cy="922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ES" sz="1800" dirty="0" err="1">
                  <a:latin typeface="Arial" panose="020B0604020202020204" pitchFamily="34" charset="0"/>
                </a:rPr>
                <a:t>Patients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with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smtClean="0">
                  <a:latin typeface="Arial" panose="020B0604020202020204" pitchFamily="34" charset="0"/>
                </a:rPr>
                <a:t>VVA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confirmed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by</a:t>
              </a:r>
              <a:r>
                <a:rPr lang="es-ES" altLang="es-ES" sz="1800" dirty="0">
                  <a:latin typeface="Arial" panose="020B0604020202020204" pitchFamily="34" charset="0"/>
                </a:rPr>
                <a:t> HCP (n=926)</a:t>
              </a:r>
            </a:p>
          </p:txBody>
        </p:sp>
        <p:sp>
          <p:nvSpPr>
            <p:cNvPr id="2056" name="TextBox 14"/>
            <p:cNvSpPr txBox="1">
              <a:spLocks noChangeArrowheads="1"/>
            </p:cNvSpPr>
            <p:nvPr/>
          </p:nvSpPr>
          <p:spPr bwMode="auto">
            <a:xfrm>
              <a:off x="3446463" y="2772419"/>
              <a:ext cx="2214562" cy="6461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ES" sz="1800">
                  <a:latin typeface="Arial" panose="020B0604020202020204" pitchFamily="34" charset="0"/>
                </a:rPr>
                <a:t>No VVA symptoms (n=153)</a:t>
              </a:r>
            </a:p>
          </p:txBody>
        </p:sp>
        <p:cxnSp>
          <p:nvCxnSpPr>
            <p:cNvPr id="17" name="Straight Connector 16"/>
            <p:cNvCxnSpPr>
              <a:endCxn id="2056" idx="1"/>
            </p:cNvCxnSpPr>
            <p:nvPr/>
          </p:nvCxnSpPr>
          <p:spPr>
            <a:xfrm>
              <a:off x="1916113" y="3096269"/>
              <a:ext cx="15303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8" name="TextBox 17"/>
            <p:cNvSpPr txBox="1">
              <a:spLocks noChangeArrowheads="1"/>
            </p:cNvSpPr>
            <p:nvPr/>
          </p:nvSpPr>
          <p:spPr bwMode="auto">
            <a:xfrm>
              <a:off x="3473128" y="4177506"/>
              <a:ext cx="2214562" cy="9233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s-ES" altLang="es-ES" sz="1800" dirty="0" err="1">
                  <a:latin typeface="Arial" panose="020B0604020202020204" pitchFamily="34" charset="0"/>
                </a:rPr>
                <a:t>Not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screened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err="1" smtClean="0">
                  <a:latin typeface="Arial" panose="020B0604020202020204" pitchFamily="34" charset="0"/>
                </a:rPr>
                <a:t>for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severity</a:t>
              </a:r>
              <a:r>
                <a:rPr lang="es-ES" altLang="es-ES" sz="1800" dirty="0">
                  <a:latin typeface="Arial" panose="020B0604020202020204" pitchFamily="34" charset="0"/>
                </a:rPr>
                <a:t> and </a:t>
              </a:r>
              <a:r>
                <a:rPr lang="es-ES" altLang="es-ES" sz="1800" dirty="0" smtClean="0">
                  <a:latin typeface="Arial" panose="020B0604020202020204" pitchFamily="34" charset="0"/>
                </a:rPr>
                <a:t>VVA </a:t>
              </a:r>
              <a:r>
                <a:rPr lang="es-ES" altLang="es-ES" sz="1800" dirty="0" err="1" smtClean="0">
                  <a:latin typeface="Arial" panose="020B0604020202020204" pitchFamily="34" charset="0"/>
                </a:rPr>
                <a:t>assessments</a:t>
              </a:r>
              <a:r>
                <a:rPr lang="es-ES" altLang="es-ES" sz="1800" dirty="0" smtClean="0">
                  <a:latin typeface="Arial" panose="020B0604020202020204" pitchFamily="34" charset="0"/>
                </a:rPr>
                <a:t> </a:t>
              </a:r>
              <a:r>
                <a:rPr lang="es-ES" altLang="es-ES" sz="1800" dirty="0">
                  <a:latin typeface="Arial" panose="020B0604020202020204" pitchFamily="34" charset="0"/>
                </a:rPr>
                <a:t>(n=7)</a:t>
              </a:r>
            </a:p>
          </p:txBody>
        </p:sp>
        <p:sp>
          <p:nvSpPr>
            <p:cNvPr id="2060" name="TextBox 19"/>
            <p:cNvSpPr txBox="1">
              <a:spLocks noChangeArrowheads="1"/>
            </p:cNvSpPr>
            <p:nvPr/>
          </p:nvSpPr>
          <p:spPr bwMode="auto">
            <a:xfrm>
              <a:off x="3446463" y="6118076"/>
              <a:ext cx="2214562" cy="6461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ES" sz="1800">
                  <a:latin typeface="Arial" panose="020B0604020202020204" pitchFamily="34" charset="0"/>
                </a:rPr>
                <a:t>VVA not confirmed (n=140)</a:t>
              </a:r>
            </a:p>
          </p:txBody>
        </p:sp>
        <p:cxnSp>
          <p:nvCxnSpPr>
            <p:cNvPr id="21" name="Straight Connector 20"/>
            <p:cNvCxnSpPr>
              <a:endCxn id="2060" idx="1"/>
            </p:cNvCxnSpPr>
            <p:nvPr/>
          </p:nvCxnSpPr>
          <p:spPr>
            <a:xfrm>
              <a:off x="1916113" y="6440339"/>
              <a:ext cx="15303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2" name="TextBox 21"/>
            <p:cNvSpPr txBox="1">
              <a:spLocks noChangeArrowheads="1"/>
            </p:cNvSpPr>
            <p:nvPr/>
          </p:nvSpPr>
          <p:spPr bwMode="auto">
            <a:xfrm>
              <a:off x="3446463" y="1224111"/>
              <a:ext cx="2214562" cy="6461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ES" sz="1800" dirty="0" err="1">
                  <a:latin typeface="Arial" panose="020B0604020202020204" pitchFamily="34" charset="0"/>
                </a:rPr>
                <a:t>Not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screened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err="1">
                  <a:latin typeface="Arial" panose="020B0604020202020204" pitchFamily="34" charset="0"/>
                </a:rPr>
                <a:t>for</a:t>
              </a:r>
              <a:r>
                <a:rPr lang="es-ES" altLang="es-ES" sz="1800" dirty="0">
                  <a:latin typeface="Arial" panose="020B0604020202020204" pitchFamily="34" charset="0"/>
                </a:rPr>
                <a:t> </a:t>
              </a:r>
              <a:r>
                <a:rPr lang="es-ES" altLang="es-ES" sz="1800" dirty="0" err="1" smtClean="0">
                  <a:latin typeface="Arial" panose="020B0604020202020204" pitchFamily="34" charset="0"/>
                </a:rPr>
                <a:t>symptoms</a:t>
              </a:r>
              <a:r>
                <a:rPr lang="es-ES" altLang="es-ES" sz="1800" dirty="0" smtClean="0">
                  <a:latin typeface="Arial" panose="020B0604020202020204" pitchFamily="34" charset="0"/>
                </a:rPr>
                <a:t> </a:t>
              </a:r>
              <a:r>
                <a:rPr lang="es-ES" altLang="es-ES" sz="1800" dirty="0">
                  <a:latin typeface="Arial" panose="020B0604020202020204" pitchFamily="34" charset="0"/>
                </a:rPr>
                <a:t>(n=4)</a:t>
              </a:r>
            </a:p>
          </p:txBody>
        </p:sp>
        <p:cxnSp>
          <p:nvCxnSpPr>
            <p:cNvPr id="23" name="Straight Connector 22"/>
            <p:cNvCxnSpPr>
              <a:endCxn id="2062" idx="1"/>
            </p:cNvCxnSpPr>
            <p:nvPr/>
          </p:nvCxnSpPr>
          <p:spPr>
            <a:xfrm>
              <a:off x="1916113" y="1546373"/>
              <a:ext cx="15303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916832" y="4638675"/>
              <a:ext cx="15303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TFS Trial Form Support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Gimenez-ext</dc:creator>
  <cp:lastModifiedBy>Emili Gonzalez</cp:lastModifiedBy>
  <cp:revision>13</cp:revision>
  <dcterms:created xsi:type="dcterms:W3CDTF">2018-04-28T11:00:14Z</dcterms:created>
  <dcterms:modified xsi:type="dcterms:W3CDTF">2019-04-01T16:34:02Z</dcterms:modified>
</cp:coreProperties>
</file>