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6" r:id="rId2"/>
    <p:sldId id="278" r:id="rId3"/>
    <p:sldId id="275" r:id="rId4"/>
    <p:sldId id="277"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p:scale>
          <a:sx n="120" d="100"/>
          <a:sy n="120"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llie\Google%20Drive\phosphorylation%20paper\pixel%20quantification%20for%20abundance_edi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eph\Desktop\FLO%20project%20computer%203\various%20data%20and%20excell%20sheets,%20primers,%20technical%20details%202019\Mating_figure%20for%20reconstitution%20pap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Sheet2!$A$2:$A$13</c:f>
              <c:strCache>
                <c:ptCount val="12"/>
                <c:pt idx="0">
                  <c:v>CAC1</c:v>
                </c:pt>
                <c:pt idx="1">
                  <c:v>S94A</c:v>
                </c:pt>
                <c:pt idx="2">
                  <c:v>S238A</c:v>
                </c:pt>
                <c:pt idx="3">
                  <c:v>S501A</c:v>
                </c:pt>
                <c:pt idx="4">
                  <c:v>S503A</c:v>
                </c:pt>
                <c:pt idx="5">
                  <c:v>S515A</c:v>
                </c:pt>
                <c:pt idx="6">
                  <c:v>S238A-S501A</c:v>
                </c:pt>
                <c:pt idx="7">
                  <c:v>S238A-S503A</c:v>
                </c:pt>
                <c:pt idx="8">
                  <c:v>S238A-S501A-S503A</c:v>
                </c:pt>
                <c:pt idx="9">
                  <c:v>S94A-S238A</c:v>
                </c:pt>
                <c:pt idx="10">
                  <c:v>S94A-S515A</c:v>
                </c:pt>
                <c:pt idx="11">
                  <c:v>S238A-S515A</c:v>
                </c:pt>
              </c:strCache>
            </c:strRef>
          </c:tx>
          <c:spPr>
            <a:solidFill>
              <a:schemeClr val="dk1">
                <a:tint val="88500"/>
              </a:schemeClr>
            </a:solidFill>
            <a:ln>
              <a:noFill/>
            </a:ln>
            <a:effectLst/>
          </c:spPr>
          <c:invertIfNegative val="0"/>
          <c:errBars>
            <c:errBarType val="both"/>
            <c:errValType val="cust"/>
            <c:noEndCap val="0"/>
            <c:plus>
              <c:numRef>
                <c:f>Sheet2!$J$2:$J$14</c:f>
                <c:numCache>
                  <c:formatCode>General</c:formatCode>
                  <c:ptCount val="13"/>
                  <c:pt idx="0">
                    <c:v>0</c:v>
                  </c:pt>
                  <c:pt idx="1">
                    <c:v>0.14251301699600821</c:v>
                  </c:pt>
                  <c:pt idx="2">
                    <c:v>8.6546651017849391E-2</c:v>
                  </c:pt>
                  <c:pt idx="3">
                    <c:v>6.723777551993862E-2</c:v>
                  </c:pt>
                  <c:pt idx="4">
                    <c:v>0.23933029035354667</c:v>
                  </c:pt>
                  <c:pt idx="5">
                    <c:v>4.8159292653283281E-2</c:v>
                  </c:pt>
                  <c:pt idx="6">
                    <c:v>0.32478648515163222</c:v>
                  </c:pt>
                  <c:pt idx="7">
                    <c:v>0.14618228477292852</c:v>
                  </c:pt>
                  <c:pt idx="8">
                    <c:v>0.16657937866441663</c:v>
                  </c:pt>
                  <c:pt idx="9">
                    <c:v>0.15532855909595325</c:v>
                  </c:pt>
                  <c:pt idx="10">
                    <c:v>6.4263697707881207E-2</c:v>
                  </c:pt>
                  <c:pt idx="11">
                    <c:v>9.3305850232358406E-2</c:v>
                  </c:pt>
                  <c:pt idx="12">
                    <c:v>0.41840314799395767</c:v>
                  </c:pt>
                </c:numCache>
              </c:numRef>
            </c:plus>
            <c:minus>
              <c:numRef>
                <c:f>Sheet2!$J$2:$J$14</c:f>
                <c:numCache>
                  <c:formatCode>General</c:formatCode>
                  <c:ptCount val="13"/>
                  <c:pt idx="0">
                    <c:v>0</c:v>
                  </c:pt>
                  <c:pt idx="1">
                    <c:v>0.14251301699600821</c:v>
                  </c:pt>
                  <c:pt idx="2">
                    <c:v>8.6546651017849391E-2</c:v>
                  </c:pt>
                  <c:pt idx="3">
                    <c:v>6.723777551993862E-2</c:v>
                  </c:pt>
                  <c:pt idx="4">
                    <c:v>0.23933029035354667</c:v>
                  </c:pt>
                  <c:pt idx="5">
                    <c:v>4.8159292653283281E-2</c:v>
                  </c:pt>
                  <c:pt idx="6">
                    <c:v>0.32478648515163222</c:v>
                  </c:pt>
                  <c:pt idx="7">
                    <c:v>0.14618228477292852</c:v>
                  </c:pt>
                  <c:pt idx="8">
                    <c:v>0.16657937866441663</c:v>
                  </c:pt>
                  <c:pt idx="9">
                    <c:v>0.15532855909595325</c:v>
                  </c:pt>
                  <c:pt idx="10">
                    <c:v>6.4263697707881207E-2</c:v>
                  </c:pt>
                  <c:pt idx="11">
                    <c:v>9.3305850232358406E-2</c:v>
                  </c:pt>
                  <c:pt idx="12">
                    <c:v>0.41840314799395767</c:v>
                  </c:pt>
                </c:numCache>
              </c:numRef>
            </c:minus>
            <c:spPr>
              <a:noFill/>
              <a:ln w="9525" cap="flat" cmpd="sng" algn="ctr">
                <a:solidFill>
                  <a:schemeClr val="tx1">
                    <a:lumMod val="65000"/>
                    <a:lumOff val="35000"/>
                  </a:schemeClr>
                </a:solidFill>
                <a:round/>
              </a:ln>
              <a:effectLst/>
            </c:spPr>
          </c:errBars>
          <c:cat>
            <c:strRef>
              <c:f>Sheet2!$A$2:$A$14</c:f>
              <c:strCache>
                <c:ptCount val="13"/>
                <c:pt idx="0">
                  <c:v>CAC1</c:v>
                </c:pt>
                <c:pt idx="1">
                  <c:v>S94A</c:v>
                </c:pt>
                <c:pt idx="2">
                  <c:v>S238A</c:v>
                </c:pt>
                <c:pt idx="3">
                  <c:v>S501A</c:v>
                </c:pt>
                <c:pt idx="4">
                  <c:v>S503A</c:v>
                </c:pt>
                <c:pt idx="5">
                  <c:v>S515A</c:v>
                </c:pt>
                <c:pt idx="6">
                  <c:v>S238A-S501A</c:v>
                </c:pt>
                <c:pt idx="7">
                  <c:v>S238A-S503A</c:v>
                </c:pt>
                <c:pt idx="8">
                  <c:v>S238A-S501A-S503A</c:v>
                </c:pt>
                <c:pt idx="9">
                  <c:v>S94A-S238A</c:v>
                </c:pt>
                <c:pt idx="10">
                  <c:v>S94A-S515A</c:v>
                </c:pt>
                <c:pt idx="11">
                  <c:v>S238A-S515A</c:v>
                </c:pt>
                <c:pt idx="12">
                  <c:v>S501A-S503A</c:v>
                </c:pt>
              </c:strCache>
            </c:strRef>
          </c:cat>
          <c:val>
            <c:numRef>
              <c:f>Sheet2!$I$2:$I$14</c:f>
              <c:numCache>
                <c:formatCode>General</c:formatCode>
                <c:ptCount val="13"/>
                <c:pt idx="0">
                  <c:v>1</c:v>
                </c:pt>
                <c:pt idx="1">
                  <c:v>1.3394269353282486</c:v>
                </c:pt>
                <c:pt idx="2">
                  <c:v>1.4113025142747391</c:v>
                </c:pt>
                <c:pt idx="3">
                  <c:v>0.91976011702460347</c:v>
                </c:pt>
                <c:pt idx="4">
                  <c:v>1.3484761645661267</c:v>
                </c:pt>
                <c:pt idx="5">
                  <c:v>1.358914090498734</c:v>
                </c:pt>
                <c:pt idx="6">
                  <c:v>1.1903602691052682</c:v>
                </c:pt>
                <c:pt idx="7">
                  <c:v>0.98507721069744725</c:v>
                </c:pt>
                <c:pt idx="8">
                  <c:v>1.0386867301507861</c:v>
                </c:pt>
                <c:pt idx="9">
                  <c:v>0.20765459873339825</c:v>
                </c:pt>
                <c:pt idx="10">
                  <c:v>0.88026369442505403</c:v>
                </c:pt>
                <c:pt idx="11">
                  <c:v>0.42052045919194669</c:v>
                </c:pt>
                <c:pt idx="12">
                  <c:v>1.110488765248832</c:v>
                </c:pt>
              </c:numCache>
            </c:numRef>
          </c:val>
          <c:extLst>
            <c:ext xmlns:c16="http://schemas.microsoft.com/office/drawing/2014/chart" uri="{C3380CC4-5D6E-409C-BE32-E72D297353CC}">
              <c16:uniqueId val="{00000000-9AC6-441B-ABE5-4E2AB23A5B55}"/>
            </c:ext>
          </c:extLst>
        </c:ser>
        <c:dLbls>
          <c:showLegendKey val="0"/>
          <c:showVal val="0"/>
          <c:showCatName val="0"/>
          <c:showSerName val="0"/>
          <c:showPercent val="0"/>
          <c:showBubbleSize val="0"/>
        </c:dLbls>
        <c:gapWidth val="219"/>
        <c:overlap val="-27"/>
        <c:axId val="341977808"/>
        <c:axId val="341974528"/>
      </c:barChart>
      <c:catAx>
        <c:axId val="34197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41974528"/>
        <c:crosses val="autoZero"/>
        <c:auto val="1"/>
        <c:lblAlgn val="ctr"/>
        <c:lblOffset val="100"/>
        <c:noMultiLvlLbl val="0"/>
      </c:catAx>
      <c:valAx>
        <c:axId val="341974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Fold relative to CAC1</a:t>
                </a:r>
              </a:p>
            </c:rich>
          </c:tx>
          <c:layout>
            <c:manualLayout>
              <c:xMode val="edge"/>
              <c:yMode val="edge"/>
              <c:x val="3.0516048885967619E-2"/>
              <c:y val="0.252549386651668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41977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6243428973088"/>
          <c:y val="9.2967979002624671E-2"/>
          <c:w val="0.78935086105689778"/>
          <c:h val="0.39167266591676042"/>
        </c:manualLayout>
      </c:layout>
      <c:barChart>
        <c:barDir val="col"/>
        <c:grouping val="clustered"/>
        <c:varyColors val="0"/>
        <c:ser>
          <c:idx val="0"/>
          <c:order val="0"/>
          <c:spPr>
            <a:solidFill>
              <a:schemeClr val="accent1"/>
            </a:solidFill>
            <a:ln>
              <a:noFill/>
            </a:ln>
            <a:effectLst/>
          </c:spPr>
          <c:invertIfNegative val="0"/>
          <c:errBars>
            <c:errBarType val="both"/>
            <c:errValType val="fixedVal"/>
            <c:noEndCap val="0"/>
            <c:val val="0.2"/>
            <c:spPr>
              <a:noFill/>
              <a:ln w="9525" cap="flat" cmpd="sng" algn="ctr">
                <a:solidFill>
                  <a:schemeClr val="tx1">
                    <a:lumMod val="65000"/>
                    <a:lumOff val="35000"/>
                  </a:schemeClr>
                </a:solidFill>
                <a:round/>
              </a:ln>
              <a:effectLst/>
            </c:spPr>
          </c:errBars>
          <c:cat>
            <c:strRef>
              <c:f>Sheet2!$A$2:$A$15</c:f>
              <c:strCache>
                <c:ptCount val="14"/>
                <c:pt idx="0">
                  <c:v>S94A</c:v>
                </c:pt>
                <c:pt idx="1">
                  <c:v>S238A</c:v>
                </c:pt>
                <c:pt idx="2">
                  <c:v>S501A</c:v>
                </c:pt>
                <c:pt idx="3">
                  <c:v>S503A</c:v>
                </c:pt>
                <c:pt idx="4">
                  <c:v>S515A</c:v>
                </c:pt>
                <c:pt idx="5">
                  <c:v>S94A-S515A</c:v>
                </c:pt>
                <c:pt idx="6">
                  <c:v>S94A-S238A</c:v>
                </c:pt>
                <c:pt idx="7">
                  <c:v>S238A-S515A</c:v>
                </c:pt>
                <c:pt idx="8">
                  <c:v>S238A-S501A</c:v>
                </c:pt>
                <c:pt idx="9">
                  <c:v>S238A-S503A</c:v>
                </c:pt>
                <c:pt idx="10">
                  <c:v>S501A-S503A</c:v>
                </c:pt>
                <c:pt idx="11">
                  <c:v>S238A-S501A-S503A</c:v>
                </c:pt>
                <c:pt idx="12">
                  <c:v>CAC1</c:v>
                </c:pt>
                <c:pt idx="13">
                  <c:v>pRS315</c:v>
                </c:pt>
              </c:strCache>
            </c:strRef>
          </c:cat>
          <c:val>
            <c:numRef>
              <c:f>Sheet2!$B$2:$B$15</c:f>
              <c:numCache>
                <c:formatCode>General</c:formatCode>
                <c:ptCount val="14"/>
              </c:numCache>
            </c:numRef>
          </c:val>
          <c:extLst>
            <c:ext xmlns:c16="http://schemas.microsoft.com/office/drawing/2014/chart" uri="{C3380CC4-5D6E-409C-BE32-E72D297353CC}">
              <c16:uniqueId val="{00000000-F7B4-446C-BDF6-B4052433239B}"/>
            </c:ext>
          </c:extLst>
        </c:ser>
        <c:ser>
          <c:idx val="1"/>
          <c:order val="1"/>
          <c:spPr>
            <a:solidFill>
              <a:schemeClr val="tx1">
                <a:lumMod val="65000"/>
                <a:lumOff val="35000"/>
              </a:schemeClr>
            </a:solidFill>
            <a:ln>
              <a:noFill/>
            </a:ln>
            <a:effectLst/>
          </c:spPr>
          <c:invertIfNegative val="0"/>
          <c:errBars>
            <c:errBarType val="both"/>
            <c:errValType val="cust"/>
            <c:noEndCap val="0"/>
            <c:plus>
              <c:numRef>
                <c:f>Sheet2!$E$2:$E$15</c:f>
                <c:numCache>
                  <c:formatCode>General</c:formatCode>
                  <c:ptCount val="14"/>
                  <c:pt idx="0">
                    <c:v>0.1683587574253691</c:v>
                  </c:pt>
                  <c:pt idx="1">
                    <c:v>0.18519463316790463</c:v>
                  </c:pt>
                  <c:pt idx="2">
                    <c:v>2.3768295165934365E-2</c:v>
                  </c:pt>
                  <c:pt idx="3">
                    <c:v>0.22861347060918513</c:v>
                  </c:pt>
                  <c:pt idx="4">
                    <c:v>6.2853936105470826E-2</c:v>
                  </c:pt>
                  <c:pt idx="5">
                    <c:v>9.2467809847471577E-2</c:v>
                  </c:pt>
                  <c:pt idx="6">
                    <c:v>8.0812203564176885E-2</c:v>
                  </c:pt>
                  <c:pt idx="7">
                    <c:v>0.11785113019775771</c:v>
                  </c:pt>
                  <c:pt idx="8">
                    <c:v>8.7810646029701983E-2</c:v>
                  </c:pt>
                  <c:pt idx="9">
                    <c:v>0.28284271247461834</c:v>
                  </c:pt>
                  <c:pt idx="10">
                    <c:v>0.1649915822768612</c:v>
                  </c:pt>
                  <c:pt idx="11">
                    <c:v>0.18659762281311659</c:v>
                  </c:pt>
                  <c:pt idx="12">
                    <c:v>0.18659762281311659</c:v>
                  </c:pt>
                  <c:pt idx="13">
                    <c:v>6.2853936105470826E-2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Sheet2!$A$2:$A$15</c:f>
              <c:strCache>
                <c:ptCount val="14"/>
                <c:pt idx="0">
                  <c:v>S94A</c:v>
                </c:pt>
                <c:pt idx="1">
                  <c:v>S238A</c:v>
                </c:pt>
                <c:pt idx="2">
                  <c:v>S501A</c:v>
                </c:pt>
                <c:pt idx="3">
                  <c:v>S503A</c:v>
                </c:pt>
                <c:pt idx="4">
                  <c:v>S515A</c:v>
                </c:pt>
                <c:pt idx="5">
                  <c:v>S94A-S515A</c:v>
                </c:pt>
                <c:pt idx="6">
                  <c:v>S94A-S238A</c:v>
                </c:pt>
                <c:pt idx="7">
                  <c:v>S238A-S515A</c:v>
                </c:pt>
                <c:pt idx="8">
                  <c:v>S238A-S501A</c:v>
                </c:pt>
                <c:pt idx="9">
                  <c:v>S238A-S503A</c:v>
                </c:pt>
                <c:pt idx="10">
                  <c:v>S501A-S503A</c:v>
                </c:pt>
                <c:pt idx="11">
                  <c:v>S238A-S501A-S503A</c:v>
                </c:pt>
                <c:pt idx="12">
                  <c:v>CAC1</c:v>
                </c:pt>
                <c:pt idx="13">
                  <c:v>pRS315</c:v>
                </c:pt>
              </c:strCache>
            </c:strRef>
          </c:cat>
          <c:val>
            <c:numRef>
              <c:f>Sheet2!$D$2:$D$15</c:f>
              <c:numCache>
                <c:formatCode>0%</c:formatCode>
                <c:ptCount val="14"/>
                <c:pt idx="0">
                  <c:v>0.7857142857142857</c:v>
                </c:pt>
                <c:pt idx="1">
                  <c:v>0.79761904761904767</c:v>
                </c:pt>
                <c:pt idx="2">
                  <c:v>0.84033613445378141</c:v>
                </c:pt>
                <c:pt idx="3">
                  <c:v>0.73308270676691722</c:v>
                </c:pt>
                <c:pt idx="4">
                  <c:v>0.84444444444444444</c:v>
                </c:pt>
                <c:pt idx="5">
                  <c:v>0.83461538461538465</c:v>
                </c:pt>
                <c:pt idx="6">
                  <c:v>0.84285714285714286</c:v>
                </c:pt>
                <c:pt idx="7">
                  <c:v>0.81666666666666665</c:v>
                </c:pt>
                <c:pt idx="8">
                  <c:v>0.82679738562091498</c:v>
                </c:pt>
                <c:pt idx="9">
                  <c:v>0.8</c:v>
                </c:pt>
                <c:pt idx="10">
                  <c:v>0.71666666666666667</c:v>
                </c:pt>
                <c:pt idx="11">
                  <c:v>0.75694444444444442</c:v>
                </c:pt>
                <c:pt idx="12">
                  <c:v>0.75694444444444442</c:v>
                </c:pt>
                <c:pt idx="13">
                  <c:v>0.84444444444444444</c:v>
                </c:pt>
              </c:numCache>
            </c:numRef>
          </c:val>
          <c:extLst>
            <c:ext xmlns:c16="http://schemas.microsoft.com/office/drawing/2014/chart" uri="{C3380CC4-5D6E-409C-BE32-E72D297353CC}">
              <c16:uniqueId val="{00000001-F7B4-446C-BDF6-B4052433239B}"/>
            </c:ext>
          </c:extLst>
        </c:ser>
        <c:dLbls>
          <c:showLegendKey val="0"/>
          <c:showVal val="0"/>
          <c:showCatName val="0"/>
          <c:showSerName val="0"/>
          <c:showPercent val="0"/>
          <c:showBubbleSize val="0"/>
        </c:dLbls>
        <c:gapWidth val="50"/>
        <c:axId val="382104952"/>
        <c:axId val="382106592"/>
      </c:barChart>
      <c:catAx>
        <c:axId val="382104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2106592"/>
        <c:crosses val="autoZero"/>
        <c:auto val="1"/>
        <c:lblAlgn val="ctr"/>
        <c:lblOffset val="100"/>
        <c:noMultiLvlLbl val="0"/>
      </c:catAx>
      <c:valAx>
        <c:axId val="3821065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alpha val="94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21049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16132-58C8-464E-967A-DC90ABBC8514}" type="datetimeFigureOut">
              <a:rPr lang="en-CA" smtClean="0"/>
              <a:t>2019-09-16</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55ABB-90CF-4B8C-B461-92CA59AA16D2}" type="slidenum">
              <a:rPr lang="en-CA" smtClean="0"/>
              <a:t>‹#›</a:t>
            </a:fld>
            <a:endParaRPr lang="en-CA"/>
          </a:p>
        </p:txBody>
      </p:sp>
    </p:spTree>
    <p:extLst>
      <p:ext uri="{BB962C8B-B14F-4D97-AF65-F5344CB8AC3E}">
        <p14:creationId xmlns:p14="http://schemas.microsoft.com/office/powerpoint/2010/main" val="217234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EF5405-53F7-467E-94FD-76D86C2EB321}" type="datetime1">
              <a:rPr lang="en-CA" smtClean="0"/>
              <a:t>2019-09-16</a:t>
            </a:fld>
            <a:endParaRPr lang="en-CA"/>
          </a:p>
        </p:txBody>
      </p:sp>
      <p:sp>
        <p:nvSpPr>
          <p:cNvPr id="5" name="Footer Placeholder 4"/>
          <p:cNvSpPr>
            <a:spLocks noGrp="1"/>
          </p:cNvSpPr>
          <p:nvPr>
            <p:ph type="ftr" sz="quarter" idx="11"/>
          </p:nvPr>
        </p:nvSpPr>
        <p:spPr/>
        <p:txBody>
          <a:bodyPr/>
          <a:lstStyle/>
          <a:p>
            <a:r>
              <a:rPr lang="fr-FR"/>
              <a:t>Rowlands et al.: Supplemental materials</a:t>
            </a:r>
            <a:endParaRPr lang="en-CA"/>
          </a:p>
        </p:txBody>
      </p:sp>
      <p:sp>
        <p:nvSpPr>
          <p:cNvPr id="6" name="Slide Number Placeholder 5"/>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426030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B5BE06-91DE-4FC4-B13D-078BF9544468}" type="datetime1">
              <a:rPr lang="en-CA" smtClean="0"/>
              <a:t>2019-09-16</a:t>
            </a:fld>
            <a:endParaRPr lang="en-CA"/>
          </a:p>
        </p:txBody>
      </p:sp>
      <p:sp>
        <p:nvSpPr>
          <p:cNvPr id="5" name="Footer Placeholder 4"/>
          <p:cNvSpPr>
            <a:spLocks noGrp="1"/>
          </p:cNvSpPr>
          <p:nvPr>
            <p:ph type="ftr" sz="quarter" idx="11"/>
          </p:nvPr>
        </p:nvSpPr>
        <p:spPr/>
        <p:txBody>
          <a:bodyPr/>
          <a:lstStyle/>
          <a:p>
            <a:r>
              <a:rPr lang="fr-FR"/>
              <a:t>Rowlands et al.: Supplemental materials</a:t>
            </a:r>
            <a:endParaRPr lang="en-CA"/>
          </a:p>
        </p:txBody>
      </p:sp>
      <p:sp>
        <p:nvSpPr>
          <p:cNvPr id="6" name="Slide Number Placeholder 5"/>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302056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99F6E-F32E-4995-8EAF-4DCFEBBEBB98}" type="datetime1">
              <a:rPr lang="en-CA" smtClean="0"/>
              <a:t>2019-09-16</a:t>
            </a:fld>
            <a:endParaRPr lang="en-CA"/>
          </a:p>
        </p:txBody>
      </p:sp>
      <p:sp>
        <p:nvSpPr>
          <p:cNvPr id="5" name="Footer Placeholder 4"/>
          <p:cNvSpPr>
            <a:spLocks noGrp="1"/>
          </p:cNvSpPr>
          <p:nvPr>
            <p:ph type="ftr" sz="quarter" idx="11"/>
          </p:nvPr>
        </p:nvSpPr>
        <p:spPr/>
        <p:txBody>
          <a:bodyPr/>
          <a:lstStyle/>
          <a:p>
            <a:r>
              <a:rPr lang="fr-FR"/>
              <a:t>Rowlands et al.: Supplemental materials</a:t>
            </a:r>
            <a:endParaRPr lang="en-CA"/>
          </a:p>
        </p:txBody>
      </p:sp>
      <p:sp>
        <p:nvSpPr>
          <p:cNvPr id="6" name="Slide Number Placeholder 5"/>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194238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0C70E-C068-4586-AA76-B13A172E8F3F}" type="datetime1">
              <a:rPr lang="en-CA" smtClean="0"/>
              <a:t>2019-09-16</a:t>
            </a:fld>
            <a:endParaRPr lang="en-CA"/>
          </a:p>
        </p:txBody>
      </p:sp>
      <p:sp>
        <p:nvSpPr>
          <p:cNvPr id="5" name="Footer Placeholder 4"/>
          <p:cNvSpPr>
            <a:spLocks noGrp="1"/>
          </p:cNvSpPr>
          <p:nvPr>
            <p:ph type="ftr" sz="quarter" idx="11"/>
          </p:nvPr>
        </p:nvSpPr>
        <p:spPr/>
        <p:txBody>
          <a:bodyPr/>
          <a:lstStyle/>
          <a:p>
            <a:r>
              <a:rPr lang="fr-FR"/>
              <a:t>Rowlands et al.: Supplemental materials</a:t>
            </a:r>
            <a:endParaRPr lang="en-CA"/>
          </a:p>
        </p:txBody>
      </p:sp>
      <p:sp>
        <p:nvSpPr>
          <p:cNvPr id="6" name="Slide Number Placeholder 5"/>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329607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02CE15-558A-4E1D-9A8E-A644BD8DF446}" type="datetime1">
              <a:rPr lang="en-CA" smtClean="0"/>
              <a:t>2019-09-16</a:t>
            </a:fld>
            <a:endParaRPr lang="en-CA"/>
          </a:p>
        </p:txBody>
      </p:sp>
      <p:sp>
        <p:nvSpPr>
          <p:cNvPr id="5" name="Footer Placeholder 4"/>
          <p:cNvSpPr>
            <a:spLocks noGrp="1"/>
          </p:cNvSpPr>
          <p:nvPr>
            <p:ph type="ftr" sz="quarter" idx="11"/>
          </p:nvPr>
        </p:nvSpPr>
        <p:spPr/>
        <p:txBody>
          <a:bodyPr/>
          <a:lstStyle/>
          <a:p>
            <a:r>
              <a:rPr lang="fr-FR"/>
              <a:t>Rowlands et al.: Supplemental materials</a:t>
            </a:r>
            <a:endParaRPr lang="en-CA"/>
          </a:p>
        </p:txBody>
      </p:sp>
      <p:sp>
        <p:nvSpPr>
          <p:cNvPr id="6" name="Slide Number Placeholder 5"/>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115469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183DB-41BE-4FA2-89BC-9F5C86A52960}" type="datetime1">
              <a:rPr lang="en-CA" smtClean="0"/>
              <a:t>2019-09-16</a:t>
            </a:fld>
            <a:endParaRPr lang="en-CA"/>
          </a:p>
        </p:txBody>
      </p:sp>
      <p:sp>
        <p:nvSpPr>
          <p:cNvPr id="6" name="Footer Placeholder 5"/>
          <p:cNvSpPr>
            <a:spLocks noGrp="1"/>
          </p:cNvSpPr>
          <p:nvPr>
            <p:ph type="ftr" sz="quarter" idx="11"/>
          </p:nvPr>
        </p:nvSpPr>
        <p:spPr/>
        <p:txBody>
          <a:bodyPr/>
          <a:lstStyle/>
          <a:p>
            <a:r>
              <a:rPr lang="fr-FR"/>
              <a:t>Rowlands et al.: Supplemental materials</a:t>
            </a:r>
            <a:endParaRPr lang="en-CA"/>
          </a:p>
        </p:txBody>
      </p:sp>
      <p:sp>
        <p:nvSpPr>
          <p:cNvPr id="7" name="Slide Number Placeholder 6"/>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17560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C2E8C-BAED-437C-B38D-9A31149D9ED6}" type="datetime1">
              <a:rPr lang="en-CA" smtClean="0"/>
              <a:t>2019-09-16</a:t>
            </a:fld>
            <a:endParaRPr lang="en-CA"/>
          </a:p>
        </p:txBody>
      </p:sp>
      <p:sp>
        <p:nvSpPr>
          <p:cNvPr id="8" name="Footer Placeholder 7"/>
          <p:cNvSpPr>
            <a:spLocks noGrp="1"/>
          </p:cNvSpPr>
          <p:nvPr>
            <p:ph type="ftr" sz="quarter" idx="11"/>
          </p:nvPr>
        </p:nvSpPr>
        <p:spPr/>
        <p:txBody>
          <a:bodyPr/>
          <a:lstStyle/>
          <a:p>
            <a:r>
              <a:rPr lang="fr-FR"/>
              <a:t>Rowlands et al.: Supplemental materials</a:t>
            </a:r>
            <a:endParaRPr lang="en-CA"/>
          </a:p>
        </p:txBody>
      </p:sp>
      <p:sp>
        <p:nvSpPr>
          <p:cNvPr id="9" name="Slide Number Placeholder 8"/>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85660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C2F75B-3F31-48D9-B5FE-F939ADF2F223}" type="datetime1">
              <a:rPr lang="en-CA" smtClean="0"/>
              <a:t>2019-09-16</a:t>
            </a:fld>
            <a:endParaRPr lang="en-CA"/>
          </a:p>
        </p:txBody>
      </p:sp>
      <p:sp>
        <p:nvSpPr>
          <p:cNvPr id="4" name="Footer Placeholder 3"/>
          <p:cNvSpPr>
            <a:spLocks noGrp="1"/>
          </p:cNvSpPr>
          <p:nvPr>
            <p:ph type="ftr" sz="quarter" idx="11"/>
          </p:nvPr>
        </p:nvSpPr>
        <p:spPr/>
        <p:txBody>
          <a:bodyPr/>
          <a:lstStyle/>
          <a:p>
            <a:r>
              <a:rPr lang="fr-FR"/>
              <a:t>Rowlands et al.: Supplemental materials</a:t>
            </a:r>
            <a:endParaRPr lang="en-CA"/>
          </a:p>
        </p:txBody>
      </p:sp>
      <p:sp>
        <p:nvSpPr>
          <p:cNvPr id="5" name="Slide Number Placeholder 4"/>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245455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170F9-1388-4695-BA42-ED50FB18F98C}" type="datetime1">
              <a:rPr lang="en-CA" smtClean="0"/>
              <a:t>2019-09-16</a:t>
            </a:fld>
            <a:endParaRPr lang="en-CA"/>
          </a:p>
        </p:txBody>
      </p:sp>
      <p:sp>
        <p:nvSpPr>
          <p:cNvPr id="3" name="Footer Placeholder 2"/>
          <p:cNvSpPr>
            <a:spLocks noGrp="1"/>
          </p:cNvSpPr>
          <p:nvPr>
            <p:ph type="ftr" sz="quarter" idx="11"/>
          </p:nvPr>
        </p:nvSpPr>
        <p:spPr/>
        <p:txBody>
          <a:bodyPr/>
          <a:lstStyle/>
          <a:p>
            <a:r>
              <a:rPr lang="fr-FR"/>
              <a:t>Rowlands et al.: Supplemental materials</a:t>
            </a:r>
            <a:endParaRPr lang="en-CA"/>
          </a:p>
        </p:txBody>
      </p:sp>
      <p:sp>
        <p:nvSpPr>
          <p:cNvPr id="4" name="Slide Number Placeholder 3"/>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235078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62ED2E-68EC-4925-BDA4-E7B5F5E2D955}" type="datetime1">
              <a:rPr lang="en-CA" smtClean="0"/>
              <a:t>2019-09-16</a:t>
            </a:fld>
            <a:endParaRPr lang="en-CA"/>
          </a:p>
        </p:txBody>
      </p:sp>
      <p:sp>
        <p:nvSpPr>
          <p:cNvPr id="6" name="Footer Placeholder 5"/>
          <p:cNvSpPr>
            <a:spLocks noGrp="1"/>
          </p:cNvSpPr>
          <p:nvPr>
            <p:ph type="ftr" sz="quarter" idx="11"/>
          </p:nvPr>
        </p:nvSpPr>
        <p:spPr/>
        <p:txBody>
          <a:bodyPr/>
          <a:lstStyle/>
          <a:p>
            <a:r>
              <a:rPr lang="fr-FR"/>
              <a:t>Rowlands et al.: Supplemental materials</a:t>
            </a:r>
            <a:endParaRPr lang="en-CA"/>
          </a:p>
        </p:txBody>
      </p:sp>
      <p:sp>
        <p:nvSpPr>
          <p:cNvPr id="7" name="Slide Number Placeholder 6"/>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227578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273319-53EC-40AD-AEF8-372822626A21}" type="datetime1">
              <a:rPr lang="en-CA" smtClean="0"/>
              <a:t>2019-09-16</a:t>
            </a:fld>
            <a:endParaRPr lang="en-CA"/>
          </a:p>
        </p:txBody>
      </p:sp>
      <p:sp>
        <p:nvSpPr>
          <p:cNvPr id="6" name="Footer Placeholder 5"/>
          <p:cNvSpPr>
            <a:spLocks noGrp="1"/>
          </p:cNvSpPr>
          <p:nvPr>
            <p:ph type="ftr" sz="quarter" idx="11"/>
          </p:nvPr>
        </p:nvSpPr>
        <p:spPr/>
        <p:txBody>
          <a:bodyPr/>
          <a:lstStyle/>
          <a:p>
            <a:r>
              <a:rPr lang="fr-FR"/>
              <a:t>Rowlands et al.: Supplemental materials</a:t>
            </a:r>
            <a:endParaRPr lang="en-CA"/>
          </a:p>
        </p:txBody>
      </p:sp>
      <p:sp>
        <p:nvSpPr>
          <p:cNvPr id="7" name="Slide Number Placeholder 6"/>
          <p:cNvSpPr>
            <a:spLocks noGrp="1"/>
          </p:cNvSpPr>
          <p:nvPr>
            <p:ph type="sldNum" sz="quarter" idx="12"/>
          </p:nvPr>
        </p:nvSpPr>
        <p:spPr/>
        <p:txBody>
          <a:bodyPr/>
          <a:lstStyle/>
          <a:p>
            <a:fld id="{84B90D0D-20F5-4F4D-A43A-2115EC2E5003}" type="slidenum">
              <a:rPr lang="en-CA" smtClean="0"/>
              <a:t>‹#›</a:t>
            </a:fld>
            <a:endParaRPr lang="en-CA"/>
          </a:p>
        </p:txBody>
      </p:sp>
    </p:spTree>
    <p:extLst>
      <p:ext uri="{BB962C8B-B14F-4D97-AF65-F5344CB8AC3E}">
        <p14:creationId xmlns:p14="http://schemas.microsoft.com/office/powerpoint/2010/main" val="325305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FD14021-6B58-4355-8D5A-CB99A87D571D}" type="datetime1">
              <a:rPr lang="en-CA" smtClean="0"/>
              <a:t>2019-09-16</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Rowlands et al.: Supplemental materials</a:t>
            </a:r>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4B90D0D-20F5-4F4D-A43A-2115EC2E5003}" type="slidenum">
              <a:rPr lang="en-CA" smtClean="0"/>
              <a:t>‹#›</a:t>
            </a:fld>
            <a:endParaRPr lang="en-CA"/>
          </a:p>
        </p:txBody>
      </p:sp>
    </p:spTree>
    <p:extLst>
      <p:ext uri="{BB962C8B-B14F-4D97-AF65-F5344CB8AC3E}">
        <p14:creationId xmlns:p14="http://schemas.microsoft.com/office/powerpoint/2010/main" val="472085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8.wdp"/><Relationship Id="rId26" Type="http://schemas.microsoft.com/office/2007/relationships/hdphoto" Target="../media/hdphoto12.wdp"/><Relationship Id="rId3" Type="http://schemas.microsoft.com/office/2007/relationships/hdphoto" Target="../media/hdphoto1.wdp"/><Relationship Id="rId21" Type="http://schemas.openxmlformats.org/officeDocument/2006/relationships/image" Target="../media/image15.png"/><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chart" Target="../charts/chart2.xml"/><Relationship Id="rId2" Type="http://schemas.openxmlformats.org/officeDocument/2006/relationships/image" Target="../media/image5.png"/><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24" Type="http://schemas.microsoft.com/office/2007/relationships/hdphoto" Target="../media/hdphoto11.wdp"/><Relationship Id="rId32" Type="http://schemas.microsoft.com/office/2007/relationships/hdphoto" Target="../media/hdphoto15.wdp"/><Relationship Id="rId5" Type="http://schemas.microsoft.com/office/2007/relationships/hdphoto" Target="../media/hdphoto2.wdp"/><Relationship Id="rId15" Type="http://schemas.openxmlformats.org/officeDocument/2006/relationships/image" Target="../media/image12.png"/><Relationship Id="rId23" Type="http://schemas.openxmlformats.org/officeDocument/2006/relationships/image" Target="../media/image16.png"/><Relationship Id="rId28" Type="http://schemas.microsoft.com/office/2007/relationships/hdphoto" Target="../media/hdphoto13.wdp"/><Relationship Id="rId10" Type="http://schemas.openxmlformats.org/officeDocument/2006/relationships/image" Target="../media/image9.tiff"/><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image" Target="../media/image6.png"/><Relationship Id="rId9" Type="http://schemas.microsoft.com/office/2007/relationships/hdphoto" Target="../media/hdphoto4.wdp"/><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18.png"/><Relationship Id="rId30" Type="http://schemas.microsoft.com/office/2007/relationships/hdphoto" Target="../media/hdphoto1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810" y="762603"/>
            <a:ext cx="5401340" cy="1569660"/>
          </a:xfrm>
          <a:prstGeom prst="rect">
            <a:avLst/>
          </a:prstGeom>
          <a:noFill/>
        </p:spPr>
        <p:txBody>
          <a:bodyPr wrap="square" rtlCol="0">
            <a:spAutoFit/>
          </a:bodyPr>
          <a:lstStyle/>
          <a:p>
            <a:pPr fontAlgn="base"/>
            <a:r>
              <a:rPr lang="en-CA" sz="1200" b="1" dirty="0"/>
              <a:t>Supplemental Figure 1. Quantification of Cac1p protein abundance. </a:t>
            </a:r>
            <a:r>
              <a:rPr lang="en-CA" sz="1200" dirty="0"/>
              <a:t>Cac1p abundance was quantified from Western immunoblots (see also Figure 1A in the main text) using ImageJ software.  Signals from blots with antibodies specific to the FLAG tag on Cac1p were normalized to values from the associated ACT1 blots, and are expressed relative to the abundance of wildtype Cac1p from the same blot. The average of 2-3 independent replicates is shown. Error bars show standard deviation. A </a:t>
            </a:r>
            <a:r>
              <a:rPr lang="en-CA" sz="1200"/>
              <a:t>significant </a:t>
            </a:r>
            <a:r>
              <a:rPr lang="en-CA" sz="1200" smtClean="0"/>
              <a:t>decrease (p&lt;0.05) </a:t>
            </a:r>
            <a:r>
              <a:rPr lang="en-CA" sz="1200" dirty="0"/>
              <a:t>in Cac1p abundance compared to the wildtype is denoted with *.</a:t>
            </a:r>
          </a:p>
        </p:txBody>
      </p:sp>
      <p:sp>
        <p:nvSpPr>
          <p:cNvPr id="17" name="Footer Placeholder 16"/>
          <p:cNvSpPr>
            <a:spLocks noGrp="1"/>
          </p:cNvSpPr>
          <p:nvPr>
            <p:ph type="ftr" sz="quarter" idx="11"/>
          </p:nvPr>
        </p:nvSpPr>
        <p:spPr/>
        <p:txBody>
          <a:bodyPr/>
          <a:lstStyle/>
          <a:p>
            <a:r>
              <a:rPr lang="fr-FR"/>
              <a:t>Rowlands et al.: Supplemental materials</a:t>
            </a:r>
            <a:endParaRPr lang="en-CA"/>
          </a:p>
        </p:txBody>
      </p:sp>
      <p:sp>
        <p:nvSpPr>
          <p:cNvPr id="15" name="TextBox 14">
            <a:extLst>
              <a:ext uri="{FF2B5EF4-FFF2-40B4-BE49-F238E27FC236}">
                <a16:creationId xmlns:a16="http://schemas.microsoft.com/office/drawing/2014/main" id="{ABFAEE62-5C26-45F0-8BE5-45A8A2B0D888}"/>
              </a:ext>
            </a:extLst>
          </p:cNvPr>
          <p:cNvSpPr txBox="1"/>
          <p:nvPr/>
        </p:nvSpPr>
        <p:spPr>
          <a:xfrm>
            <a:off x="4400551" y="3580729"/>
            <a:ext cx="247650" cy="369332"/>
          </a:xfrm>
          <a:prstGeom prst="rect">
            <a:avLst/>
          </a:prstGeom>
          <a:noFill/>
        </p:spPr>
        <p:txBody>
          <a:bodyPr wrap="square" rtlCol="0">
            <a:spAutoFit/>
          </a:bodyPr>
          <a:lstStyle/>
          <a:p>
            <a:r>
              <a:rPr lang="en-CA" dirty="0"/>
              <a:t>*</a:t>
            </a:r>
          </a:p>
        </p:txBody>
      </p:sp>
      <p:sp>
        <p:nvSpPr>
          <p:cNvPr id="36" name="TextBox 35">
            <a:extLst>
              <a:ext uri="{FF2B5EF4-FFF2-40B4-BE49-F238E27FC236}">
                <a16:creationId xmlns:a16="http://schemas.microsoft.com/office/drawing/2014/main" id="{A9080467-CBC9-402F-B74E-7488E7E2C327}"/>
              </a:ext>
            </a:extLst>
          </p:cNvPr>
          <p:cNvSpPr txBox="1"/>
          <p:nvPr/>
        </p:nvSpPr>
        <p:spPr>
          <a:xfrm>
            <a:off x="4964005" y="3497252"/>
            <a:ext cx="247650" cy="369332"/>
          </a:xfrm>
          <a:prstGeom prst="rect">
            <a:avLst/>
          </a:prstGeom>
          <a:noFill/>
        </p:spPr>
        <p:txBody>
          <a:bodyPr wrap="square" rtlCol="0">
            <a:spAutoFit/>
          </a:bodyPr>
          <a:lstStyle/>
          <a:p>
            <a:r>
              <a:rPr lang="en-CA" dirty="0"/>
              <a:t>*</a:t>
            </a:r>
          </a:p>
        </p:txBody>
      </p:sp>
      <p:graphicFrame>
        <p:nvGraphicFramePr>
          <p:cNvPr id="7" name="Chart 6">
            <a:extLst>
              <a:ext uri="{FF2B5EF4-FFF2-40B4-BE49-F238E27FC236}">
                <a16:creationId xmlns:a16="http://schemas.microsoft.com/office/drawing/2014/main" id="{725AD601-A095-4903-9330-9F1CF91F5198}"/>
              </a:ext>
            </a:extLst>
          </p:cNvPr>
          <p:cNvGraphicFramePr>
            <a:graphicFrameLocks/>
          </p:cNvGraphicFramePr>
          <p:nvPr>
            <p:extLst>
              <p:ext uri="{D42A27DB-BD31-4B8C-83A1-F6EECF244321}">
                <p14:modId xmlns:p14="http://schemas.microsoft.com/office/powerpoint/2010/main" val="1468935017"/>
              </p:ext>
            </p:extLst>
          </p:nvPr>
        </p:nvGraphicFramePr>
        <p:xfrm>
          <a:off x="1128889" y="2309961"/>
          <a:ext cx="4577919" cy="2794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66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810" y="762603"/>
            <a:ext cx="5401340" cy="1200329"/>
          </a:xfrm>
          <a:prstGeom prst="rect">
            <a:avLst/>
          </a:prstGeom>
          <a:noFill/>
        </p:spPr>
        <p:txBody>
          <a:bodyPr wrap="square" rtlCol="0">
            <a:spAutoFit/>
          </a:bodyPr>
          <a:lstStyle/>
          <a:p>
            <a:pPr fontAlgn="base"/>
            <a:r>
              <a:rPr lang="en-CA" sz="1200" b="1" dirty="0"/>
              <a:t>Supplemental Figure 2. Lack of length variation in </a:t>
            </a:r>
            <a:r>
              <a:rPr lang="en-CA" sz="1200" b="1" i="1" dirty="0"/>
              <a:t>FLO</a:t>
            </a:r>
            <a:r>
              <a:rPr lang="en-CA" sz="1200" b="1" dirty="0"/>
              <a:t> genes. </a:t>
            </a:r>
          </a:p>
          <a:p>
            <a:pPr fontAlgn="base"/>
            <a:r>
              <a:rPr lang="en-CA" sz="1200" dirty="0"/>
              <a:t>Genomic DNA was isolated from saturated liquid cultures of the  </a:t>
            </a:r>
            <a:r>
              <a:rPr lang="en-CA" sz="1200" i="1" dirty="0"/>
              <a:t>cac1</a:t>
            </a:r>
            <a:r>
              <a:rPr lang="en-CA" sz="1200" i="1" dirty="0">
                <a:latin typeface="Times New Roman" panose="02020603050405020304" pitchFamily="18" charset="0"/>
                <a:cs typeface="Times New Roman" panose="02020603050405020304" pitchFamily="18" charset="0"/>
              </a:rPr>
              <a:t>∆</a:t>
            </a:r>
            <a:r>
              <a:rPr lang="en-CA" sz="1200" i="1" dirty="0"/>
              <a:t> </a:t>
            </a:r>
            <a:r>
              <a:rPr lang="en-CA" sz="1200" dirty="0"/>
              <a:t>strain expressing the indicated </a:t>
            </a:r>
            <a:r>
              <a:rPr lang="en-CA" sz="1200" i="1" dirty="0"/>
              <a:t>CAC1</a:t>
            </a:r>
            <a:r>
              <a:rPr lang="en-CA" sz="1200" dirty="0"/>
              <a:t> mutants and amplified by PCR with primers flanking the </a:t>
            </a:r>
            <a:r>
              <a:rPr lang="en-CA" sz="1200" i="1" dirty="0"/>
              <a:t>FLO1, FLO5, FLO9</a:t>
            </a:r>
            <a:r>
              <a:rPr lang="en-CA" sz="1200" dirty="0"/>
              <a:t>, </a:t>
            </a:r>
            <a:r>
              <a:rPr lang="en-CA" sz="1200" i="1" dirty="0"/>
              <a:t>FLO10</a:t>
            </a:r>
            <a:r>
              <a:rPr lang="en-CA" sz="1200" dirty="0"/>
              <a:t> and </a:t>
            </a:r>
            <a:r>
              <a:rPr lang="en-CA" sz="1200" i="1" dirty="0"/>
              <a:t>FLO11</a:t>
            </a:r>
            <a:r>
              <a:rPr lang="en-CA" sz="1200" dirty="0"/>
              <a:t> genes.</a:t>
            </a:r>
            <a:r>
              <a:rPr lang="en-CA" sz="1200" i="1" dirty="0"/>
              <a:t> </a:t>
            </a:r>
            <a:r>
              <a:rPr lang="en-CA" sz="1200" dirty="0"/>
              <a:t>The PCR fragments were analysed on 1% agarose gels. Primer sequences and coordinates of the amplified fragments are available upon request.</a:t>
            </a:r>
          </a:p>
        </p:txBody>
      </p:sp>
      <p:grpSp>
        <p:nvGrpSpPr>
          <p:cNvPr id="14" name="Group 13"/>
          <p:cNvGrpSpPr/>
          <p:nvPr/>
        </p:nvGrpSpPr>
        <p:grpSpPr>
          <a:xfrm>
            <a:off x="961990" y="1781357"/>
            <a:ext cx="4753247" cy="6486182"/>
            <a:chOff x="271139" y="836846"/>
            <a:chExt cx="4753247" cy="6486182"/>
          </a:xfrm>
        </p:grpSpPr>
        <p:grpSp>
          <p:nvGrpSpPr>
            <p:cNvPr id="67" name="Group 66"/>
            <p:cNvGrpSpPr/>
            <p:nvPr/>
          </p:nvGrpSpPr>
          <p:grpSpPr>
            <a:xfrm>
              <a:off x="685545" y="846371"/>
              <a:ext cx="1912946" cy="1488202"/>
              <a:chOff x="685545" y="846371"/>
              <a:chExt cx="1912946" cy="1488202"/>
            </a:xfrm>
          </p:grpSpPr>
          <p:sp>
            <p:nvSpPr>
              <p:cNvPr id="5" name="TextBox 4"/>
              <p:cNvSpPr txBox="1"/>
              <p:nvPr/>
            </p:nvSpPr>
            <p:spPr>
              <a:xfrm rot="18009100">
                <a:off x="326823" y="1681926"/>
                <a:ext cx="979054" cy="261610"/>
              </a:xfrm>
              <a:prstGeom prst="rect">
                <a:avLst/>
              </a:prstGeom>
              <a:noFill/>
            </p:spPr>
            <p:txBody>
              <a:bodyPr wrap="square" rtlCol="0">
                <a:spAutoFit/>
              </a:bodyPr>
              <a:lstStyle/>
              <a:p>
                <a:r>
                  <a:rPr lang="en-US" sz="1100" i="1" dirty="0">
                    <a:latin typeface="Courier New" charset="0"/>
                    <a:ea typeface="Courier New" charset="0"/>
                    <a:cs typeface="Courier New" charset="0"/>
                  </a:rPr>
                  <a:t>CAC1 </a:t>
                </a:r>
                <a:r>
                  <a:rPr lang="en-US" sz="1100" i="1" dirty="0" err="1">
                    <a:latin typeface="Courier New" charset="0"/>
                    <a:ea typeface="Courier New" charset="0"/>
                    <a:cs typeface="Courier New" charset="0"/>
                  </a:rPr>
                  <a:t>wt</a:t>
                </a:r>
                <a:endParaRPr lang="en-US" sz="1100" i="1" dirty="0">
                  <a:latin typeface="Courier New" charset="0"/>
                  <a:ea typeface="Courier New" charset="0"/>
                  <a:cs typeface="Courier New" charset="0"/>
                </a:endParaRPr>
              </a:p>
            </p:txBody>
          </p:sp>
          <p:sp>
            <p:nvSpPr>
              <p:cNvPr id="6" name="TextBox 5"/>
              <p:cNvSpPr txBox="1"/>
              <p:nvPr/>
            </p:nvSpPr>
            <p:spPr>
              <a:xfrm rot="18088331">
                <a:off x="447205" y="1459667"/>
                <a:ext cx="1488202" cy="261610"/>
              </a:xfrm>
              <a:prstGeom prst="rect">
                <a:avLst/>
              </a:prstGeom>
              <a:noFill/>
            </p:spPr>
            <p:txBody>
              <a:bodyPr wrap="square" rtlCol="0">
                <a:spAutoFit/>
              </a:bodyPr>
              <a:lstStyle/>
              <a:p>
                <a:r>
                  <a:rPr lang="en-CA" sz="1100" i="1" dirty="0">
                    <a:latin typeface="Courier New" charset="0"/>
                    <a:ea typeface="Courier New" charset="0"/>
                    <a:cs typeface="Courier New" charset="0"/>
                  </a:rPr>
                  <a:t>empty plasmid</a:t>
                </a:r>
                <a:endParaRPr lang="en-US" sz="1100" i="1" dirty="0">
                  <a:latin typeface="Courier New" charset="0"/>
                  <a:ea typeface="Courier New" charset="0"/>
                  <a:cs typeface="Courier New" charset="0"/>
                </a:endParaRPr>
              </a:p>
            </p:txBody>
          </p:sp>
          <p:sp>
            <p:nvSpPr>
              <p:cNvPr id="7" name="TextBox 6"/>
              <p:cNvSpPr txBox="1"/>
              <p:nvPr/>
            </p:nvSpPr>
            <p:spPr>
              <a:xfrm rot="18058670">
                <a:off x="796056" y="1683891"/>
                <a:ext cx="979054"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a:t>
                </a:r>
                <a:endParaRPr lang="en-US" sz="1100" i="1" dirty="0">
                  <a:latin typeface="Courier New" charset="0"/>
                  <a:ea typeface="Courier New" charset="0"/>
                  <a:cs typeface="Courier New" charset="0"/>
                </a:endParaRPr>
              </a:p>
            </p:txBody>
          </p:sp>
          <p:sp>
            <p:nvSpPr>
              <p:cNvPr id="8" name="TextBox 7"/>
              <p:cNvSpPr txBox="1"/>
              <p:nvPr/>
            </p:nvSpPr>
            <p:spPr>
              <a:xfrm rot="18027933">
                <a:off x="1035611" y="1682661"/>
                <a:ext cx="979054" cy="261610"/>
              </a:xfrm>
              <a:prstGeom prst="rect">
                <a:avLst/>
              </a:prstGeom>
              <a:noFill/>
            </p:spPr>
            <p:txBody>
              <a:bodyPr wrap="square" rtlCol="0">
                <a:spAutoFit/>
              </a:bodyPr>
              <a:lstStyle/>
              <a:p>
                <a:r>
                  <a:rPr lang="en-CA" sz="1100" i="1" dirty="0">
                    <a:latin typeface="Courier New" charset="0"/>
                    <a:ea typeface="Courier New" charset="0"/>
                    <a:cs typeface="Courier New" charset="0"/>
                  </a:rPr>
                  <a:t>S238A</a:t>
                </a:r>
                <a:endParaRPr lang="en-US" sz="1100" i="1" dirty="0">
                  <a:latin typeface="Courier New" charset="0"/>
                  <a:ea typeface="Courier New" charset="0"/>
                  <a:cs typeface="Courier New" charset="0"/>
                </a:endParaRPr>
              </a:p>
            </p:txBody>
          </p:sp>
          <p:sp>
            <p:nvSpPr>
              <p:cNvPr id="9" name="TextBox 8"/>
              <p:cNvSpPr txBox="1"/>
              <p:nvPr/>
            </p:nvSpPr>
            <p:spPr>
              <a:xfrm rot="18023323">
                <a:off x="1255943" y="1682479"/>
                <a:ext cx="979054" cy="261610"/>
              </a:xfrm>
              <a:prstGeom prst="rect">
                <a:avLst/>
              </a:prstGeom>
              <a:noFill/>
            </p:spPr>
            <p:txBody>
              <a:bodyPr wrap="square" rtlCol="0">
                <a:spAutoFit/>
              </a:bodyPr>
              <a:lstStyle/>
              <a:p>
                <a:r>
                  <a:rPr lang="en-US" sz="1100" i="1" dirty="0">
                    <a:latin typeface="Courier New" charset="0"/>
                    <a:ea typeface="Courier New" charset="0"/>
                    <a:cs typeface="Courier New" charset="0"/>
                  </a:rPr>
                  <a:t>S515A</a:t>
                </a:r>
              </a:p>
            </p:txBody>
          </p:sp>
          <p:sp>
            <p:nvSpPr>
              <p:cNvPr id="10" name="TextBox 9"/>
              <p:cNvSpPr txBox="1"/>
              <p:nvPr/>
            </p:nvSpPr>
            <p:spPr>
              <a:xfrm rot="17981378">
                <a:off x="1404393" y="1569624"/>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S94A-S238A</a:t>
                </a:r>
                <a:endParaRPr lang="en-US" sz="1100" i="1" dirty="0">
                  <a:latin typeface="Courier New" charset="0"/>
                  <a:ea typeface="Courier New" charset="0"/>
                  <a:cs typeface="Courier New" charset="0"/>
                </a:endParaRPr>
              </a:p>
            </p:txBody>
          </p:sp>
          <p:sp>
            <p:nvSpPr>
              <p:cNvPr id="11" name="TextBox 10"/>
              <p:cNvSpPr txBox="1"/>
              <p:nvPr/>
            </p:nvSpPr>
            <p:spPr>
              <a:xfrm rot="17952345">
                <a:off x="1629286" y="1568022"/>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S94A-S515A</a:t>
                </a:r>
                <a:endParaRPr lang="en-US" sz="1100" i="1" dirty="0">
                  <a:latin typeface="Courier New" charset="0"/>
                  <a:ea typeface="Courier New" charset="0"/>
                  <a:cs typeface="Courier New" charset="0"/>
                </a:endParaRPr>
              </a:p>
            </p:txBody>
          </p:sp>
          <p:sp>
            <p:nvSpPr>
              <p:cNvPr id="12" name="TextBox 11"/>
              <p:cNvSpPr txBox="1"/>
              <p:nvPr/>
            </p:nvSpPr>
            <p:spPr>
              <a:xfrm rot="17952345">
                <a:off x="1850100" y="1568022"/>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S238A-S515A</a:t>
                </a:r>
                <a:endParaRPr lang="en-US" sz="1100" i="1" dirty="0">
                  <a:latin typeface="Courier New" charset="0"/>
                  <a:ea typeface="Courier New" charset="0"/>
                  <a:cs typeface="Courier New" charset="0"/>
                </a:endParaRPr>
              </a:p>
            </p:txBody>
          </p:sp>
        </p:grpSp>
        <p:grpSp>
          <p:nvGrpSpPr>
            <p:cNvPr id="3" name="Group 2"/>
            <p:cNvGrpSpPr/>
            <p:nvPr/>
          </p:nvGrpSpPr>
          <p:grpSpPr>
            <a:xfrm>
              <a:off x="271139" y="2178017"/>
              <a:ext cx="4753247" cy="5145011"/>
              <a:chOff x="271139" y="2178017"/>
              <a:chExt cx="4753247" cy="5145011"/>
            </a:xfrm>
          </p:grpSpPr>
          <p:sp>
            <p:nvSpPr>
              <p:cNvPr id="4" name="TextBox 3"/>
              <p:cNvSpPr txBox="1"/>
              <p:nvPr/>
            </p:nvSpPr>
            <p:spPr>
              <a:xfrm rot="16200000">
                <a:off x="-64499" y="2668656"/>
                <a:ext cx="979054" cy="307777"/>
              </a:xfrm>
              <a:prstGeom prst="rect">
                <a:avLst/>
              </a:prstGeom>
              <a:noFill/>
            </p:spPr>
            <p:txBody>
              <a:bodyPr wrap="square" rtlCol="0">
                <a:spAutoFit/>
              </a:bodyPr>
              <a:lstStyle/>
              <a:p>
                <a:r>
                  <a:rPr lang="en-US" sz="1400" i="1" dirty="0">
                    <a:latin typeface="Courier New" charset="0"/>
                    <a:ea typeface="Courier New" charset="0"/>
                    <a:cs typeface="Courier New" charset="0"/>
                  </a:rPr>
                  <a:t>FLO1</a:t>
                </a:r>
              </a:p>
            </p:txBody>
          </p:sp>
          <p:pic>
            <p:nvPicPr>
              <p:cNvPr id="13" name="Picture 12"/>
              <p:cNvPicPr>
                <a:picLocks noChangeAspect="1"/>
              </p:cNvPicPr>
              <p:nvPr/>
            </p:nvPicPr>
            <p:blipFill rotWithShape="1">
              <a:blip r:embed="rId2"/>
              <a:srcRect b="6894"/>
              <a:stretch/>
            </p:blipFill>
            <p:spPr>
              <a:xfrm>
                <a:off x="549517" y="2178017"/>
                <a:ext cx="2056696" cy="1633542"/>
              </a:xfrm>
              <a:prstGeom prst="rect">
                <a:avLst/>
              </a:prstGeom>
            </p:spPr>
          </p:pic>
          <p:sp>
            <p:nvSpPr>
              <p:cNvPr id="23" name="TextBox 22"/>
              <p:cNvSpPr txBox="1"/>
              <p:nvPr/>
            </p:nvSpPr>
            <p:spPr>
              <a:xfrm rot="16200000">
                <a:off x="4380971" y="2668656"/>
                <a:ext cx="979054" cy="307777"/>
              </a:xfrm>
              <a:prstGeom prst="rect">
                <a:avLst/>
              </a:prstGeom>
              <a:noFill/>
            </p:spPr>
            <p:txBody>
              <a:bodyPr wrap="square" rtlCol="0">
                <a:spAutoFit/>
              </a:bodyPr>
              <a:lstStyle/>
              <a:p>
                <a:r>
                  <a:rPr lang="en-US" sz="1400" i="1" dirty="0">
                    <a:latin typeface="Courier New" charset="0"/>
                    <a:ea typeface="Courier New" charset="0"/>
                    <a:cs typeface="Courier New" charset="0"/>
                  </a:rPr>
                  <a:t>FLO5</a:t>
                </a:r>
              </a:p>
            </p:txBody>
          </p:sp>
          <p:pic>
            <p:nvPicPr>
              <p:cNvPr id="24" name="Picture 23"/>
              <p:cNvPicPr>
                <a:picLocks noChangeAspect="1"/>
              </p:cNvPicPr>
              <p:nvPr/>
            </p:nvPicPr>
            <p:blipFill rotWithShape="1">
              <a:blip r:embed="rId3"/>
              <a:srcRect r="54874"/>
              <a:stretch/>
            </p:blipFill>
            <p:spPr>
              <a:xfrm>
                <a:off x="2640032" y="2178017"/>
                <a:ext cx="2103418" cy="1642350"/>
              </a:xfrm>
              <a:prstGeom prst="rect">
                <a:avLst/>
              </a:prstGeom>
            </p:spPr>
          </p:pic>
          <p:sp>
            <p:nvSpPr>
              <p:cNvPr id="26" name="TextBox 25"/>
              <p:cNvSpPr txBox="1"/>
              <p:nvPr/>
            </p:nvSpPr>
            <p:spPr>
              <a:xfrm rot="16200000">
                <a:off x="-64499" y="4393041"/>
                <a:ext cx="979054" cy="307777"/>
              </a:xfrm>
              <a:prstGeom prst="rect">
                <a:avLst/>
              </a:prstGeom>
              <a:noFill/>
            </p:spPr>
            <p:txBody>
              <a:bodyPr wrap="square" rtlCol="0">
                <a:spAutoFit/>
              </a:bodyPr>
              <a:lstStyle/>
              <a:p>
                <a:r>
                  <a:rPr lang="en-US" sz="1400" i="1" dirty="0">
                    <a:latin typeface="Courier New" charset="0"/>
                    <a:ea typeface="Courier New" charset="0"/>
                    <a:cs typeface="Courier New" charset="0"/>
                  </a:rPr>
                  <a:t>FLO9</a:t>
                </a:r>
              </a:p>
            </p:txBody>
          </p:sp>
          <p:pic>
            <p:nvPicPr>
              <p:cNvPr id="27" name="Picture 26"/>
              <p:cNvPicPr>
                <a:picLocks noChangeAspect="1"/>
              </p:cNvPicPr>
              <p:nvPr/>
            </p:nvPicPr>
            <p:blipFill rotWithShape="1">
              <a:blip r:embed="rId3"/>
              <a:srcRect l="54333"/>
              <a:stretch/>
            </p:blipFill>
            <p:spPr>
              <a:xfrm>
                <a:off x="549517" y="3855400"/>
                <a:ext cx="2066861" cy="1710915"/>
              </a:xfrm>
              <a:prstGeom prst="rect">
                <a:avLst/>
              </a:prstGeom>
            </p:spPr>
          </p:pic>
          <p:sp>
            <p:nvSpPr>
              <p:cNvPr id="37" name="TextBox 36"/>
              <p:cNvSpPr txBox="1"/>
              <p:nvPr/>
            </p:nvSpPr>
            <p:spPr>
              <a:xfrm rot="16200000">
                <a:off x="4380971" y="4393041"/>
                <a:ext cx="979054" cy="307777"/>
              </a:xfrm>
              <a:prstGeom prst="rect">
                <a:avLst/>
              </a:prstGeom>
              <a:noFill/>
            </p:spPr>
            <p:txBody>
              <a:bodyPr wrap="square" rtlCol="0">
                <a:spAutoFit/>
              </a:bodyPr>
              <a:lstStyle/>
              <a:p>
                <a:r>
                  <a:rPr lang="en-US" sz="1400" i="1" dirty="0">
                    <a:latin typeface="Courier New" charset="0"/>
                    <a:ea typeface="Courier New" charset="0"/>
                    <a:cs typeface="Courier New" charset="0"/>
                  </a:rPr>
                  <a:t>FLO10</a:t>
                </a:r>
              </a:p>
            </p:txBody>
          </p:sp>
          <p:pic>
            <p:nvPicPr>
              <p:cNvPr id="45" name="Picture 44"/>
              <p:cNvPicPr>
                <a:picLocks noChangeAspect="1"/>
              </p:cNvPicPr>
              <p:nvPr/>
            </p:nvPicPr>
            <p:blipFill>
              <a:blip r:embed="rId4"/>
              <a:stretch>
                <a:fillRect/>
              </a:stretch>
            </p:blipFill>
            <p:spPr>
              <a:xfrm>
                <a:off x="2640032" y="3855400"/>
                <a:ext cx="2094423" cy="1694262"/>
              </a:xfrm>
              <a:prstGeom prst="rect">
                <a:avLst/>
              </a:prstGeom>
            </p:spPr>
          </p:pic>
          <p:sp>
            <p:nvSpPr>
              <p:cNvPr id="47" name="TextBox 46"/>
              <p:cNvSpPr txBox="1"/>
              <p:nvPr/>
            </p:nvSpPr>
            <p:spPr>
              <a:xfrm rot="16200000">
                <a:off x="-64499" y="6157050"/>
                <a:ext cx="979054" cy="307777"/>
              </a:xfrm>
              <a:prstGeom prst="rect">
                <a:avLst/>
              </a:prstGeom>
              <a:noFill/>
            </p:spPr>
            <p:txBody>
              <a:bodyPr wrap="square" rtlCol="0">
                <a:spAutoFit/>
              </a:bodyPr>
              <a:lstStyle/>
              <a:p>
                <a:r>
                  <a:rPr lang="en-US" sz="1400" i="1" dirty="0">
                    <a:latin typeface="Courier New" charset="0"/>
                    <a:ea typeface="Courier New" charset="0"/>
                    <a:cs typeface="Courier New" charset="0"/>
                  </a:rPr>
                  <a:t>FLO11</a:t>
                </a:r>
              </a:p>
            </p:txBody>
          </p:sp>
          <p:pic>
            <p:nvPicPr>
              <p:cNvPr id="55" name="Picture 54"/>
              <p:cNvPicPr>
                <a:picLocks noChangeAspect="1"/>
              </p:cNvPicPr>
              <p:nvPr/>
            </p:nvPicPr>
            <p:blipFill>
              <a:blip r:embed="rId5"/>
              <a:stretch>
                <a:fillRect/>
              </a:stretch>
            </p:blipFill>
            <p:spPr>
              <a:xfrm>
                <a:off x="549517" y="5601479"/>
                <a:ext cx="2079383" cy="1721549"/>
              </a:xfrm>
              <a:prstGeom prst="rect">
                <a:avLst/>
              </a:prstGeom>
            </p:spPr>
          </p:pic>
        </p:grpSp>
        <p:grpSp>
          <p:nvGrpSpPr>
            <p:cNvPr id="68" name="Group 67"/>
            <p:cNvGrpSpPr/>
            <p:nvPr/>
          </p:nvGrpSpPr>
          <p:grpSpPr>
            <a:xfrm>
              <a:off x="3028695" y="836846"/>
              <a:ext cx="1912946" cy="1488202"/>
              <a:chOff x="685545" y="846371"/>
              <a:chExt cx="1912946" cy="1488202"/>
            </a:xfrm>
          </p:grpSpPr>
          <p:sp>
            <p:nvSpPr>
              <p:cNvPr id="69" name="TextBox 68"/>
              <p:cNvSpPr txBox="1"/>
              <p:nvPr/>
            </p:nvSpPr>
            <p:spPr>
              <a:xfrm rot="18009100">
                <a:off x="326823" y="1681926"/>
                <a:ext cx="979054" cy="261610"/>
              </a:xfrm>
              <a:prstGeom prst="rect">
                <a:avLst/>
              </a:prstGeom>
              <a:noFill/>
            </p:spPr>
            <p:txBody>
              <a:bodyPr wrap="square" rtlCol="0">
                <a:spAutoFit/>
              </a:bodyPr>
              <a:lstStyle/>
              <a:p>
                <a:r>
                  <a:rPr lang="en-US" sz="1100" i="1" dirty="0">
                    <a:latin typeface="Courier New" charset="0"/>
                    <a:ea typeface="Courier New" charset="0"/>
                    <a:cs typeface="Courier New" charset="0"/>
                  </a:rPr>
                  <a:t>CAC1 </a:t>
                </a:r>
                <a:r>
                  <a:rPr lang="en-US" sz="1100" i="1" dirty="0" err="1">
                    <a:latin typeface="Courier New" charset="0"/>
                    <a:ea typeface="Courier New" charset="0"/>
                    <a:cs typeface="Courier New" charset="0"/>
                  </a:rPr>
                  <a:t>wt</a:t>
                </a:r>
                <a:endParaRPr lang="en-US" sz="1100" i="1" dirty="0">
                  <a:latin typeface="Courier New" charset="0"/>
                  <a:ea typeface="Courier New" charset="0"/>
                  <a:cs typeface="Courier New" charset="0"/>
                </a:endParaRPr>
              </a:p>
            </p:txBody>
          </p:sp>
          <p:sp>
            <p:nvSpPr>
              <p:cNvPr id="70" name="TextBox 69"/>
              <p:cNvSpPr txBox="1"/>
              <p:nvPr/>
            </p:nvSpPr>
            <p:spPr>
              <a:xfrm rot="18088331">
                <a:off x="447205" y="1459667"/>
                <a:ext cx="1488202" cy="261610"/>
              </a:xfrm>
              <a:prstGeom prst="rect">
                <a:avLst/>
              </a:prstGeom>
              <a:noFill/>
            </p:spPr>
            <p:txBody>
              <a:bodyPr wrap="square" rtlCol="0">
                <a:spAutoFit/>
              </a:bodyPr>
              <a:lstStyle/>
              <a:p>
                <a:r>
                  <a:rPr lang="en-CA" sz="1100" i="1" dirty="0">
                    <a:latin typeface="Courier New" charset="0"/>
                    <a:ea typeface="Courier New" charset="0"/>
                    <a:cs typeface="Courier New" charset="0"/>
                  </a:rPr>
                  <a:t>empty plasmid</a:t>
                </a:r>
                <a:endParaRPr lang="en-US" sz="1100" i="1" dirty="0">
                  <a:latin typeface="Courier New" charset="0"/>
                  <a:ea typeface="Courier New" charset="0"/>
                  <a:cs typeface="Courier New" charset="0"/>
                </a:endParaRPr>
              </a:p>
            </p:txBody>
          </p:sp>
          <p:sp>
            <p:nvSpPr>
              <p:cNvPr id="71" name="TextBox 70"/>
              <p:cNvSpPr txBox="1"/>
              <p:nvPr/>
            </p:nvSpPr>
            <p:spPr>
              <a:xfrm rot="18058670">
                <a:off x="796056" y="1683891"/>
                <a:ext cx="979054"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a:t>
                </a:r>
                <a:endParaRPr lang="en-US" sz="1100" i="1" dirty="0">
                  <a:latin typeface="Courier New" charset="0"/>
                  <a:ea typeface="Courier New" charset="0"/>
                  <a:cs typeface="Courier New" charset="0"/>
                </a:endParaRPr>
              </a:p>
            </p:txBody>
          </p:sp>
          <p:sp>
            <p:nvSpPr>
              <p:cNvPr id="72" name="TextBox 71"/>
              <p:cNvSpPr txBox="1"/>
              <p:nvPr/>
            </p:nvSpPr>
            <p:spPr>
              <a:xfrm rot="18027933">
                <a:off x="1035611" y="1682661"/>
                <a:ext cx="979054" cy="261610"/>
              </a:xfrm>
              <a:prstGeom prst="rect">
                <a:avLst/>
              </a:prstGeom>
              <a:noFill/>
            </p:spPr>
            <p:txBody>
              <a:bodyPr wrap="square" rtlCol="0">
                <a:spAutoFit/>
              </a:bodyPr>
              <a:lstStyle/>
              <a:p>
                <a:r>
                  <a:rPr lang="en-CA" sz="1100" i="1" dirty="0">
                    <a:latin typeface="Courier New" charset="0"/>
                    <a:ea typeface="Courier New" charset="0"/>
                    <a:cs typeface="Courier New" charset="0"/>
                  </a:rPr>
                  <a:t>S238A</a:t>
                </a:r>
                <a:endParaRPr lang="en-US" sz="1100" i="1" dirty="0">
                  <a:latin typeface="Courier New" charset="0"/>
                  <a:ea typeface="Courier New" charset="0"/>
                  <a:cs typeface="Courier New" charset="0"/>
                </a:endParaRPr>
              </a:p>
            </p:txBody>
          </p:sp>
          <p:sp>
            <p:nvSpPr>
              <p:cNvPr id="73" name="TextBox 72"/>
              <p:cNvSpPr txBox="1"/>
              <p:nvPr/>
            </p:nvSpPr>
            <p:spPr>
              <a:xfrm rot="18023323">
                <a:off x="1255943" y="1682479"/>
                <a:ext cx="979054" cy="261610"/>
              </a:xfrm>
              <a:prstGeom prst="rect">
                <a:avLst/>
              </a:prstGeom>
              <a:noFill/>
            </p:spPr>
            <p:txBody>
              <a:bodyPr wrap="square" rtlCol="0">
                <a:spAutoFit/>
              </a:bodyPr>
              <a:lstStyle/>
              <a:p>
                <a:r>
                  <a:rPr lang="en-US" sz="1100" i="1" dirty="0">
                    <a:latin typeface="Courier New" charset="0"/>
                    <a:ea typeface="Courier New" charset="0"/>
                    <a:cs typeface="Courier New" charset="0"/>
                  </a:rPr>
                  <a:t>S515A</a:t>
                </a:r>
              </a:p>
            </p:txBody>
          </p:sp>
          <p:sp>
            <p:nvSpPr>
              <p:cNvPr id="74" name="TextBox 73"/>
              <p:cNvSpPr txBox="1"/>
              <p:nvPr/>
            </p:nvSpPr>
            <p:spPr>
              <a:xfrm rot="17981378">
                <a:off x="1404393" y="1569624"/>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S94A-S238A</a:t>
                </a:r>
                <a:endParaRPr lang="en-US" sz="1100" i="1" dirty="0">
                  <a:latin typeface="Courier New" charset="0"/>
                  <a:ea typeface="Courier New" charset="0"/>
                  <a:cs typeface="Courier New" charset="0"/>
                </a:endParaRPr>
              </a:p>
            </p:txBody>
          </p:sp>
          <p:sp>
            <p:nvSpPr>
              <p:cNvPr id="75" name="TextBox 74"/>
              <p:cNvSpPr txBox="1"/>
              <p:nvPr/>
            </p:nvSpPr>
            <p:spPr>
              <a:xfrm rot="17952345">
                <a:off x="1629286" y="1568022"/>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S94A-S515A</a:t>
                </a:r>
                <a:endParaRPr lang="en-US" sz="1100" i="1" dirty="0">
                  <a:latin typeface="Courier New" charset="0"/>
                  <a:ea typeface="Courier New" charset="0"/>
                  <a:cs typeface="Courier New" charset="0"/>
                </a:endParaRPr>
              </a:p>
            </p:txBody>
          </p:sp>
          <p:sp>
            <p:nvSpPr>
              <p:cNvPr id="76" name="TextBox 75"/>
              <p:cNvSpPr txBox="1"/>
              <p:nvPr/>
            </p:nvSpPr>
            <p:spPr>
              <a:xfrm rot="17952345">
                <a:off x="1850100" y="1568022"/>
                <a:ext cx="1235171" cy="261610"/>
              </a:xfrm>
              <a:prstGeom prst="rect">
                <a:avLst/>
              </a:prstGeom>
              <a:noFill/>
            </p:spPr>
            <p:txBody>
              <a:bodyPr wrap="square" rtlCol="0">
                <a:spAutoFit/>
              </a:bodyPr>
              <a:lstStyle/>
              <a:p>
                <a:r>
                  <a:rPr lang="en-CA" sz="1100" i="1" dirty="0">
                    <a:latin typeface="Courier New" charset="0"/>
                    <a:ea typeface="Courier New" charset="0"/>
                    <a:cs typeface="Courier New" charset="0"/>
                  </a:rPr>
                  <a:t>S238A-S515A</a:t>
                </a:r>
                <a:endParaRPr lang="en-US" sz="1100" i="1" dirty="0">
                  <a:latin typeface="Courier New" charset="0"/>
                  <a:ea typeface="Courier New" charset="0"/>
                  <a:cs typeface="Courier New" charset="0"/>
                </a:endParaRPr>
              </a:p>
            </p:txBody>
          </p:sp>
        </p:grpSp>
      </p:grpSp>
      <p:sp>
        <p:nvSpPr>
          <p:cNvPr id="17" name="Footer Placeholder 16"/>
          <p:cNvSpPr>
            <a:spLocks noGrp="1"/>
          </p:cNvSpPr>
          <p:nvPr>
            <p:ph type="ftr" sz="quarter" idx="11"/>
          </p:nvPr>
        </p:nvSpPr>
        <p:spPr/>
        <p:txBody>
          <a:bodyPr/>
          <a:lstStyle/>
          <a:p>
            <a:r>
              <a:rPr lang="fr-FR"/>
              <a:t>Rowlands et al.: Supplemental materials</a:t>
            </a:r>
            <a:endParaRPr lang="en-CA"/>
          </a:p>
        </p:txBody>
      </p:sp>
    </p:spTree>
    <p:extLst>
      <p:ext uri="{BB962C8B-B14F-4D97-AF65-F5344CB8AC3E}">
        <p14:creationId xmlns:p14="http://schemas.microsoft.com/office/powerpoint/2010/main" val="60804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0142" y="656581"/>
            <a:ext cx="2700576" cy="2292935"/>
          </a:xfrm>
          <a:prstGeom prst="rect">
            <a:avLst/>
          </a:prstGeom>
        </p:spPr>
        <p:txBody>
          <a:bodyPr wrap="square">
            <a:spAutoFit/>
          </a:bodyPr>
          <a:lstStyle/>
          <a:p>
            <a:r>
              <a:rPr lang="en-CA" sz="1100" b="1" dirty="0">
                <a:ea typeface="Calibri" panose="020F0502020204030204" pitchFamily="34" charset="0"/>
              </a:rPr>
              <a:t>Suppl. Figure 3. </a:t>
            </a:r>
            <a:r>
              <a:rPr lang="en-CA" sz="1100" b="1" dirty="0"/>
              <a:t>Mating efficiency. </a:t>
            </a:r>
            <a:r>
              <a:rPr lang="en-CA" sz="1100" i="1" dirty="0"/>
              <a:t>cac1∆ (MATα) </a:t>
            </a:r>
            <a:r>
              <a:rPr lang="en-CA" sz="1100" dirty="0"/>
              <a:t>cells harboring </a:t>
            </a:r>
            <a:r>
              <a:rPr lang="en-CA" sz="1100" i="1" dirty="0"/>
              <a:t>pRS315-CAC1</a:t>
            </a:r>
            <a:r>
              <a:rPr lang="en-CA" sz="1100" dirty="0"/>
              <a:t> plasmids shown along the horizontal axis were serially diluted in 96-well trays, mixed with 10</a:t>
            </a:r>
            <a:r>
              <a:rPr lang="en-CA" sz="1100" baseline="30000" dirty="0"/>
              <a:t>5</a:t>
            </a:r>
            <a:r>
              <a:rPr lang="en-CA" sz="1100" dirty="0"/>
              <a:t> </a:t>
            </a:r>
            <a:r>
              <a:rPr lang="en-CA" sz="1100" i="1" dirty="0"/>
              <a:t>BY4742</a:t>
            </a:r>
            <a:r>
              <a:rPr lang="en-CA" sz="1100" dirty="0"/>
              <a:t> (</a:t>
            </a:r>
            <a:r>
              <a:rPr lang="en-CA" sz="1100" i="1" dirty="0" err="1"/>
              <a:t>MAT</a:t>
            </a:r>
            <a:r>
              <a:rPr lang="en-CA" sz="1100" b="1" dirty="0" err="1"/>
              <a:t>a</a:t>
            </a:r>
            <a:r>
              <a:rPr lang="en-CA" sz="1100" b="1" dirty="0"/>
              <a:t> </a:t>
            </a:r>
            <a:r>
              <a:rPr lang="en-CA" sz="1100" i="1" dirty="0"/>
              <a:t>met15Δ0</a:t>
            </a:r>
            <a:r>
              <a:rPr lang="en-CA" sz="1100" dirty="0"/>
              <a:t>) cells and incubated for 4 hours. Cells were spotted on SC-</a:t>
            </a:r>
            <a:r>
              <a:rPr lang="en-CA" sz="1100" dirty="0" err="1"/>
              <a:t>leu</a:t>
            </a:r>
            <a:r>
              <a:rPr lang="en-CA" sz="1100" dirty="0"/>
              <a:t> and SC-</a:t>
            </a:r>
            <a:r>
              <a:rPr lang="en-CA" sz="1100" dirty="0" err="1"/>
              <a:t>leu</a:t>
            </a:r>
            <a:r>
              <a:rPr lang="en-CA" sz="1100" dirty="0"/>
              <a:t>-met plates and incubated for 3 days. Mating efficiency was calculated as the number of </a:t>
            </a:r>
            <a:r>
              <a:rPr lang="en-CA" sz="1100" i="1" dirty="0" err="1"/>
              <a:t>leu</a:t>
            </a:r>
            <a:r>
              <a:rPr lang="en-CA" sz="1100" i="1" dirty="0"/>
              <a:t>+ </a:t>
            </a:r>
            <a:r>
              <a:rPr lang="en-CA" sz="1100" dirty="0"/>
              <a:t>colonies divided by the number of </a:t>
            </a:r>
            <a:r>
              <a:rPr lang="en-CA" sz="1100" i="1" dirty="0" err="1"/>
              <a:t>leu+met</a:t>
            </a:r>
            <a:r>
              <a:rPr lang="en-CA" sz="1100" i="1" dirty="0"/>
              <a:t>+ </a:t>
            </a:r>
            <a:r>
              <a:rPr lang="en-CA" sz="1100" dirty="0"/>
              <a:t>colonies and plotted. The average value of three independent measurements are shown.</a:t>
            </a:r>
          </a:p>
          <a:p>
            <a:endParaRPr lang="en-CA" sz="1100" dirty="0"/>
          </a:p>
        </p:txBody>
      </p:sp>
      <p:grpSp>
        <p:nvGrpSpPr>
          <p:cNvPr id="6" name="Group 5"/>
          <p:cNvGrpSpPr/>
          <p:nvPr/>
        </p:nvGrpSpPr>
        <p:grpSpPr>
          <a:xfrm>
            <a:off x="2372975" y="5877498"/>
            <a:ext cx="1564544" cy="634726"/>
            <a:chOff x="8233577" y="5367239"/>
            <a:chExt cx="2711132" cy="1128882"/>
          </a:xfrm>
        </p:grpSpPr>
        <p:pic>
          <p:nvPicPr>
            <p:cNvPr id="7" name="Picture 6">
              <a:extLst>
                <a:ext uri="{FF2B5EF4-FFF2-40B4-BE49-F238E27FC236}">
                  <a16:creationId xmlns:a16="http://schemas.microsoft.com/office/drawing/2014/main" id="{55C5C68F-EA8A-43DB-8BAF-F69C2D4681FC}"/>
                </a:ext>
              </a:extLst>
            </p:cNvPr>
            <p:cNvPicPr>
              <a:picLocks noChangeAspect="1"/>
            </p:cNvPicPr>
            <p:nvPr/>
          </p:nvPicPr>
          <p:blipFill rotWithShape="1">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85000"/>
                      </a14:imgEffect>
                    </a14:imgLayer>
                  </a14:imgProps>
                </a:ext>
                <a:ext uri="{28A0092B-C50C-407E-A947-70E740481C1C}">
                  <a14:useLocalDpi xmlns:a14="http://schemas.microsoft.com/office/drawing/2010/main" val="0"/>
                </a:ext>
              </a:extLst>
            </a:blip>
            <a:srcRect l="21300" t="43556" r="53008" b="25225"/>
            <a:stretch/>
          </p:blipFill>
          <p:spPr>
            <a:xfrm>
              <a:off x="9584851" y="5367239"/>
              <a:ext cx="1359858" cy="1128882"/>
            </a:xfrm>
            <a:prstGeom prst="rect">
              <a:avLst/>
            </a:prstGeom>
          </p:spPr>
        </p:pic>
        <p:pic>
          <p:nvPicPr>
            <p:cNvPr id="8" name="Picture 7">
              <a:extLst>
                <a:ext uri="{FF2B5EF4-FFF2-40B4-BE49-F238E27FC236}">
                  <a16:creationId xmlns:a16="http://schemas.microsoft.com/office/drawing/2014/main" id="{3B5D4695-1560-40D2-97EC-D532BD9329A6}"/>
                </a:ext>
              </a:extLst>
            </p:cNvPr>
            <p:cNvPicPr>
              <a:picLocks noChangeAspect="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92000"/>
                      </a14:imgEffect>
                    </a14:imgLayer>
                  </a14:imgProps>
                </a:ext>
                <a:ext uri="{28A0092B-C50C-407E-A947-70E740481C1C}">
                  <a14:useLocalDpi xmlns:a14="http://schemas.microsoft.com/office/drawing/2010/main" val="0"/>
                </a:ext>
              </a:extLst>
            </a:blip>
            <a:srcRect l="21300" t="45467" r="52143" b="25091"/>
            <a:stretch/>
          </p:blipFill>
          <p:spPr>
            <a:xfrm>
              <a:off x="8233577" y="5367239"/>
              <a:ext cx="1358849" cy="1128127"/>
            </a:xfrm>
            <a:prstGeom prst="rect">
              <a:avLst/>
            </a:prstGeom>
          </p:spPr>
        </p:pic>
      </p:grpSp>
      <p:grpSp>
        <p:nvGrpSpPr>
          <p:cNvPr id="9" name="Group 8"/>
          <p:cNvGrpSpPr/>
          <p:nvPr/>
        </p:nvGrpSpPr>
        <p:grpSpPr>
          <a:xfrm>
            <a:off x="2371893" y="5219780"/>
            <a:ext cx="1565626" cy="634191"/>
            <a:chOff x="8226075" y="597086"/>
            <a:chExt cx="2700256" cy="1080226"/>
          </a:xfrm>
        </p:grpSpPr>
        <p:pic>
          <p:nvPicPr>
            <p:cNvPr id="10" name="Picture 9">
              <a:extLst>
                <a:ext uri="{FF2B5EF4-FFF2-40B4-BE49-F238E27FC236}">
                  <a16:creationId xmlns:a16="http://schemas.microsoft.com/office/drawing/2014/main" id="{CD73287C-5061-44A7-84C6-DCA249277943}"/>
                </a:ext>
              </a:extLst>
            </p:cNvPr>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90000"/>
                      </a14:imgEffect>
                    </a14:imgLayer>
                  </a14:imgProps>
                </a:ext>
                <a:ext uri="{28A0092B-C50C-407E-A947-70E740481C1C}">
                  <a14:useLocalDpi xmlns:a14="http://schemas.microsoft.com/office/drawing/2010/main" val="0"/>
                </a:ext>
              </a:extLst>
            </a:blip>
            <a:srcRect l="11005" t="9630" r="62074" b="60928"/>
            <a:stretch/>
          </p:blipFill>
          <p:spPr>
            <a:xfrm>
              <a:off x="9576463" y="601113"/>
              <a:ext cx="1349868" cy="1075287"/>
            </a:xfrm>
            <a:prstGeom prst="rect">
              <a:avLst/>
            </a:prstGeom>
          </p:spPr>
        </p:pic>
        <p:pic>
          <p:nvPicPr>
            <p:cNvPr id="11" name="Picture 10" descr="A dark room&#10;&#10;Description generated with high confidence">
              <a:extLst>
                <a:ext uri="{FF2B5EF4-FFF2-40B4-BE49-F238E27FC236}">
                  <a16:creationId xmlns:a16="http://schemas.microsoft.com/office/drawing/2014/main" id="{E4EEC56B-2D71-43B0-AB57-F3B9BBA712BC}"/>
                </a:ext>
              </a:extLst>
            </p:cNvPr>
            <p:cNvPicPr>
              <a:picLocks noChangeAspect="1"/>
            </p:cNvPicPr>
            <p:nvPr/>
          </p:nvPicPr>
          <p:blipFill rotWithShape="1">
            <a:blip r:embed="rId8" cstate="print">
              <a:duotone>
                <a:prstClr val="black"/>
                <a:schemeClr val="tx2">
                  <a:tint val="45000"/>
                  <a:satMod val="400000"/>
                </a:schemeClr>
              </a:duotone>
              <a:extLst>
                <a:ext uri="{BEBA8EAE-BF5A-486C-A8C5-ECC9F3942E4B}">
                  <a14:imgProps xmlns:a14="http://schemas.microsoft.com/office/drawing/2010/main">
                    <a14:imgLayer r:embed="rId9">
                      <a14:imgEffect>
                        <a14:brightnessContrast bright="89000"/>
                      </a14:imgEffect>
                    </a14:imgLayer>
                  </a14:imgProps>
                </a:ext>
                <a:ext uri="{28A0092B-C50C-407E-A947-70E740481C1C}">
                  <a14:useLocalDpi xmlns:a14="http://schemas.microsoft.com/office/drawing/2010/main" val="0"/>
                </a:ext>
              </a:extLst>
            </a:blip>
            <a:srcRect l="23756" t="8704" r="52681" b="66640"/>
            <a:stretch/>
          </p:blipFill>
          <p:spPr>
            <a:xfrm>
              <a:off x="8226075" y="597086"/>
              <a:ext cx="1349869" cy="1080226"/>
            </a:xfrm>
            <a:prstGeom prst="rect">
              <a:avLst/>
            </a:prstGeom>
          </p:spPr>
        </p:pic>
      </p:grpSp>
      <p:grpSp>
        <p:nvGrpSpPr>
          <p:cNvPr id="12" name="Group 11"/>
          <p:cNvGrpSpPr/>
          <p:nvPr/>
        </p:nvGrpSpPr>
        <p:grpSpPr>
          <a:xfrm>
            <a:off x="2371601" y="4566816"/>
            <a:ext cx="1565924" cy="630156"/>
            <a:chOff x="8233577" y="1771293"/>
            <a:chExt cx="2672548" cy="1087070"/>
          </a:xfrm>
        </p:grpSpPr>
        <p:pic>
          <p:nvPicPr>
            <p:cNvPr id="13" name="Picture 12">
              <a:extLst>
                <a:ext uri="{FF2B5EF4-FFF2-40B4-BE49-F238E27FC236}">
                  <a16:creationId xmlns:a16="http://schemas.microsoft.com/office/drawing/2014/main" id="{EEA0F94A-FA56-4E6C-8566-1E7D47ACA229}"/>
                </a:ext>
              </a:extLst>
            </p:cNvPr>
            <p:cNvPicPr>
              <a:picLocks noChangeAspect="1"/>
            </p:cNvPicPr>
            <p:nvPr/>
          </p:nvPicPr>
          <p:blipFill rotWithShape="1">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l="43641" t="12749" r="27238" b="53918"/>
            <a:stretch/>
          </p:blipFill>
          <p:spPr>
            <a:xfrm>
              <a:off x="9563099" y="1775092"/>
              <a:ext cx="1343026" cy="1083271"/>
            </a:xfrm>
            <a:prstGeom prst="rect">
              <a:avLst/>
            </a:prstGeom>
          </p:spPr>
        </p:pic>
        <p:pic>
          <p:nvPicPr>
            <p:cNvPr id="14" name="Picture 13">
              <a:extLst>
                <a:ext uri="{FF2B5EF4-FFF2-40B4-BE49-F238E27FC236}">
                  <a16:creationId xmlns:a16="http://schemas.microsoft.com/office/drawing/2014/main" id="{3E01A10C-1684-4ED4-89B7-2AF05E46D59A}"/>
                </a:ext>
              </a:extLst>
            </p:cNvPr>
            <p:cNvPicPr>
              <a:picLocks noChangeAspect="1"/>
            </p:cNvPicPr>
            <p:nvPr/>
          </p:nvPicPr>
          <p:blipFill rotWithShape="1">
            <a:blip r:embed="rId11" cstate="print">
              <a:duotone>
                <a:prstClr val="black"/>
                <a:schemeClr val="tx2">
                  <a:tint val="45000"/>
                  <a:satMod val="400000"/>
                </a:schemeClr>
              </a:duotone>
              <a:extLst>
                <a:ext uri="{BEBA8EAE-BF5A-486C-A8C5-ECC9F3942E4B}">
                  <a14:imgProps xmlns:a14="http://schemas.microsoft.com/office/drawing/2010/main">
                    <a14:imgLayer r:embed="rId12">
                      <a14:imgEffect>
                        <a14:brightnessContrast bright="90000" contrast="2000"/>
                      </a14:imgEffect>
                    </a14:imgLayer>
                  </a14:imgProps>
                </a:ext>
                <a:ext uri="{28A0092B-C50C-407E-A947-70E740481C1C}">
                  <a14:useLocalDpi xmlns:a14="http://schemas.microsoft.com/office/drawing/2010/main" val="0"/>
                </a:ext>
              </a:extLst>
            </a:blip>
            <a:srcRect l="41973" t="10561" r="28905" b="56105"/>
            <a:stretch/>
          </p:blipFill>
          <p:spPr>
            <a:xfrm>
              <a:off x="8233577" y="1771293"/>
              <a:ext cx="1349869" cy="1080226"/>
            </a:xfrm>
            <a:prstGeom prst="rect">
              <a:avLst/>
            </a:prstGeom>
          </p:spPr>
        </p:pic>
      </p:grpSp>
      <p:grpSp>
        <p:nvGrpSpPr>
          <p:cNvPr id="15" name="Group 14"/>
          <p:cNvGrpSpPr/>
          <p:nvPr/>
        </p:nvGrpSpPr>
        <p:grpSpPr>
          <a:xfrm>
            <a:off x="2370240" y="3913667"/>
            <a:ext cx="1567283" cy="631639"/>
            <a:chOff x="5181771" y="5435784"/>
            <a:chExt cx="2675363" cy="1080226"/>
          </a:xfrm>
        </p:grpSpPr>
        <p:pic>
          <p:nvPicPr>
            <p:cNvPr id="16" name="Picture 15" descr="A dark room&#10;&#10;Description generated with high confidence">
              <a:extLst>
                <a:ext uri="{FF2B5EF4-FFF2-40B4-BE49-F238E27FC236}">
                  <a16:creationId xmlns:a16="http://schemas.microsoft.com/office/drawing/2014/main" id="{8E47ED6D-9670-4C85-BC93-AAB1B143F84E}"/>
                </a:ext>
              </a:extLst>
            </p:cNvPr>
            <p:cNvPicPr>
              <a:picLocks noChangeAspect="1"/>
            </p:cNvPicPr>
            <p:nvPr/>
          </p:nvPicPr>
          <p:blipFill rotWithShape="1">
            <a:blip r:embed="rId13" cstate="print">
              <a:duotone>
                <a:prstClr val="black"/>
                <a:schemeClr val="tx2">
                  <a:tint val="45000"/>
                  <a:satMod val="400000"/>
                </a:schemeClr>
              </a:duotone>
              <a:extLst>
                <a:ext uri="{BEBA8EAE-BF5A-486C-A8C5-ECC9F3942E4B}">
                  <a14:imgProps xmlns:a14="http://schemas.microsoft.com/office/drawing/2010/main">
                    <a14:imgLayer r:embed="rId14">
                      <a14:imgEffect>
                        <a14:brightnessContrast bright="90000" contrast="-3000"/>
                      </a14:imgEffect>
                    </a14:imgLayer>
                  </a14:imgProps>
                </a:ext>
                <a:ext uri="{28A0092B-C50C-407E-A947-70E740481C1C}">
                  <a14:useLocalDpi xmlns:a14="http://schemas.microsoft.com/office/drawing/2010/main" val="0"/>
                </a:ext>
              </a:extLst>
            </a:blip>
            <a:srcRect l="37399" t="56564" r="30601" b="11436"/>
            <a:stretch/>
          </p:blipFill>
          <p:spPr>
            <a:xfrm>
              <a:off x="5181771" y="5435784"/>
              <a:ext cx="1349869" cy="1080226"/>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E6EDF16F-EBEE-4FF9-82E1-31BCE20EABB7}"/>
                </a:ext>
              </a:extLst>
            </p:cNvPr>
            <p:cNvPicPr>
              <a:picLocks noChangeAspect="1"/>
            </p:cNvPicPr>
            <p:nvPr/>
          </p:nvPicPr>
          <p:blipFill rotWithShape="1">
            <a:blip r:embed="rId15" cstate="print">
              <a:duotone>
                <a:prstClr val="black"/>
                <a:schemeClr val="accent1">
                  <a:tint val="45000"/>
                  <a:satMod val="400000"/>
                </a:schemeClr>
              </a:duotone>
              <a:extLst>
                <a:ext uri="{BEBA8EAE-BF5A-486C-A8C5-ECC9F3942E4B}">
                  <a14:imgProps xmlns:a14="http://schemas.microsoft.com/office/drawing/2010/main">
                    <a14:imgLayer r:embed="rId16">
                      <a14:imgEffect>
                        <a14:brightnessContrast bright="90000"/>
                      </a14:imgEffect>
                    </a14:imgLayer>
                  </a14:imgProps>
                </a:ext>
                <a:ext uri="{28A0092B-C50C-407E-A947-70E740481C1C}">
                  <a14:useLocalDpi xmlns:a14="http://schemas.microsoft.com/office/drawing/2010/main" val="0"/>
                </a:ext>
              </a:extLst>
            </a:blip>
            <a:srcRect r="68004" b="58005"/>
            <a:stretch/>
          </p:blipFill>
          <p:spPr>
            <a:xfrm>
              <a:off x="6534150" y="5435786"/>
              <a:ext cx="1322984" cy="1079314"/>
            </a:xfrm>
            <a:prstGeom prst="rect">
              <a:avLst/>
            </a:prstGeom>
          </p:spPr>
        </p:pic>
      </p:grpSp>
      <p:grpSp>
        <p:nvGrpSpPr>
          <p:cNvPr id="18" name="Group 17"/>
          <p:cNvGrpSpPr/>
          <p:nvPr/>
        </p:nvGrpSpPr>
        <p:grpSpPr>
          <a:xfrm>
            <a:off x="769706" y="3910169"/>
            <a:ext cx="1565918" cy="636878"/>
            <a:chOff x="2372678" y="1777775"/>
            <a:chExt cx="2683804" cy="1087503"/>
          </a:xfrm>
        </p:grpSpPr>
        <p:pic>
          <p:nvPicPr>
            <p:cNvPr id="19" name="Picture 18">
              <a:extLst>
                <a:ext uri="{FF2B5EF4-FFF2-40B4-BE49-F238E27FC236}">
                  <a16:creationId xmlns:a16="http://schemas.microsoft.com/office/drawing/2014/main" id="{02E6991D-5315-495D-A290-884E7F74CA5A}"/>
                </a:ext>
              </a:extLst>
            </p:cNvPr>
            <p:cNvPicPr>
              <a:picLocks noChangeAspect="1"/>
            </p:cNvPicPr>
            <p:nvPr/>
          </p:nvPicPr>
          <p:blipFill rotWithShape="1">
            <a:blip r:embed="rId17" cstate="print">
              <a:duotone>
                <a:prstClr val="black"/>
                <a:schemeClr val="tx2">
                  <a:tint val="45000"/>
                  <a:satMod val="400000"/>
                </a:schemeClr>
              </a:duotone>
              <a:extLst>
                <a:ext uri="{BEBA8EAE-BF5A-486C-A8C5-ECC9F3942E4B}">
                  <a14:imgProps xmlns:a14="http://schemas.microsoft.com/office/drawing/2010/main">
                    <a14:imgLayer r:embed="rId18">
                      <a14:imgEffect>
                        <a14:brightnessContrast bright="80000"/>
                      </a14:imgEffect>
                    </a14:imgLayer>
                  </a14:imgProps>
                </a:ext>
                <a:ext uri="{28A0092B-C50C-407E-A947-70E740481C1C}">
                  <a14:useLocalDpi xmlns:a14="http://schemas.microsoft.com/office/drawing/2010/main" val="0"/>
                </a:ext>
              </a:extLst>
            </a:blip>
            <a:srcRect l="27957" t="25446" r="33186" b="32221"/>
            <a:stretch/>
          </p:blipFill>
          <p:spPr>
            <a:xfrm>
              <a:off x="2372678" y="1780722"/>
              <a:ext cx="1359356" cy="1078388"/>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76ADAC68-9EE9-439C-ABEB-4851CF0423DB}"/>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94000"/>
                      </a14:imgEffect>
                    </a14:imgLayer>
                  </a14:imgProps>
                </a:ext>
                <a:ext uri="{28A0092B-C50C-407E-A947-70E740481C1C}">
                  <a14:useLocalDpi xmlns:a14="http://schemas.microsoft.com/office/drawing/2010/main" val="0"/>
                </a:ext>
              </a:extLst>
            </a:blip>
            <a:srcRect l="30020" t="28667" r="34169" b="32509"/>
            <a:stretch/>
          </p:blipFill>
          <p:spPr>
            <a:xfrm>
              <a:off x="3706613" y="1777775"/>
              <a:ext cx="1349869" cy="1087503"/>
            </a:xfrm>
            <a:prstGeom prst="rect">
              <a:avLst/>
            </a:prstGeom>
          </p:spPr>
        </p:pic>
      </p:grpSp>
      <p:grpSp>
        <p:nvGrpSpPr>
          <p:cNvPr id="21" name="Group 20"/>
          <p:cNvGrpSpPr/>
          <p:nvPr/>
        </p:nvGrpSpPr>
        <p:grpSpPr>
          <a:xfrm>
            <a:off x="769706" y="4569112"/>
            <a:ext cx="1571184" cy="625048"/>
            <a:chOff x="2378074" y="2954475"/>
            <a:chExt cx="2682883" cy="1067304"/>
          </a:xfrm>
        </p:grpSpPr>
        <p:pic>
          <p:nvPicPr>
            <p:cNvPr id="22" name="Picture 21">
              <a:extLst>
                <a:ext uri="{FF2B5EF4-FFF2-40B4-BE49-F238E27FC236}">
                  <a16:creationId xmlns:a16="http://schemas.microsoft.com/office/drawing/2014/main" id="{3413442C-3F94-4FE0-A43B-9A0095E5FB26}"/>
                </a:ext>
              </a:extLst>
            </p:cNvPr>
            <p:cNvPicPr>
              <a:picLocks noChangeAspect="1"/>
            </p:cNvPicPr>
            <p:nvPr/>
          </p:nvPicPr>
          <p:blipFill rotWithShape="1">
            <a:blip r:embed="rId21" cstate="print">
              <a:grayscl/>
              <a:extLst>
                <a:ext uri="{BEBA8EAE-BF5A-486C-A8C5-ECC9F3942E4B}">
                  <a14:imgProps xmlns:a14="http://schemas.microsoft.com/office/drawing/2010/main">
                    <a14:imgLayer r:embed="rId22">
                      <a14:imgEffect>
                        <a14:brightnessContrast bright="90000"/>
                      </a14:imgEffect>
                    </a14:imgLayer>
                  </a14:imgProps>
                </a:ext>
                <a:ext uri="{28A0092B-C50C-407E-A947-70E740481C1C}">
                  <a14:useLocalDpi xmlns:a14="http://schemas.microsoft.com/office/drawing/2010/main" val="0"/>
                </a:ext>
              </a:extLst>
            </a:blip>
            <a:srcRect l="43695" t="50853" r="30952" b="24790"/>
            <a:stretch/>
          </p:blipFill>
          <p:spPr>
            <a:xfrm>
              <a:off x="2378074" y="2954475"/>
              <a:ext cx="1334166" cy="1067178"/>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73D0AEE4-9564-40F9-AF65-A9CDBBA2489E}"/>
                </a:ext>
              </a:extLst>
            </p:cNvPr>
            <p:cNvPicPr>
              <a:picLocks noChangeAspect="1"/>
            </p:cNvPicPr>
            <p:nvPr/>
          </p:nvPicPr>
          <p:blipFill rotWithShape="1">
            <a:blip r:embed="rId23" cstate="print">
              <a:duotone>
                <a:prstClr val="black"/>
                <a:schemeClr val="accent1">
                  <a:tint val="45000"/>
                  <a:satMod val="400000"/>
                </a:schemeClr>
              </a:duotone>
              <a:extLst>
                <a:ext uri="{BEBA8EAE-BF5A-486C-A8C5-ECC9F3942E4B}">
                  <a14:imgProps xmlns:a14="http://schemas.microsoft.com/office/drawing/2010/main">
                    <a14:imgLayer r:embed="rId24">
                      <a14:imgEffect>
                        <a14:brightnessContrast bright="80000"/>
                      </a14:imgEffect>
                    </a14:imgLayer>
                  </a14:imgProps>
                </a:ext>
                <a:ext uri="{28A0092B-C50C-407E-A947-70E740481C1C}">
                  <a14:useLocalDpi xmlns:a14="http://schemas.microsoft.com/office/drawing/2010/main" val="0"/>
                </a:ext>
              </a:extLst>
            </a:blip>
            <a:srcRect l="42070" t="50099" r="32577" b="25543"/>
            <a:stretch/>
          </p:blipFill>
          <p:spPr>
            <a:xfrm>
              <a:off x="3699469" y="2954486"/>
              <a:ext cx="1361488" cy="1067293"/>
            </a:xfrm>
            <a:prstGeom prst="rect">
              <a:avLst/>
            </a:prstGeom>
          </p:spPr>
        </p:pic>
      </p:grpSp>
      <p:grpSp>
        <p:nvGrpSpPr>
          <p:cNvPr id="24" name="Group 23"/>
          <p:cNvGrpSpPr/>
          <p:nvPr/>
        </p:nvGrpSpPr>
        <p:grpSpPr>
          <a:xfrm>
            <a:off x="769706" y="5214130"/>
            <a:ext cx="1569913" cy="642261"/>
            <a:chOff x="2364427" y="5369520"/>
            <a:chExt cx="2680712" cy="1096695"/>
          </a:xfrm>
        </p:grpSpPr>
        <p:pic>
          <p:nvPicPr>
            <p:cNvPr id="25" name="Picture 24" descr="A close up of a logo&#10;&#10;Description generated with very high confidence">
              <a:extLst>
                <a:ext uri="{FF2B5EF4-FFF2-40B4-BE49-F238E27FC236}">
                  <a16:creationId xmlns:a16="http://schemas.microsoft.com/office/drawing/2014/main" id="{F91BB778-FAAE-421D-88FC-E20AB1638B03}"/>
                </a:ext>
              </a:extLst>
            </p:cNvPr>
            <p:cNvPicPr>
              <a:picLocks noChangeAspect="1"/>
            </p:cNvPicPr>
            <p:nvPr/>
          </p:nvPicPr>
          <p:blipFill rotWithShape="1">
            <a:blip r:embed="rId25" cstate="print">
              <a:duotone>
                <a:prstClr val="black"/>
                <a:schemeClr val="tx2">
                  <a:tint val="45000"/>
                  <a:satMod val="400000"/>
                </a:schemeClr>
              </a:duotone>
              <a:extLst>
                <a:ext uri="{BEBA8EAE-BF5A-486C-A8C5-ECC9F3942E4B}">
                  <a14:imgProps xmlns:a14="http://schemas.microsoft.com/office/drawing/2010/main">
                    <a14:imgLayer r:embed="rId26">
                      <a14:imgEffect>
                        <a14:brightnessContrast bright="85000"/>
                      </a14:imgEffect>
                    </a14:imgLayer>
                  </a14:imgProps>
                </a:ext>
                <a:ext uri="{28A0092B-C50C-407E-A947-70E740481C1C}">
                  <a14:useLocalDpi xmlns:a14="http://schemas.microsoft.com/office/drawing/2010/main" val="0"/>
                </a:ext>
              </a:extLst>
            </a:blip>
            <a:srcRect l="26335" t="29843" r="54374" b="46580"/>
            <a:stretch/>
          </p:blipFill>
          <p:spPr>
            <a:xfrm>
              <a:off x="3709116" y="5369948"/>
              <a:ext cx="1336023" cy="1096267"/>
            </a:xfrm>
            <a:prstGeom prst="rect">
              <a:avLst/>
            </a:prstGeom>
          </p:spPr>
        </p:pic>
        <p:pic>
          <p:nvPicPr>
            <p:cNvPr id="26" name="Picture 25" descr="A dark room&#10;&#10;Description generated with high confidence">
              <a:extLst>
                <a:ext uri="{FF2B5EF4-FFF2-40B4-BE49-F238E27FC236}">
                  <a16:creationId xmlns:a16="http://schemas.microsoft.com/office/drawing/2014/main" id="{87A55B05-0D6F-4EB1-AB4A-778FA6E18652}"/>
                </a:ext>
              </a:extLst>
            </p:cNvPr>
            <p:cNvPicPr>
              <a:picLocks noChangeAspect="1"/>
            </p:cNvPicPr>
            <p:nvPr/>
          </p:nvPicPr>
          <p:blipFill rotWithShape="1">
            <a:blip r:embed="rId27" cstate="print">
              <a:extLst>
                <a:ext uri="{BEBA8EAE-BF5A-486C-A8C5-ECC9F3942E4B}">
                  <a14:imgProps xmlns:a14="http://schemas.microsoft.com/office/drawing/2010/main">
                    <a14:imgLayer r:embed="rId28">
                      <a14:imgEffect>
                        <a14:saturation sat="0"/>
                      </a14:imgEffect>
                      <a14:imgEffect>
                        <a14:brightnessContrast bright="85000"/>
                      </a14:imgEffect>
                    </a14:imgLayer>
                  </a14:imgProps>
                </a:ext>
                <a:ext uri="{28A0092B-C50C-407E-A947-70E740481C1C}">
                  <a14:useLocalDpi xmlns:a14="http://schemas.microsoft.com/office/drawing/2010/main" val="0"/>
                </a:ext>
              </a:extLst>
            </a:blip>
            <a:srcRect l="25972" t="29843" r="54442" b="46580"/>
            <a:stretch/>
          </p:blipFill>
          <p:spPr>
            <a:xfrm>
              <a:off x="2364427" y="5369520"/>
              <a:ext cx="1344690" cy="1096267"/>
            </a:xfrm>
            <a:prstGeom prst="rect">
              <a:avLst/>
            </a:prstGeom>
          </p:spPr>
        </p:pic>
      </p:grpSp>
      <p:grpSp>
        <p:nvGrpSpPr>
          <p:cNvPr id="27" name="Group 26"/>
          <p:cNvGrpSpPr/>
          <p:nvPr/>
        </p:nvGrpSpPr>
        <p:grpSpPr>
          <a:xfrm>
            <a:off x="769706" y="5877020"/>
            <a:ext cx="1567613" cy="632988"/>
            <a:chOff x="999375" y="8051598"/>
            <a:chExt cx="1576335" cy="632988"/>
          </a:xfrm>
        </p:grpSpPr>
        <p:pic>
          <p:nvPicPr>
            <p:cNvPr id="28" name="Picture 27" descr="A close up of a logo&#10;&#10;Description generated with very high confidence">
              <a:extLst>
                <a:ext uri="{FF2B5EF4-FFF2-40B4-BE49-F238E27FC236}">
                  <a16:creationId xmlns:a16="http://schemas.microsoft.com/office/drawing/2014/main" id="{97B85538-0469-430D-9642-FB52D62DEACA}"/>
                </a:ext>
              </a:extLst>
            </p:cNvPr>
            <p:cNvPicPr>
              <a:picLocks noChangeAspect="1"/>
            </p:cNvPicPr>
            <p:nvPr/>
          </p:nvPicPr>
          <p:blipFill rotWithShape="1">
            <a:blip r:embed="rId29" cstate="print">
              <a:duotone>
                <a:prstClr val="black"/>
                <a:schemeClr val="accent1">
                  <a:tint val="45000"/>
                  <a:satMod val="400000"/>
                </a:schemeClr>
              </a:duotone>
              <a:extLst>
                <a:ext uri="{BEBA8EAE-BF5A-486C-A8C5-ECC9F3942E4B}">
                  <a14:imgProps xmlns:a14="http://schemas.microsoft.com/office/drawing/2010/main">
                    <a14:imgLayer r:embed="rId30">
                      <a14:imgEffect>
                        <a14:brightnessContrast bright="80000"/>
                      </a14:imgEffect>
                    </a14:imgLayer>
                  </a14:imgProps>
                </a:ext>
                <a:ext uri="{28A0092B-C50C-407E-A947-70E740481C1C}">
                  <a14:useLocalDpi xmlns:a14="http://schemas.microsoft.com/office/drawing/2010/main" val="0"/>
                </a:ext>
              </a:extLst>
            </a:blip>
            <a:srcRect l="36173" t="48531" r="45657" b="30096"/>
            <a:stretch/>
          </p:blipFill>
          <p:spPr>
            <a:xfrm>
              <a:off x="1787584" y="8053385"/>
              <a:ext cx="788126" cy="631201"/>
            </a:xfrm>
            <a:prstGeom prst="rect">
              <a:avLst/>
            </a:prstGeom>
          </p:spPr>
        </p:pic>
        <p:pic>
          <p:nvPicPr>
            <p:cNvPr id="29" name="Picture 28">
              <a:extLst>
                <a:ext uri="{FF2B5EF4-FFF2-40B4-BE49-F238E27FC236}">
                  <a16:creationId xmlns:a16="http://schemas.microsoft.com/office/drawing/2014/main" id="{06F8D5C6-2EA9-4560-B557-89FFE126E282}"/>
                </a:ext>
              </a:extLst>
            </p:cNvPr>
            <p:cNvPicPr>
              <a:picLocks noChangeAspect="1"/>
            </p:cNvPicPr>
            <p:nvPr/>
          </p:nvPicPr>
          <p:blipFill rotWithShape="1">
            <a:blip r:embed="rId31" cstate="print">
              <a:grayscl/>
              <a:extLst>
                <a:ext uri="{BEBA8EAE-BF5A-486C-A8C5-ECC9F3942E4B}">
                  <a14:imgProps xmlns:a14="http://schemas.microsoft.com/office/drawing/2010/main">
                    <a14:imgLayer r:embed="rId32">
                      <a14:imgEffect>
                        <a14:brightnessContrast bright="80000"/>
                      </a14:imgEffect>
                    </a14:imgLayer>
                  </a14:imgProps>
                </a:ext>
                <a:ext uri="{28A0092B-C50C-407E-A947-70E740481C1C}">
                  <a14:useLocalDpi xmlns:a14="http://schemas.microsoft.com/office/drawing/2010/main" val="0"/>
                </a:ext>
              </a:extLst>
            </a:blip>
            <a:srcRect l="36934" t="49204" r="44585" b="29282"/>
            <a:stretch/>
          </p:blipFill>
          <p:spPr>
            <a:xfrm>
              <a:off x="999375" y="8051598"/>
              <a:ext cx="791312" cy="632988"/>
            </a:xfrm>
            <a:prstGeom prst="rect">
              <a:avLst/>
            </a:prstGeom>
          </p:spPr>
        </p:pic>
      </p:grpSp>
      <p:sp>
        <p:nvSpPr>
          <p:cNvPr id="30" name="TextBox 29">
            <a:extLst>
              <a:ext uri="{FF2B5EF4-FFF2-40B4-BE49-F238E27FC236}">
                <a16:creationId xmlns:a16="http://schemas.microsoft.com/office/drawing/2014/main" id="{F39498BB-00C8-442F-A7CF-2B206E8BC6B4}"/>
              </a:ext>
            </a:extLst>
          </p:cNvPr>
          <p:cNvSpPr txBox="1"/>
          <p:nvPr/>
        </p:nvSpPr>
        <p:spPr>
          <a:xfrm>
            <a:off x="755896" y="3863988"/>
            <a:ext cx="1063470"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a:t>
            </a:r>
            <a:r>
              <a:rPr lang="el-GR" sz="1100" b="1" i="1" dirty="0">
                <a:solidFill>
                  <a:schemeClr val="bg1"/>
                </a:solidFill>
                <a:cs typeface="Times New Roman" panose="02020603050405020304" pitchFamily="18" charset="0"/>
              </a:rPr>
              <a:t>Δ</a:t>
            </a:r>
            <a:r>
              <a:rPr lang="en-CA" sz="1100" b="1" i="1" dirty="0">
                <a:solidFill>
                  <a:schemeClr val="bg1"/>
                </a:solidFill>
                <a:cs typeface="Times New Roman" panose="02020603050405020304" pitchFamily="18" charset="0"/>
              </a:rPr>
              <a:t>asf1</a:t>
            </a:r>
            <a:r>
              <a:rPr lang="el-GR" sz="1100" b="1" i="1" dirty="0">
                <a:solidFill>
                  <a:schemeClr val="bg1"/>
                </a:solidFill>
                <a:cs typeface="Times New Roman" panose="02020603050405020304" pitchFamily="18" charset="0"/>
              </a:rPr>
              <a:t>Δ</a:t>
            </a:r>
            <a:r>
              <a:rPr lang="en-CA" sz="1100" b="1" i="1" dirty="0">
                <a:solidFill>
                  <a:schemeClr val="bg1"/>
                </a:solidFill>
                <a:cs typeface="Times New Roman" panose="02020603050405020304" pitchFamily="18" charset="0"/>
              </a:rPr>
              <a:t> </a:t>
            </a:r>
            <a:endParaRPr lang="en-CA" sz="1100" b="1" i="1" dirty="0">
              <a:solidFill>
                <a:schemeClr val="bg1"/>
              </a:solidFill>
            </a:endParaRPr>
          </a:p>
        </p:txBody>
      </p:sp>
      <p:sp>
        <p:nvSpPr>
          <p:cNvPr id="31" name="TextBox 30">
            <a:extLst>
              <a:ext uri="{FF2B5EF4-FFF2-40B4-BE49-F238E27FC236}">
                <a16:creationId xmlns:a16="http://schemas.microsoft.com/office/drawing/2014/main" id="{7B6C7542-292A-4D23-A7B3-B9F6B5428FB5}"/>
              </a:ext>
            </a:extLst>
          </p:cNvPr>
          <p:cNvSpPr txBox="1"/>
          <p:nvPr/>
        </p:nvSpPr>
        <p:spPr>
          <a:xfrm>
            <a:off x="755896" y="4533736"/>
            <a:ext cx="874177"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S238A</a:t>
            </a:r>
            <a:endParaRPr lang="en-CA" sz="1100" b="1" i="1" dirty="0">
              <a:solidFill>
                <a:schemeClr val="bg1"/>
              </a:solidFill>
            </a:endParaRPr>
          </a:p>
        </p:txBody>
      </p:sp>
      <p:sp>
        <p:nvSpPr>
          <p:cNvPr id="32" name="TextBox 31">
            <a:extLst>
              <a:ext uri="{FF2B5EF4-FFF2-40B4-BE49-F238E27FC236}">
                <a16:creationId xmlns:a16="http://schemas.microsoft.com/office/drawing/2014/main" id="{7B6C7542-292A-4D23-A7B3-B9F6B5428FB5}"/>
              </a:ext>
            </a:extLst>
          </p:cNvPr>
          <p:cNvSpPr txBox="1"/>
          <p:nvPr/>
        </p:nvSpPr>
        <p:spPr>
          <a:xfrm>
            <a:off x="2375262" y="3863988"/>
            <a:ext cx="874177"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a:t>
            </a:r>
            <a:endParaRPr lang="en-CA" sz="1100" b="1" i="1" dirty="0">
              <a:solidFill>
                <a:schemeClr val="bg1"/>
              </a:solidFill>
            </a:endParaRPr>
          </a:p>
        </p:txBody>
      </p:sp>
      <p:sp>
        <p:nvSpPr>
          <p:cNvPr id="33" name="TextBox 32">
            <a:extLst>
              <a:ext uri="{FF2B5EF4-FFF2-40B4-BE49-F238E27FC236}">
                <a16:creationId xmlns:a16="http://schemas.microsoft.com/office/drawing/2014/main" id="{7B6C7542-292A-4D23-A7B3-B9F6B5428FB5}"/>
              </a:ext>
            </a:extLst>
          </p:cNvPr>
          <p:cNvSpPr txBox="1"/>
          <p:nvPr/>
        </p:nvSpPr>
        <p:spPr>
          <a:xfrm>
            <a:off x="755896" y="5828988"/>
            <a:ext cx="874177"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S515A</a:t>
            </a:r>
            <a:endParaRPr lang="en-CA" sz="1100" b="1" i="1" dirty="0">
              <a:solidFill>
                <a:schemeClr val="bg1"/>
              </a:solidFill>
            </a:endParaRPr>
          </a:p>
        </p:txBody>
      </p:sp>
      <p:sp>
        <p:nvSpPr>
          <p:cNvPr id="34" name="TextBox 33">
            <a:extLst>
              <a:ext uri="{FF2B5EF4-FFF2-40B4-BE49-F238E27FC236}">
                <a16:creationId xmlns:a16="http://schemas.microsoft.com/office/drawing/2014/main" id="{7B6C7542-292A-4D23-A7B3-B9F6B5428FB5}"/>
              </a:ext>
            </a:extLst>
          </p:cNvPr>
          <p:cNvSpPr txBox="1"/>
          <p:nvPr/>
        </p:nvSpPr>
        <p:spPr>
          <a:xfrm>
            <a:off x="755896" y="5176071"/>
            <a:ext cx="874177"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S94A</a:t>
            </a:r>
            <a:endParaRPr lang="en-CA" sz="1100" b="1" i="1" dirty="0">
              <a:solidFill>
                <a:schemeClr val="bg1"/>
              </a:solidFill>
            </a:endParaRPr>
          </a:p>
        </p:txBody>
      </p:sp>
      <p:sp>
        <p:nvSpPr>
          <p:cNvPr id="35" name="TextBox 34">
            <a:extLst>
              <a:ext uri="{FF2B5EF4-FFF2-40B4-BE49-F238E27FC236}">
                <a16:creationId xmlns:a16="http://schemas.microsoft.com/office/drawing/2014/main" id="{7B6C7542-292A-4D23-A7B3-B9F6B5428FB5}"/>
              </a:ext>
            </a:extLst>
          </p:cNvPr>
          <p:cNvSpPr txBox="1"/>
          <p:nvPr/>
        </p:nvSpPr>
        <p:spPr>
          <a:xfrm>
            <a:off x="2375262" y="5173058"/>
            <a:ext cx="1189732"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S94A-S238A</a:t>
            </a:r>
            <a:endParaRPr lang="en-CA" sz="1100" b="1" i="1" dirty="0">
              <a:solidFill>
                <a:schemeClr val="bg1"/>
              </a:solidFill>
            </a:endParaRPr>
          </a:p>
        </p:txBody>
      </p:sp>
      <p:sp>
        <p:nvSpPr>
          <p:cNvPr id="36" name="TextBox 35">
            <a:extLst>
              <a:ext uri="{FF2B5EF4-FFF2-40B4-BE49-F238E27FC236}">
                <a16:creationId xmlns:a16="http://schemas.microsoft.com/office/drawing/2014/main" id="{7B6C7542-292A-4D23-A7B3-B9F6B5428FB5}"/>
              </a:ext>
            </a:extLst>
          </p:cNvPr>
          <p:cNvSpPr txBox="1"/>
          <p:nvPr/>
        </p:nvSpPr>
        <p:spPr>
          <a:xfrm>
            <a:off x="2375262" y="4512534"/>
            <a:ext cx="1399229"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S94A-S515A</a:t>
            </a:r>
            <a:endParaRPr lang="en-CA" sz="1100" b="1" i="1" dirty="0">
              <a:solidFill>
                <a:schemeClr val="bg1"/>
              </a:solidFill>
            </a:endParaRPr>
          </a:p>
        </p:txBody>
      </p:sp>
      <p:sp>
        <p:nvSpPr>
          <p:cNvPr id="37" name="TextBox 36">
            <a:extLst>
              <a:ext uri="{FF2B5EF4-FFF2-40B4-BE49-F238E27FC236}">
                <a16:creationId xmlns:a16="http://schemas.microsoft.com/office/drawing/2014/main" id="{7B6C7542-292A-4D23-A7B3-B9F6B5428FB5}"/>
              </a:ext>
            </a:extLst>
          </p:cNvPr>
          <p:cNvSpPr txBox="1"/>
          <p:nvPr/>
        </p:nvSpPr>
        <p:spPr>
          <a:xfrm>
            <a:off x="2375262" y="5821687"/>
            <a:ext cx="1534703" cy="261610"/>
          </a:xfrm>
          <a:prstGeom prst="rect">
            <a:avLst/>
          </a:prstGeom>
          <a:noFill/>
        </p:spPr>
        <p:txBody>
          <a:bodyPr wrap="square" rtlCol="0">
            <a:spAutoFit/>
          </a:bodyPr>
          <a:lstStyle/>
          <a:p>
            <a:r>
              <a:rPr lang="en-CA" sz="1100" b="1" i="1" dirty="0">
                <a:solidFill>
                  <a:schemeClr val="bg1"/>
                </a:solidFill>
                <a:cs typeface="Times New Roman" panose="02020603050405020304" pitchFamily="18" charset="0"/>
              </a:rPr>
              <a:t>cac1 S238A-S515A</a:t>
            </a:r>
            <a:endParaRPr lang="en-CA" sz="1100" b="1" i="1" dirty="0">
              <a:solidFill>
                <a:schemeClr val="bg1"/>
              </a:solidFill>
            </a:endParaRPr>
          </a:p>
        </p:txBody>
      </p:sp>
      <p:sp>
        <p:nvSpPr>
          <p:cNvPr id="39" name="Rectangle 38"/>
          <p:cNvSpPr/>
          <p:nvPr/>
        </p:nvSpPr>
        <p:spPr>
          <a:xfrm>
            <a:off x="4150831" y="3936230"/>
            <a:ext cx="2528266" cy="2631490"/>
          </a:xfrm>
          <a:prstGeom prst="rect">
            <a:avLst/>
          </a:prstGeom>
        </p:spPr>
        <p:txBody>
          <a:bodyPr wrap="square">
            <a:spAutoFit/>
          </a:bodyPr>
          <a:lstStyle/>
          <a:p>
            <a:pPr fontAlgn="base"/>
            <a:r>
              <a:rPr lang="en-CA" sz="1100" b="1" dirty="0">
                <a:ea typeface="Calibri" panose="020F0502020204030204" pitchFamily="34" charset="0"/>
              </a:rPr>
              <a:t>Suppl. Figure 4. Expression of GFP from </a:t>
            </a:r>
            <a:r>
              <a:rPr lang="en-CA" sz="1100" b="1" i="1" dirty="0">
                <a:ea typeface="Calibri" panose="020F0502020204030204" pitchFamily="34" charset="0"/>
              </a:rPr>
              <a:t>HMR</a:t>
            </a:r>
            <a:r>
              <a:rPr lang="en-CA" sz="1100" dirty="0">
                <a:ea typeface="Calibri" panose="020F0502020204030204" pitchFamily="34" charset="0"/>
              </a:rPr>
              <a:t>. </a:t>
            </a:r>
            <a:r>
              <a:rPr lang="en-CA" sz="1100" dirty="0"/>
              <a:t>Pictures of</a:t>
            </a:r>
            <a:r>
              <a:rPr lang="en-CA" sz="1100" i="1" dirty="0"/>
              <a:t> cac1∆asf1∆ </a:t>
            </a:r>
            <a:r>
              <a:rPr lang="en-CA" sz="1100" dirty="0"/>
              <a:t>(ZGY450) and </a:t>
            </a:r>
            <a:r>
              <a:rPr lang="en-CA" sz="1100" i="1" dirty="0"/>
              <a:t>cac1∆ </a:t>
            </a:r>
            <a:r>
              <a:rPr lang="en-CA" sz="1100" dirty="0"/>
              <a:t>(ZGY450) cells carrying pRS315-CAC1 with the indicated </a:t>
            </a:r>
            <a:r>
              <a:rPr lang="en-CA" sz="1100" i="1" dirty="0"/>
              <a:t>CAC1</a:t>
            </a:r>
            <a:r>
              <a:rPr lang="en-CA" sz="1100" dirty="0"/>
              <a:t> were taken with a Leica DM 6000B microscope with bright field or the 469 nm filter and processed with </a:t>
            </a:r>
            <a:r>
              <a:rPr lang="en-CA" sz="1100" dirty="0" err="1"/>
              <a:t>Volocity</a:t>
            </a:r>
            <a:r>
              <a:rPr lang="en-CA" sz="1100" baseline="30000" dirty="0" err="1"/>
              <a:t>TM</a:t>
            </a:r>
            <a:r>
              <a:rPr lang="en-CA" sz="1100" dirty="0"/>
              <a:t> software. </a:t>
            </a:r>
          </a:p>
          <a:p>
            <a:pPr fontAlgn="base"/>
            <a:r>
              <a:rPr lang="en-CA" sz="1100" dirty="0"/>
              <a:t>Details: </a:t>
            </a:r>
            <a:r>
              <a:rPr lang="en-CA" sz="1100" i="1" dirty="0"/>
              <a:t>cac1∆asf1∆ </a:t>
            </a:r>
            <a:r>
              <a:rPr lang="en-CA" sz="1100" dirty="0"/>
              <a:t>(ZGY450) and </a:t>
            </a:r>
            <a:r>
              <a:rPr lang="en-CA" sz="1100" i="1" dirty="0"/>
              <a:t>cac1∆ </a:t>
            </a:r>
            <a:r>
              <a:rPr lang="en-CA" sz="1100" dirty="0"/>
              <a:t>(ZGY450) carry a GFP expression cassette inserted in the </a:t>
            </a:r>
            <a:r>
              <a:rPr lang="en-CA" sz="1100" i="1" dirty="0"/>
              <a:t>HMR</a:t>
            </a:r>
            <a:r>
              <a:rPr lang="en-CA" sz="1100" dirty="0"/>
              <a:t> locus. GFP is not expressed in wild type or </a:t>
            </a:r>
            <a:r>
              <a:rPr lang="en-CA" sz="1100" i="1" dirty="0"/>
              <a:t>cac1</a:t>
            </a:r>
            <a:r>
              <a:rPr lang="en-CA" sz="1100" i="1" dirty="0">
                <a:cs typeface="Times New Roman" panose="02020603050405020304" pitchFamily="18" charset="0"/>
              </a:rPr>
              <a:t>∆ </a:t>
            </a:r>
            <a:r>
              <a:rPr lang="en-CA" sz="1100" dirty="0">
                <a:cs typeface="Times New Roman" panose="02020603050405020304" pitchFamily="18" charset="0"/>
              </a:rPr>
              <a:t>cells. The strains and the expression of GFP are described in </a:t>
            </a:r>
            <a:r>
              <a:rPr lang="da-DK" sz="1100" dirty="0">
                <a:cs typeface="Times New Roman" panose="02020603050405020304" pitchFamily="18" charset="0"/>
              </a:rPr>
              <a:t>(HUANG et al. 2005; JEFFERY et al. 2013).</a:t>
            </a:r>
            <a:endParaRPr lang="en-CA" sz="1100" dirty="0"/>
          </a:p>
        </p:txBody>
      </p:sp>
      <p:sp>
        <p:nvSpPr>
          <p:cNvPr id="38" name="Footer Placeholder 37"/>
          <p:cNvSpPr>
            <a:spLocks noGrp="1"/>
          </p:cNvSpPr>
          <p:nvPr>
            <p:ph type="ftr" sz="quarter" idx="11"/>
          </p:nvPr>
        </p:nvSpPr>
        <p:spPr/>
        <p:txBody>
          <a:bodyPr/>
          <a:lstStyle/>
          <a:p>
            <a:r>
              <a:rPr lang="fr-FR"/>
              <a:t>Rowlands et al.: Supplemental materials</a:t>
            </a:r>
            <a:endParaRPr lang="en-CA"/>
          </a:p>
        </p:txBody>
      </p:sp>
      <p:graphicFrame>
        <p:nvGraphicFramePr>
          <p:cNvPr id="40" name="Chart 39"/>
          <p:cNvGraphicFramePr>
            <a:graphicFrameLocks/>
          </p:cNvGraphicFramePr>
          <p:nvPr>
            <p:extLst>
              <p:ext uri="{D42A27DB-BD31-4B8C-83A1-F6EECF244321}">
                <p14:modId xmlns:p14="http://schemas.microsoft.com/office/powerpoint/2010/main" val="298830726"/>
              </p:ext>
            </p:extLst>
          </p:nvPr>
        </p:nvGraphicFramePr>
        <p:xfrm>
          <a:off x="679189" y="452721"/>
          <a:ext cx="3343275" cy="2943225"/>
        </p:xfrm>
        <a:graphic>
          <a:graphicData uri="http://schemas.openxmlformats.org/drawingml/2006/chart">
            <c:chart xmlns:c="http://schemas.openxmlformats.org/drawingml/2006/chart" xmlns:r="http://schemas.openxmlformats.org/officeDocument/2006/relationships" r:id="rId33"/>
          </a:graphicData>
        </a:graphic>
      </p:graphicFrame>
    </p:spTree>
    <p:extLst>
      <p:ext uri="{BB962C8B-B14F-4D97-AF65-F5344CB8AC3E}">
        <p14:creationId xmlns:p14="http://schemas.microsoft.com/office/powerpoint/2010/main" val="55523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BBF5C6-8AE0-4DE0-A8AC-A3E3C5D538AC}"/>
              </a:ext>
            </a:extLst>
          </p:cNvPr>
          <p:cNvSpPr>
            <a:spLocks noGrp="1"/>
          </p:cNvSpPr>
          <p:nvPr>
            <p:ph type="ftr" sz="quarter" idx="11"/>
          </p:nvPr>
        </p:nvSpPr>
        <p:spPr/>
        <p:txBody>
          <a:bodyPr/>
          <a:lstStyle/>
          <a:p>
            <a:r>
              <a:rPr lang="fr-FR"/>
              <a:t>Rowlands et al.: Supplemental materials</a:t>
            </a:r>
            <a:endParaRPr lang="en-CA"/>
          </a:p>
        </p:txBody>
      </p:sp>
      <p:graphicFrame>
        <p:nvGraphicFramePr>
          <p:cNvPr id="3" name="Table 2">
            <a:extLst>
              <a:ext uri="{FF2B5EF4-FFF2-40B4-BE49-F238E27FC236}">
                <a16:creationId xmlns:a16="http://schemas.microsoft.com/office/drawing/2014/main" id="{3824899E-274B-4C97-8F3F-F8D8E9522D8E}"/>
              </a:ext>
            </a:extLst>
          </p:cNvPr>
          <p:cNvGraphicFramePr>
            <a:graphicFrameLocks noGrp="1"/>
          </p:cNvGraphicFramePr>
          <p:nvPr>
            <p:extLst>
              <p:ext uri="{D42A27DB-BD31-4B8C-83A1-F6EECF244321}">
                <p14:modId xmlns:p14="http://schemas.microsoft.com/office/powerpoint/2010/main" val="315802595"/>
              </p:ext>
            </p:extLst>
          </p:nvPr>
        </p:nvGraphicFramePr>
        <p:xfrm>
          <a:off x="471488" y="2198024"/>
          <a:ext cx="5810042" cy="1833289"/>
        </p:xfrm>
        <a:graphic>
          <a:graphicData uri="http://schemas.openxmlformats.org/drawingml/2006/table">
            <a:tbl>
              <a:tblPr firstRow="1" firstCol="1" bandRow="1">
                <a:tableStyleId>{5C22544A-7EE6-4342-B048-85BDC9FD1C3A}</a:tableStyleId>
              </a:tblPr>
              <a:tblGrid>
                <a:gridCol w="498571">
                  <a:extLst>
                    <a:ext uri="{9D8B030D-6E8A-4147-A177-3AD203B41FA5}">
                      <a16:colId xmlns:a16="http://schemas.microsoft.com/office/drawing/2014/main" val="3666418824"/>
                    </a:ext>
                  </a:extLst>
                </a:gridCol>
                <a:gridCol w="2027583">
                  <a:extLst>
                    <a:ext uri="{9D8B030D-6E8A-4147-A177-3AD203B41FA5}">
                      <a16:colId xmlns:a16="http://schemas.microsoft.com/office/drawing/2014/main" val="3217044273"/>
                    </a:ext>
                  </a:extLst>
                </a:gridCol>
                <a:gridCol w="2282024">
                  <a:extLst>
                    <a:ext uri="{9D8B030D-6E8A-4147-A177-3AD203B41FA5}">
                      <a16:colId xmlns:a16="http://schemas.microsoft.com/office/drawing/2014/main" val="3659046839"/>
                    </a:ext>
                  </a:extLst>
                </a:gridCol>
                <a:gridCol w="1001864">
                  <a:extLst>
                    <a:ext uri="{9D8B030D-6E8A-4147-A177-3AD203B41FA5}">
                      <a16:colId xmlns:a16="http://schemas.microsoft.com/office/drawing/2014/main" val="525602207"/>
                    </a:ext>
                  </a:extLst>
                </a:gridCol>
              </a:tblGrid>
              <a:tr h="183239">
                <a:tc>
                  <a:txBody>
                    <a:bodyPr/>
                    <a:lstStyle/>
                    <a:p>
                      <a:pPr>
                        <a:lnSpc>
                          <a:spcPct val="107000"/>
                        </a:lnSpc>
                        <a:spcAft>
                          <a:spcPts val="0"/>
                        </a:spcAft>
                      </a:pPr>
                      <a:r>
                        <a:rPr lang="en-CA" sz="1000" b="1" dirty="0">
                          <a:solidFill>
                            <a:schemeClr val="tx1"/>
                          </a:solidFill>
                          <a:effectLst/>
                        </a:rPr>
                        <a:t>Gene </a:t>
                      </a:r>
                      <a:endParaRPr lang="en-CA"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Forward Primer</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Reverse Primer</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a:solidFill>
                            <a:schemeClr val="tx1"/>
                          </a:solidFill>
                          <a:effectLst/>
                        </a:rPr>
                        <a:t>Reference</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148211"/>
                  </a:ext>
                </a:extLst>
              </a:tr>
              <a:tr h="330010">
                <a:tc>
                  <a:txBody>
                    <a:bodyPr/>
                    <a:lstStyle/>
                    <a:p>
                      <a:pPr>
                        <a:lnSpc>
                          <a:spcPct val="107000"/>
                        </a:lnSpc>
                        <a:spcAft>
                          <a:spcPts val="0"/>
                        </a:spcAft>
                      </a:pPr>
                      <a:r>
                        <a:rPr lang="en-CA" sz="1000" b="0" i="1" dirty="0">
                          <a:solidFill>
                            <a:schemeClr val="tx1"/>
                          </a:solidFill>
                          <a:effectLst/>
                        </a:rPr>
                        <a:t>FLO1 </a:t>
                      </a:r>
                      <a:endParaRPr lang="en-CA"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ATCGCTATATGTTTTTGGCAGTCTTTA</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TTAAATAATTGCCAGCAATAAGGACG</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err="1">
                          <a:solidFill>
                            <a:schemeClr val="tx1"/>
                          </a:solidFill>
                          <a:effectLst/>
                        </a:rPr>
                        <a:t>Verstrepen</a:t>
                      </a:r>
                      <a:r>
                        <a:rPr lang="en-CA" sz="1000" dirty="0">
                          <a:solidFill>
                            <a:schemeClr val="tx1"/>
                          </a:solidFill>
                          <a:effectLst/>
                        </a:rPr>
                        <a:t> </a:t>
                      </a:r>
                      <a:r>
                        <a:rPr lang="en-CA" sz="1000" i="1" dirty="0">
                          <a:solidFill>
                            <a:schemeClr val="tx1"/>
                          </a:solidFill>
                          <a:effectLst/>
                        </a:rPr>
                        <a:t>et al., </a:t>
                      </a:r>
                      <a:r>
                        <a:rPr lang="en-CA" sz="1000" dirty="0">
                          <a:solidFill>
                            <a:schemeClr val="tx1"/>
                          </a:solidFill>
                          <a:effectLst/>
                        </a:rPr>
                        <a:t>2005</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473"/>
                  </a:ext>
                </a:extLst>
              </a:tr>
              <a:tr h="330010">
                <a:tc>
                  <a:txBody>
                    <a:bodyPr/>
                    <a:lstStyle/>
                    <a:p>
                      <a:pPr>
                        <a:lnSpc>
                          <a:spcPct val="107000"/>
                        </a:lnSpc>
                        <a:spcAft>
                          <a:spcPts val="0"/>
                        </a:spcAft>
                      </a:pPr>
                      <a:r>
                        <a:rPr lang="en-CA" sz="1000" b="0" i="1" dirty="0">
                          <a:solidFill>
                            <a:schemeClr val="tx1"/>
                          </a:solidFill>
                          <a:effectLst/>
                        </a:rPr>
                        <a:t>FLO5 </a:t>
                      </a:r>
                      <a:endParaRPr lang="en-CA"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GCACACCACTGCATATTTTTGGTAA</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TTAAATAATTGCCAGCAATAAGGACG</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err="1">
                          <a:solidFill>
                            <a:schemeClr val="tx1"/>
                          </a:solidFill>
                          <a:effectLst/>
                        </a:rPr>
                        <a:t>Verstrepen</a:t>
                      </a:r>
                      <a:r>
                        <a:rPr lang="en-CA" sz="1000" dirty="0">
                          <a:solidFill>
                            <a:schemeClr val="tx1"/>
                          </a:solidFill>
                          <a:effectLst/>
                        </a:rPr>
                        <a:t> </a:t>
                      </a:r>
                      <a:r>
                        <a:rPr lang="en-CA" sz="1000" i="1" dirty="0">
                          <a:solidFill>
                            <a:schemeClr val="tx1"/>
                          </a:solidFill>
                          <a:effectLst/>
                        </a:rPr>
                        <a:t>et al., </a:t>
                      </a:r>
                      <a:r>
                        <a:rPr lang="en-CA" sz="1000" dirty="0">
                          <a:solidFill>
                            <a:schemeClr val="tx1"/>
                          </a:solidFill>
                          <a:effectLst/>
                        </a:rPr>
                        <a:t>2005</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766022"/>
                  </a:ext>
                </a:extLst>
              </a:tr>
              <a:tr h="330010">
                <a:tc>
                  <a:txBody>
                    <a:bodyPr/>
                    <a:lstStyle/>
                    <a:p>
                      <a:pPr>
                        <a:lnSpc>
                          <a:spcPct val="107000"/>
                        </a:lnSpc>
                        <a:spcAft>
                          <a:spcPts val="0"/>
                        </a:spcAft>
                      </a:pPr>
                      <a:r>
                        <a:rPr lang="en-CA" sz="1000" b="0" i="1" dirty="0">
                          <a:solidFill>
                            <a:schemeClr val="tx1"/>
                          </a:solidFill>
                          <a:effectLst/>
                        </a:rPr>
                        <a:t>FLO9 </a:t>
                      </a:r>
                      <a:endParaRPr lang="en-CA"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TTATTGTTTACTACTAGCCATCGTCACA</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TTAAATAATTGCCAGCAATAAGGACG</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err="1">
                          <a:solidFill>
                            <a:schemeClr val="tx1"/>
                          </a:solidFill>
                          <a:effectLst/>
                        </a:rPr>
                        <a:t>Verstrepen</a:t>
                      </a:r>
                      <a:r>
                        <a:rPr lang="en-CA" sz="1000" dirty="0">
                          <a:solidFill>
                            <a:schemeClr val="tx1"/>
                          </a:solidFill>
                          <a:effectLst/>
                        </a:rPr>
                        <a:t> </a:t>
                      </a:r>
                      <a:r>
                        <a:rPr lang="en-CA" sz="1000" i="1" dirty="0">
                          <a:solidFill>
                            <a:schemeClr val="tx1"/>
                          </a:solidFill>
                          <a:effectLst/>
                        </a:rPr>
                        <a:t>et al., </a:t>
                      </a:r>
                      <a:r>
                        <a:rPr lang="en-CA" sz="1000" dirty="0">
                          <a:solidFill>
                            <a:schemeClr val="tx1"/>
                          </a:solidFill>
                          <a:effectLst/>
                        </a:rPr>
                        <a:t>2005</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00286"/>
                  </a:ext>
                </a:extLst>
              </a:tr>
              <a:tr h="330010">
                <a:tc>
                  <a:txBody>
                    <a:bodyPr/>
                    <a:lstStyle/>
                    <a:p>
                      <a:pPr>
                        <a:lnSpc>
                          <a:spcPct val="107000"/>
                        </a:lnSpc>
                        <a:spcAft>
                          <a:spcPts val="0"/>
                        </a:spcAft>
                      </a:pPr>
                      <a:r>
                        <a:rPr lang="en-CA" sz="1000" b="0" i="1" dirty="0">
                          <a:solidFill>
                            <a:schemeClr val="tx1"/>
                          </a:solidFill>
                          <a:effectLst/>
                        </a:rPr>
                        <a:t>FLO10 </a:t>
                      </a:r>
                      <a:endParaRPr lang="en-CA"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CTGAATATAGCGCTTCCCAGGTT</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GGCAATGAAAATACTAATACCACTATTGGTT</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err="1">
                          <a:solidFill>
                            <a:schemeClr val="tx1"/>
                          </a:solidFill>
                          <a:effectLst/>
                        </a:rPr>
                        <a:t>Verstrepen</a:t>
                      </a:r>
                      <a:r>
                        <a:rPr lang="en-CA" sz="1000" dirty="0">
                          <a:solidFill>
                            <a:schemeClr val="tx1"/>
                          </a:solidFill>
                          <a:effectLst/>
                        </a:rPr>
                        <a:t> </a:t>
                      </a:r>
                      <a:r>
                        <a:rPr lang="en-CA" sz="1000" i="1" dirty="0">
                          <a:solidFill>
                            <a:schemeClr val="tx1"/>
                          </a:solidFill>
                          <a:effectLst/>
                        </a:rPr>
                        <a:t>et al., </a:t>
                      </a:r>
                      <a:r>
                        <a:rPr lang="en-CA" sz="1000" dirty="0">
                          <a:solidFill>
                            <a:schemeClr val="tx1"/>
                          </a:solidFill>
                          <a:effectLst/>
                        </a:rPr>
                        <a:t>2005</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558396"/>
                  </a:ext>
                </a:extLst>
              </a:tr>
              <a:tr h="330010">
                <a:tc>
                  <a:txBody>
                    <a:bodyPr/>
                    <a:lstStyle/>
                    <a:p>
                      <a:pPr>
                        <a:lnSpc>
                          <a:spcPct val="107000"/>
                        </a:lnSpc>
                        <a:spcAft>
                          <a:spcPts val="0"/>
                        </a:spcAft>
                      </a:pPr>
                      <a:r>
                        <a:rPr lang="en-CA" sz="1000" b="0" i="1" dirty="0">
                          <a:solidFill>
                            <a:schemeClr val="tx1"/>
                          </a:solidFill>
                          <a:effectLst/>
                        </a:rPr>
                        <a:t>FLO11</a:t>
                      </a:r>
                      <a:endParaRPr lang="en-CA"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CACTTTTGAAGTTTATGCCACACAAG</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a:solidFill>
                            <a:schemeClr val="tx1"/>
                          </a:solidFill>
                          <a:effectLst/>
                        </a:rPr>
                        <a:t>TTAGAATACAACTGGAAGAGCGAGTAGC</a:t>
                      </a:r>
                      <a:endParaRPr lang="en-C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CA" sz="1000" dirty="0" err="1">
                          <a:solidFill>
                            <a:schemeClr val="tx1"/>
                          </a:solidFill>
                          <a:effectLst/>
                        </a:rPr>
                        <a:t>Verstrepen</a:t>
                      </a:r>
                      <a:r>
                        <a:rPr lang="en-CA" sz="1000" dirty="0">
                          <a:solidFill>
                            <a:schemeClr val="tx1"/>
                          </a:solidFill>
                          <a:effectLst/>
                        </a:rPr>
                        <a:t> </a:t>
                      </a:r>
                      <a:r>
                        <a:rPr lang="en-CA" sz="1000" i="1" dirty="0">
                          <a:solidFill>
                            <a:schemeClr val="tx1"/>
                          </a:solidFill>
                          <a:effectLst/>
                        </a:rPr>
                        <a:t>et al., </a:t>
                      </a:r>
                      <a:r>
                        <a:rPr lang="en-CA" sz="1000" dirty="0">
                          <a:solidFill>
                            <a:schemeClr val="tx1"/>
                          </a:solidFill>
                          <a:effectLst/>
                        </a:rPr>
                        <a:t>2005</a:t>
                      </a:r>
                      <a:endParaRPr lang="en-C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9" marR="4660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50623"/>
                  </a:ext>
                </a:extLst>
              </a:tr>
            </a:tbl>
          </a:graphicData>
        </a:graphic>
      </p:graphicFrame>
      <p:sp>
        <p:nvSpPr>
          <p:cNvPr id="4" name="Rectangle 3">
            <a:extLst>
              <a:ext uri="{FF2B5EF4-FFF2-40B4-BE49-F238E27FC236}">
                <a16:creationId xmlns:a16="http://schemas.microsoft.com/office/drawing/2014/main" id="{964CD85F-FF46-4B14-8905-9CA1AC0236FB}"/>
              </a:ext>
            </a:extLst>
          </p:cNvPr>
          <p:cNvSpPr/>
          <p:nvPr/>
        </p:nvSpPr>
        <p:spPr>
          <a:xfrm>
            <a:off x="407877" y="1936414"/>
            <a:ext cx="3146356" cy="261610"/>
          </a:xfrm>
          <a:prstGeom prst="rect">
            <a:avLst/>
          </a:prstGeom>
        </p:spPr>
        <p:txBody>
          <a:bodyPr wrap="square">
            <a:spAutoFit/>
          </a:bodyPr>
          <a:lstStyle/>
          <a:p>
            <a:r>
              <a:rPr lang="en-CA" sz="1100" b="1" dirty="0">
                <a:ea typeface="Calibri" panose="020F0502020204030204" pitchFamily="34" charset="0"/>
              </a:rPr>
              <a:t>Suppl. Table 1. Primers used in Suppl. Fig. 2</a:t>
            </a:r>
            <a:r>
              <a:rPr lang="en-CA" sz="1100" b="1" dirty="0"/>
              <a:t>. </a:t>
            </a:r>
            <a:endParaRPr lang="en-CA" sz="1100" dirty="0"/>
          </a:p>
        </p:txBody>
      </p:sp>
    </p:spTree>
    <p:extLst>
      <p:ext uri="{BB962C8B-B14F-4D97-AF65-F5344CB8AC3E}">
        <p14:creationId xmlns:p14="http://schemas.microsoft.com/office/powerpoint/2010/main" val="1682383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2539</TotalTime>
  <Words>511</Words>
  <Application>Microsoft Office PowerPoint</Application>
  <PresentationFormat>On-screen Show (4:3)</PresentationFormat>
  <Paragraphs>67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Krassimir Yankulov</dc:creator>
  <cp:lastModifiedBy>Joseph</cp:lastModifiedBy>
  <cp:revision>161</cp:revision>
  <dcterms:created xsi:type="dcterms:W3CDTF">2018-06-22T17:56:20Z</dcterms:created>
  <dcterms:modified xsi:type="dcterms:W3CDTF">2019-09-16T16:44:44Z</dcterms:modified>
</cp:coreProperties>
</file>