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4" r:id="rId3"/>
    <p:sldId id="259" r:id="rId4"/>
    <p:sldId id="261" r:id="rId5"/>
    <p:sldId id="262" r:id="rId6"/>
    <p:sldId id="263" r:id="rId7"/>
    <p:sldId id="256" r:id="rId8"/>
    <p:sldId id="257" r:id="rId9"/>
    <p:sldId id="265" r:id="rId10"/>
  </p:sldIdLst>
  <p:sldSz cx="6858000" cy="9906000" type="A4"/>
  <p:notesSz cx="7104063"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howGuides="1">
      <p:cViewPr varScale="1">
        <p:scale>
          <a:sx n="56" d="100"/>
          <a:sy n="56" d="100"/>
        </p:scale>
        <p:origin x="2621" y="58"/>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2"/>
            <a:ext cx="5829300" cy="2123369"/>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3837E406-77A9-4150-B979-450D4F7D8D6A}" type="datetimeFigureOut">
              <a:rPr kumimoji="1" lang="ja-JP" altLang="en-US" smtClean="0"/>
              <a:t>2019/8/15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FADC6F-6321-49F6-82E4-AA3513858C71}" type="slidenum">
              <a:rPr kumimoji="1" lang="ja-JP" altLang="en-US" smtClean="0"/>
              <a:t>‹#›</a:t>
            </a:fld>
            <a:endParaRPr kumimoji="1" lang="ja-JP" altLang="en-US"/>
          </a:p>
        </p:txBody>
      </p:sp>
    </p:spTree>
    <p:extLst>
      <p:ext uri="{BB962C8B-B14F-4D97-AF65-F5344CB8AC3E}">
        <p14:creationId xmlns:p14="http://schemas.microsoft.com/office/powerpoint/2010/main" val="2668901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837E406-77A9-4150-B979-450D4F7D8D6A}" type="datetimeFigureOut">
              <a:rPr kumimoji="1" lang="ja-JP" altLang="en-US" smtClean="0"/>
              <a:t>2019/8/15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FADC6F-6321-49F6-82E4-AA3513858C71}" type="slidenum">
              <a:rPr kumimoji="1" lang="ja-JP" altLang="en-US" smtClean="0"/>
              <a:t>‹#›</a:t>
            </a:fld>
            <a:endParaRPr kumimoji="1" lang="ja-JP" altLang="en-US"/>
          </a:p>
        </p:txBody>
      </p:sp>
    </p:spTree>
    <p:extLst>
      <p:ext uri="{BB962C8B-B14F-4D97-AF65-F5344CB8AC3E}">
        <p14:creationId xmlns:p14="http://schemas.microsoft.com/office/powerpoint/2010/main" val="431898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7" y="573264"/>
            <a:ext cx="1157288" cy="1220822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257175" y="573264"/>
            <a:ext cx="3357563" cy="1220822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837E406-77A9-4150-B979-450D4F7D8D6A}" type="datetimeFigureOut">
              <a:rPr kumimoji="1" lang="ja-JP" altLang="en-US" smtClean="0"/>
              <a:t>2019/8/15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FADC6F-6321-49F6-82E4-AA3513858C71}" type="slidenum">
              <a:rPr kumimoji="1" lang="ja-JP" altLang="en-US" smtClean="0"/>
              <a:t>‹#›</a:t>
            </a:fld>
            <a:endParaRPr kumimoji="1" lang="ja-JP" altLang="en-US"/>
          </a:p>
        </p:txBody>
      </p:sp>
    </p:spTree>
    <p:extLst>
      <p:ext uri="{BB962C8B-B14F-4D97-AF65-F5344CB8AC3E}">
        <p14:creationId xmlns:p14="http://schemas.microsoft.com/office/powerpoint/2010/main" val="1253874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837E406-77A9-4150-B979-450D4F7D8D6A}" type="datetimeFigureOut">
              <a:rPr kumimoji="1" lang="ja-JP" altLang="en-US" smtClean="0"/>
              <a:t>2019/8/15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FADC6F-6321-49F6-82E4-AA3513858C71}" type="slidenum">
              <a:rPr kumimoji="1" lang="ja-JP" altLang="en-US" smtClean="0"/>
              <a:t>‹#›</a:t>
            </a:fld>
            <a:endParaRPr kumimoji="1" lang="ja-JP" altLang="en-US"/>
          </a:p>
        </p:txBody>
      </p:sp>
    </p:spTree>
    <p:extLst>
      <p:ext uri="{BB962C8B-B14F-4D97-AF65-F5344CB8AC3E}">
        <p14:creationId xmlns:p14="http://schemas.microsoft.com/office/powerpoint/2010/main" val="3112812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3"/>
            <a:ext cx="5829300" cy="1967442"/>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41735" y="4198586"/>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3837E406-77A9-4150-B979-450D4F7D8D6A}" type="datetimeFigureOut">
              <a:rPr kumimoji="1" lang="ja-JP" altLang="en-US" smtClean="0"/>
              <a:t>2019/8/15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FADC6F-6321-49F6-82E4-AA3513858C71}" type="slidenum">
              <a:rPr kumimoji="1" lang="ja-JP" altLang="en-US" smtClean="0"/>
              <a:t>‹#›</a:t>
            </a:fld>
            <a:endParaRPr kumimoji="1" lang="ja-JP" altLang="en-US"/>
          </a:p>
        </p:txBody>
      </p:sp>
    </p:spTree>
    <p:extLst>
      <p:ext uri="{BB962C8B-B14F-4D97-AF65-F5344CB8AC3E}">
        <p14:creationId xmlns:p14="http://schemas.microsoft.com/office/powerpoint/2010/main" val="4243602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257175" y="3338690"/>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2628900" y="3338690"/>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3837E406-77A9-4150-B979-450D4F7D8D6A}" type="datetimeFigureOut">
              <a:rPr kumimoji="1" lang="ja-JP" altLang="en-US" smtClean="0"/>
              <a:t>2019/8/15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3FADC6F-6321-49F6-82E4-AA3513858C71}" type="slidenum">
              <a:rPr kumimoji="1" lang="ja-JP" altLang="en-US" smtClean="0"/>
              <a:t>‹#›</a:t>
            </a:fld>
            <a:endParaRPr kumimoji="1" lang="ja-JP" altLang="en-US"/>
          </a:p>
        </p:txBody>
      </p:sp>
    </p:spTree>
    <p:extLst>
      <p:ext uri="{BB962C8B-B14F-4D97-AF65-F5344CB8AC3E}">
        <p14:creationId xmlns:p14="http://schemas.microsoft.com/office/powerpoint/2010/main" val="2311257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483769"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483769"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3837E406-77A9-4150-B979-450D4F7D8D6A}" type="datetimeFigureOut">
              <a:rPr kumimoji="1" lang="ja-JP" altLang="en-US" smtClean="0"/>
              <a:t>2019/8/15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3FADC6F-6321-49F6-82E4-AA3513858C71}" type="slidenum">
              <a:rPr kumimoji="1" lang="ja-JP" altLang="en-US" smtClean="0"/>
              <a:t>‹#›</a:t>
            </a:fld>
            <a:endParaRPr kumimoji="1" lang="ja-JP" altLang="en-US"/>
          </a:p>
        </p:txBody>
      </p:sp>
    </p:spTree>
    <p:extLst>
      <p:ext uri="{BB962C8B-B14F-4D97-AF65-F5344CB8AC3E}">
        <p14:creationId xmlns:p14="http://schemas.microsoft.com/office/powerpoint/2010/main" val="4282422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3837E406-77A9-4150-B979-450D4F7D8D6A}" type="datetimeFigureOut">
              <a:rPr kumimoji="1" lang="ja-JP" altLang="en-US" smtClean="0"/>
              <a:t>2019/8/15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3FADC6F-6321-49F6-82E4-AA3513858C71}" type="slidenum">
              <a:rPr kumimoji="1" lang="ja-JP" altLang="en-US" smtClean="0"/>
              <a:t>‹#›</a:t>
            </a:fld>
            <a:endParaRPr kumimoji="1" lang="ja-JP" altLang="en-US"/>
          </a:p>
        </p:txBody>
      </p:sp>
    </p:spTree>
    <p:extLst>
      <p:ext uri="{BB962C8B-B14F-4D97-AF65-F5344CB8AC3E}">
        <p14:creationId xmlns:p14="http://schemas.microsoft.com/office/powerpoint/2010/main" val="1986204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837E406-77A9-4150-B979-450D4F7D8D6A}" type="datetimeFigureOut">
              <a:rPr kumimoji="1" lang="ja-JP" altLang="en-US" smtClean="0"/>
              <a:t>2019/8/15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3FADC6F-6321-49F6-82E4-AA3513858C71}" type="slidenum">
              <a:rPr kumimoji="1" lang="ja-JP" altLang="en-US" smtClean="0"/>
              <a:t>‹#›</a:t>
            </a:fld>
            <a:endParaRPr kumimoji="1" lang="ja-JP" altLang="en-US"/>
          </a:p>
        </p:txBody>
      </p:sp>
    </p:spTree>
    <p:extLst>
      <p:ext uri="{BB962C8B-B14F-4D97-AF65-F5344CB8AC3E}">
        <p14:creationId xmlns:p14="http://schemas.microsoft.com/office/powerpoint/2010/main" val="2412288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4405"/>
            <a:ext cx="2256235" cy="1678517"/>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681287"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42900"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837E406-77A9-4150-B979-450D4F7D8D6A}" type="datetimeFigureOut">
              <a:rPr kumimoji="1" lang="ja-JP" altLang="en-US" smtClean="0"/>
              <a:t>2019/8/15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3FADC6F-6321-49F6-82E4-AA3513858C71}" type="slidenum">
              <a:rPr kumimoji="1" lang="ja-JP" altLang="en-US" smtClean="0"/>
              <a:t>‹#›</a:t>
            </a:fld>
            <a:endParaRPr kumimoji="1" lang="ja-JP" altLang="en-US"/>
          </a:p>
        </p:txBody>
      </p:sp>
    </p:spTree>
    <p:extLst>
      <p:ext uri="{BB962C8B-B14F-4D97-AF65-F5344CB8AC3E}">
        <p14:creationId xmlns:p14="http://schemas.microsoft.com/office/powerpoint/2010/main" val="2182672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0"/>
            <a:ext cx="4114800" cy="818622"/>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752822"/>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837E406-77A9-4150-B979-450D4F7D8D6A}" type="datetimeFigureOut">
              <a:rPr kumimoji="1" lang="ja-JP" altLang="en-US" smtClean="0"/>
              <a:t>2019/8/15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3FADC6F-6321-49F6-82E4-AA3513858C71}" type="slidenum">
              <a:rPr kumimoji="1" lang="ja-JP" altLang="en-US" smtClean="0"/>
              <a:t>‹#›</a:t>
            </a:fld>
            <a:endParaRPr kumimoji="1" lang="ja-JP" altLang="en-US"/>
          </a:p>
        </p:txBody>
      </p:sp>
    </p:spTree>
    <p:extLst>
      <p:ext uri="{BB962C8B-B14F-4D97-AF65-F5344CB8AC3E}">
        <p14:creationId xmlns:p14="http://schemas.microsoft.com/office/powerpoint/2010/main" val="126996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311401"/>
            <a:ext cx="6172200" cy="6537502"/>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342900" y="9181395"/>
            <a:ext cx="1600200" cy="527403"/>
          </a:xfrm>
          <a:prstGeom prst="rect">
            <a:avLst/>
          </a:prstGeom>
        </p:spPr>
        <p:txBody>
          <a:bodyPr vert="horz" lIns="91440" tIns="45720" rIns="91440" bIns="45720" rtlCol="0" anchor="ctr"/>
          <a:lstStyle>
            <a:lvl1pPr algn="l">
              <a:defRPr sz="1200">
                <a:solidFill>
                  <a:schemeClr val="tx1">
                    <a:tint val="75000"/>
                  </a:schemeClr>
                </a:solidFill>
              </a:defRPr>
            </a:lvl1pPr>
          </a:lstStyle>
          <a:p>
            <a:fld id="{3837E406-77A9-4150-B979-450D4F7D8D6A}" type="datetimeFigureOut">
              <a:rPr kumimoji="1" lang="ja-JP" altLang="en-US" smtClean="0"/>
              <a:t>2019/8/15</a:t>
            </a:fld>
            <a:endParaRPr kumimoji="1" lang="ja-JP" altLang="en-US"/>
          </a:p>
        </p:txBody>
      </p:sp>
      <p:sp>
        <p:nvSpPr>
          <p:cNvPr id="5" name="フッター プレースホルダー 4"/>
          <p:cNvSpPr>
            <a:spLocks noGrp="1"/>
          </p:cNvSpPr>
          <p:nvPr>
            <p:ph type="ftr" sz="quarter" idx="3"/>
          </p:nvPr>
        </p:nvSpPr>
        <p:spPr>
          <a:xfrm>
            <a:off x="2343150" y="9181395"/>
            <a:ext cx="2171700" cy="52740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914900" y="9181395"/>
            <a:ext cx="1600200" cy="527403"/>
          </a:xfrm>
          <a:prstGeom prst="rect">
            <a:avLst/>
          </a:prstGeom>
        </p:spPr>
        <p:txBody>
          <a:bodyPr vert="horz" lIns="91440" tIns="45720" rIns="91440" bIns="45720" rtlCol="0" anchor="ctr"/>
          <a:lstStyle>
            <a:lvl1pPr algn="r">
              <a:defRPr sz="1200">
                <a:solidFill>
                  <a:schemeClr val="tx1">
                    <a:tint val="75000"/>
                  </a:schemeClr>
                </a:solidFill>
              </a:defRPr>
            </a:lvl1pPr>
          </a:lstStyle>
          <a:p>
            <a:fld id="{53FADC6F-6321-49F6-82E4-AA3513858C71}" type="slidenum">
              <a:rPr kumimoji="1" lang="ja-JP" altLang="en-US" smtClean="0"/>
              <a:t>‹#›</a:t>
            </a:fld>
            <a:endParaRPr kumimoji="1" lang="ja-JP" altLang="en-US"/>
          </a:p>
        </p:txBody>
      </p:sp>
    </p:spTree>
    <p:extLst>
      <p:ext uri="{BB962C8B-B14F-4D97-AF65-F5344CB8AC3E}">
        <p14:creationId xmlns:p14="http://schemas.microsoft.com/office/powerpoint/2010/main" val="39459754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13" Type="http://schemas.microsoft.com/office/2007/relationships/hdphoto" Target="../media/hdphoto6.wdp"/><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11" Type="http://schemas.microsoft.com/office/2007/relationships/hdphoto" Target="../media/hdphoto5.wdp"/><Relationship Id="rId5" Type="http://schemas.microsoft.com/office/2007/relationships/hdphoto" Target="../media/hdphoto2.wdp"/><Relationship Id="rId10" Type="http://schemas.openxmlformats.org/officeDocument/2006/relationships/image" Target="../media/image6.png"/><Relationship Id="rId4" Type="http://schemas.openxmlformats.org/officeDocument/2006/relationships/image" Target="../media/image3.png"/><Relationship Id="rId9" Type="http://schemas.microsoft.com/office/2007/relationships/hdphoto" Target="../media/hdphoto4.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3663412571"/>
              </p:ext>
            </p:extLst>
          </p:nvPr>
        </p:nvGraphicFramePr>
        <p:xfrm>
          <a:off x="1067098" y="2288704"/>
          <a:ext cx="4738166" cy="2928523"/>
        </p:xfrm>
        <a:graphic>
          <a:graphicData uri="http://schemas.openxmlformats.org/drawingml/2006/table">
            <a:tbl>
              <a:tblPr>
                <a:tableStyleId>{2D5ABB26-0587-4C30-8999-92F81FD0307C}</a:tableStyleId>
              </a:tblPr>
              <a:tblGrid>
                <a:gridCol w="1281782">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gridCol w="1152128">
                  <a:extLst>
                    <a:ext uri="{9D8B030D-6E8A-4147-A177-3AD203B41FA5}">
                      <a16:colId xmlns:a16="http://schemas.microsoft.com/office/drawing/2014/main" val="20003"/>
                    </a:ext>
                  </a:extLst>
                </a:gridCol>
              </a:tblGrid>
              <a:tr h="267433">
                <a:tc gridSpan="4">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200" b="1" dirty="0">
                          <a:latin typeface="Times New Roman" panose="02020603050405020304" pitchFamily="18" charset="0"/>
                          <a:cs typeface="Times New Roman" panose="02020603050405020304" pitchFamily="18" charset="0"/>
                        </a:rPr>
                        <a:t>Table S1</a:t>
                      </a:r>
                      <a:r>
                        <a:rPr lang="en-US" altLang="ja-JP" sz="1200" b="1" dirty="0">
                          <a:latin typeface="Times New Roman" panose="02020603050405020304" pitchFamily="18" charset="0"/>
                          <a:cs typeface="Times New Roman" panose="02020603050405020304" pitchFamily="18" charset="0"/>
                        </a:rPr>
                        <a:t>. </a:t>
                      </a:r>
                      <a:r>
                        <a:rPr lang="en-US" altLang="ja-JP" sz="1200" dirty="0">
                          <a:latin typeface="Times New Roman" panose="02020603050405020304" pitchFamily="18" charset="0"/>
                          <a:cs typeface="Times New Roman" panose="02020603050405020304" pitchFamily="18" charset="0"/>
                        </a:rPr>
                        <a:t>Component of rice- and sweet potato-shochu mash.  </a:t>
                      </a:r>
                      <a:endParaRPr kumimoji="1" lang="ja-JP" altLang="en-US" sz="1200" dirty="0">
                        <a:latin typeface="Times New Roman" panose="02020603050405020304" pitchFamily="18" charset="0"/>
                        <a:cs typeface="Times New Roman" panose="02020603050405020304" pitchFamily="18" charset="0"/>
                      </a:endParaRPr>
                    </a:p>
                  </a:txBody>
                  <a:tcPr marL="9525" marR="9525" marT="9525" marB="0" anchor="ctr">
                    <a:lnT w="12700" cap="flat" cmpd="sng" algn="ctr">
                      <a:noFill/>
                      <a:prstDash val="solid"/>
                      <a:round/>
                      <a:headEnd type="none" w="med" len="med"/>
                      <a:tailEnd type="none" w="med" len="med"/>
                    </a:lnT>
                  </a:tcPr>
                </a:tc>
                <a:tc hMerge="1">
                  <a:txBody>
                    <a:bodyPr/>
                    <a:lstStyle/>
                    <a:p>
                      <a:pPr algn="ctr" fontAlgn="ctr"/>
                      <a:endParaRPr lang="ja-JP" alt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ja-JP" alt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267433">
                <a:tc>
                  <a:txBody>
                    <a:bodyPr/>
                    <a:lstStyle/>
                    <a:p>
                      <a:pPr algn="ctr" fontAlgn="ctr"/>
                      <a:endParaRPr lang="ja-JP" alt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rowSpan="2">
                  <a:txBody>
                    <a:bodyPr/>
                    <a:lstStyle/>
                    <a:p>
                      <a:pPr algn="ctr" fontAlgn="ctr"/>
                      <a:r>
                        <a:rPr lang="en-US" altLang="ja-JP" sz="1200" b="0" i="0" u="none" strike="noStrike" dirty="0">
                          <a:solidFill>
                            <a:schemeClr val="tx1"/>
                          </a:solidFill>
                          <a:effectLst/>
                          <a:latin typeface="Times New Roman" panose="02020603050405020304" pitchFamily="18" charset="0"/>
                          <a:cs typeface="Times New Roman" panose="02020603050405020304" pitchFamily="18" charset="0"/>
                        </a:rPr>
                        <a:t>Starter</a:t>
                      </a:r>
                      <a:r>
                        <a:rPr lang="en-US" altLang="ja-JP" sz="1200" b="0" i="0" u="none" strike="noStrike" baseline="0" dirty="0">
                          <a:solidFill>
                            <a:schemeClr val="tx1"/>
                          </a:solidFill>
                          <a:effectLst/>
                          <a:latin typeface="Times New Roman" panose="02020603050405020304" pitchFamily="18" charset="0"/>
                          <a:cs typeface="Times New Roman" panose="02020603050405020304" pitchFamily="18" charset="0"/>
                        </a:rPr>
                        <a:t> mash</a:t>
                      </a:r>
                      <a:endParaRPr lang="ja-JP" alt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ctr"/>
                      <a:r>
                        <a:rPr lang="en-US" altLang="ja-JP" sz="1200" b="0" i="0" u="none" strike="noStrike" dirty="0">
                          <a:solidFill>
                            <a:schemeClr val="tx1"/>
                          </a:solidFill>
                          <a:effectLst/>
                          <a:latin typeface="Times New Roman" panose="02020603050405020304" pitchFamily="18" charset="0"/>
                          <a:cs typeface="Times New Roman" panose="02020603050405020304" pitchFamily="18" charset="0"/>
                        </a:rPr>
                        <a:t>Main</a:t>
                      </a:r>
                      <a:r>
                        <a:rPr lang="en-US" altLang="ja-JP" sz="1200" b="0" i="0" u="none" strike="noStrike" baseline="0" dirty="0">
                          <a:solidFill>
                            <a:schemeClr val="tx1"/>
                          </a:solidFill>
                          <a:effectLst/>
                          <a:latin typeface="Times New Roman" panose="02020603050405020304" pitchFamily="18" charset="0"/>
                          <a:cs typeface="Times New Roman" panose="02020603050405020304" pitchFamily="18" charset="0"/>
                        </a:rPr>
                        <a:t> mash</a:t>
                      </a:r>
                      <a:endParaRPr lang="ja-JP" alt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ctr"/>
                      <a:endParaRPr lang="ja-JP" altLang="en-US" sz="1100" b="0" i="0" u="none" strike="noStrike" dirty="0">
                        <a:solidFill>
                          <a:srgbClr val="000000"/>
                        </a:solidFill>
                        <a:effectLst/>
                        <a:latin typeface="游ゴシック"/>
                      </a:endParaRPr>
                    </a:p>
                  </a:txBody>
                  <a:tcPr marL="9525" marR="9525" marT="9525" marB="0" anchor="ctr"/>
                </a:tc>
                <a:extLst>
                  <a:ext uri="{0D108BD9-81ED-4DB2-BD59-A6C34878D82A}">
                    <a16:rowId xmlns:a16="http://schemas.microsoft.com/office/drawing/2014/main" val="10000"/>
                  </a:ext>
                </a:extLst>
              </a:tr>
              <a:tr h="267433">
                <a:tc>
                  <a:txBody>
                    <a:bodyPr/>
                    <a:lstStyle/>
                    <a:p>
                      <a:pPr algn="ctr" fontAlgn="ctr"/>
                      <a:endParaRPr lang="ja-JP" alt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B w="12700" cap="flat" cmpd="sng" algn="ctr">
                      <a:solidFill>
                        <a:schemeClr val="tx1"/>
                      </a:solidFill>
                      <a:prstDash val="solid"/>
                      <a:round/>
                      <a:headEnd type="none" w="med" len="med"/>
                      <a:tailEnd type="none" w="med" len="med"/>
                    </a:lnB>
                  </a:tcPr>
                </a:tc>
                <a:tc vMerge="1">
                  <a:txBody>
                    <a:bodyPr/>
                    <a:lstStyle/>
                    <a:p>
                      <a:pPr algn="r" fontAlgn="ctr"/>
                      <a:endParaRPr lang="en-US" altLang="ja-JP" sz="1100" b="0" i="0" u="none" strike="noStrike" dirty="0">
                        <a:solidFill>
                          <a:srgbClr val="000000"/>
                        </a:solidFill>
                        <a:effectLst/>
                        <a:latin typeface="游ゴシック"/>
                      </a:endParaRPr>
                    </a:p>
                  </a:txBody>
                  <a:tcPr marL="9525" marR="9525" marT="9525" marB="0" anchor="ctr"/>
                </a:tc>
                <a:tc>
                  <a:txBody>
                    <a:bodyPr/>
                    <a:lstStyle/>
                    <a:p>
                      <a:pPr algn="ctr" fontAlgn="ctr"/>
                      <a:r>
                        <a:rPr lang="en-US" altLang="ja-JP" sz="1200" b="0" i="0" u="none" strike="noStrike" dirty="0">
                          <a:solidFill>
                            <a:schemeClr val="tx1"/>
                          </a:solidFill>
                          <a:effectLst/>
                          <a:latin typeface="Times New Roman" panose="02020603050405020304" pitchFamily="18" charset="0"/>
                          <a:cs typeface="Times New Roman" panose="02020603050405020304" pitchFamily="18" charset="0"/>
                        </a:rPr>
                        <a:t>Sweet</a:t>
                      </a:r>
                      <a:r>
                        <a:rPr lang="en-US" altLang="ja-JP" sz="1200" b="0" i="0" u="none" strike="noStrike" baseline="0" dirty="0">
                          <a:solidFill>
                            <a:schemeClr val="tx1"/>
                          </a:solidFill>
                          <a:effectLst/>
                          <a:latin typeface="Times New Roman" panose="02020603050405020304" pitchFamily="18" charset="0"/>
                          <a:cs typeface="Times New Roman" panose="02020603050405020304" pitchFamily="18" charset="0"/>
                        </a:rPr>
                        <a:t> potato</a:t>
                      </a:r>
                      <a:endParaRPr lang="ja-JP" alt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200" b="0" i="0" u="none" strike="noStrike" dirty="0">
                          <a:solidFill>
                            <a:schemeClr val="tx1"/>
                          </a:solidFill>
                          <a:effectLst/>
                          <a:latin typeface="Times New Roman" panose="02020603050405020304" pitchFamily="18" charset="0"/>
                          <a:cs typeface="Times New Roman" panose="02020603050405020304" pitchFamily="18" charset="0"/>
                        </a:rPr>
                        <a:t>Rice</a:t>
                      </a:r>
                      <a:endParaRPr lang="en-US" altLang="ja-JP"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67433">
                <a:tc>
                  <a:txBody>
                    <a:bodyPr/>
                    <a:lstStyle/>
                    <a:p>
                      <a:pPr algn="ctr" fontAlgn="ctr"/>
                      <a:r>
                        <a:rPr lang="en-US" altLang="ja-JP" sz="1200" b="0" i="0" u="none" strike="noStrike" dirty="0">
                          <a:solidFill>
                            <a:schemeClr val="tx1"/>
                          </a:solidFill>
                          <a:effectLst/>
                          <a:latin typeface="Times New Roman" panose="02020603050405020304" pitchFamily="18" charset="0"/>
                          <a:cs typeface="Times New Roman" panose="02020603050405020304" pitchFamily="18" charset="0"/>
                        </a:rPr>
                        <a:t>Rice</a:t>
                      </a:r>
                      <a:r>
                        <a:rPr lang="en-US" altLang="ja-JP" sz="1200" b="0" i="0" u="none" strike="noStrike" baseline="0" dirty="0">
                          <a:solidFill>
                            <a:schemeClr val="tx1"/>
                          </a:solidFill>
                          <a:effectLst/>
                          <a:latin typeface="Times New Roman" panose="02020603050405020304" pitchFamily="18" charset="0"/>
                          <a:cs typeface="Times New Roman" panose="02020603050405020304" pitchFamily="18" charset="0"/>
                        </a:rPr>
                        <a:t> koji</a:t>
                      </a:r>
                      <a:endParaRPr lang="ja-JP" alt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en-US" altLang="ja-JP" sz="1200" u="none" strike="noStrike" dirty="0">
                          <a:effectLst/>
                          <a:latin typeface="Times New Roman" panose="02020603050405020304" pitchFamily="18" charset="0"/>
                          <a:cs typeface="Times New Roman" panose="02020603050405020304" pitchFamily="18" charset="0"/>
                        </a:rPr>
                        <a:t>35 g</a:t>
                      </a:r>
                      <a:endParaRPr lang="en-US" altLang="ja-JP"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en-US" altLang="ja-JP" sz="1200" u="none" strike="noStrike" dirty="0">
                          <a:effectLst/>
                          <a:latin typeface="Times New Roman" panose="02020603050405020304" pitchFamily="18" charset="0"/>
                          <a:cs typeface="Times New Roman" panose="02020603050405020304" pitchFamily="18" charset="0"/>
                        </a:rPr>
                        <a:t>―</a:t>
                      </a:r>
                      <a:endParaRPr lang="ja-JP" alt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200" u="none" strike="noStrike" dirty="0">
                          <a:effectLst/>
                          <a:latin typeface="Times New Roman" panose="02020603050405020304" pitchFamily="18" charset="0"/>
                          <a:cs typeface="Times New Roman" panose="02020603050405020304" pitchFamily="18" charset="0"/>
                        </a:rPr>
                        <a:t>―</a:t>
                      </a:r>
                      <a:endParaRPr lang="ja-JP" alt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267433">
                <a:tc>
                  <a:txBody>
                    <a:bodyPr/>
                    <a:lstStyle/>
                    <a:p>
                      <a:pPr algn="ctr" fontAlgn="ctr"/>
                      <a:r>
                        <a:rPr lang="en-US" altLang="ja-JP" sz="1200" b="0" i="0" u="none" strike="noStrike" dirty="0">
                          <a:solidFill>
                            <a:schemeClr val="tx1"/>
                          </a:solidFill>
                          <a:effectLst/>
                          <a:latin typeface="Times New Roman" panose="02020603050405020304" pitchFamily="18" charset="0"/>
                          <a:cs typeface="Times New Roman" panose="02020603050405020304" pitchFamily="18" charset="0"/>
                        </a:rPr>
                        <a:t>Tap water</a:t>
                      </a:r>
                      <a:endParaRPr lang="ja-JP" alt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altLang="ja-JP" sz="1200" u="none" strike="noStrike" dirty="0">
                          <a:effectLst/>
                          <a:latin typeface="Times New Roman" panose="02020603050405020304" pitchFamily="18" charset="0"/>
                          <a:cs typeface="Times New Roman" panose="02020603050405020304" pitchFamily="18" charset="0"/>
                        </a:rPr>
                        <a:t>42 ml*</a:t>
                      </a:r>
                      <a:endParaRPr lang="en-US" altLang="ja-JP"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altLang="ja-JP" sz="1200" u="none" strike="noStrike" dirty="0">
                          <a:effectLst/>
                          <a:latin typeface="Times New Roman" panose="02020603050405020304" pitchFamily="18" charset="0"/>
                          <a:cs typeface="Times New Roman" panose="02020603050405020304" pitchFamily="18" charset="0"/>
                        </a:rPr>
                        <a:t>105 ml</a:t>
                      </a:r>
                      <a:endParaRPr lang="en-US" altLang="ja-JP"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altLang="ja-JP" sz="1200" u="none" strike="noStrike" dirty="0">
                          <a:effectLst/>
                          <a:latin typeface="Times New Roman" panose="02020603050405020304" pitchFamily="18" charset="0"/>
                          <a:cs typeface="Times New Roman" panose="02020603050405020304" pitchFamily="18" charset="0"/>
                        </a:rPr>
                        <a:t>144.7 ml</a:t>
                      </a:r>
                      <a:endParaRPr lang="en-US" altLang="ja-JP"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03"/>
                  </a:ext>
                </a:extLst>
              </a:tr>
              <a:tr h="267433">
                <a:tc>
                  <a:txBody>
                    <a:bodyPr/>
                    <a:lstStyle/>
                    <a:p>
                      <a:pPr algn="ctr" fontAlgn="ctr"/>
                      <a:r>
                        <a:rPr lang="en-US" altLang="ja-JP" sz="1200" b="0" i="0" u="none" strike="noStrike" dirty="0">
                          <a:solidFill>
                            <a:schemeClr val="tx1"/>
                          </a:solidFill>
                          <a:effectLst/>
                          <a:latin typeface="Times New Roman" panose="02020603050405020304" pitchFamily="18" charset="0"/>
                          <a:cs typeface="Times New Roman" panose="02020603050405020304" pitchFamily="18" charset="0"/>
                        </a:rPr>
                        <a:t>Rice</a:t>
                      </a:r>
                      <a:endParaRPr lang="ja-JP" alt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rowSpan="2">
                  <a:txBody>
                    <a:bodyPr/>
                    <a:lstStyle/>
                    <a:p>
                      <a:pPr algn="ctr" fontAlgn="ctr"/>
                      <a:r>
                        <a:rPr lang="en-US" altLang="ja-JP" sz="1200" u="none" strike="noStrike" dirty="0">
                          <a:effectLst/>
                          <a:latin typeface="Times New Roman" panose="02020603050405020304" pitchFamily="18" charset="0"/>
                          <a:cs typeface="Times New Roman" panose="02020603050405020304" pitchFamily="18" charset="0"/>
                        </a:rPr>
                        <a:t>―</a:t>
                      </a:r>
                      <a:endParaRPr lang="ja-JP" altLang="en-US" sz="1200" b="0" i="0" u="none" strike="noStrike" dirty="0">
                        <a:solidFill>
                          <a:srgbClr val="000000"/>
                        </a:solidFill>
                        <a:effectLst/>
                        <a:latin typeface="Times New Roman" panose="02020603050405020304" pitchFamily="18" charset="0"/>
                        <a:cs typeface="Times New Roman" panose="02020603050405020304" pitchFamily="18"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200" u="none" strike="noStrike" dirty="0">
                          <a:effectLst/>
                          <a:latin typeface="Times New Roman" panose="02020603050405020304" pitchFamily="18" charset="0"/>
                          <a:cs typeface="Times New Roman" panose="02020603050405020304" pitchFamily="18" charset="0"/>
                        </a:rPr>
                        <a:t>―</a:t>
                      </a:r>
                      <a:endParaRPr lang="ja-JP" alt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n-US" altLang="ja-JP" sz="1200" u="none" strike="noStrike" dirty="0">
                          <a:effectLst/>
                          <a:latin typeface="Times New Roman" panose="02020603050405020304" pitchFamily="18" charset="0"/>
                          <a:cs typeface="Times New Roman" panose="02020603050405020304" pitchFamily="18" charset="0"/>
                        </a:rPr>
                        <a:t>―</a:t>
                      </a:r>
                      <a:endParaRPr lang="en-US" altLang="ja-JP"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altLang="ja-JP" sz="1200" u="none" strike="noStrike" dirty="0">
                          <a:effectLst/>
                          <a:latin typeface="Times New Roman" panose="02020603050405020304" pitchFamily="18" charset="0"/>
                          <a:cs typeface="Times New Roman" panose="02020603050405020304" pitchFamily="18" charset="0"/>
                        </a:rPr>
                        <a:t>81.7 g</a:t>
                      </a:r>
                      <a:endParaRPr lang="en-US" altLang="ja-JP"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04"/>
                  </a:ext>
                </a:extLst>
              </a:tr>
              <a:tr h="267433">
                <a:tc>
                  <a:txBody>
                    <a:bodyPr/>
                    <a:lstStyle/>
                    <a:p>
                      <a:pPr algn="ctr" fontAlgn="ctr"/>
                      <a:r>
                        <a:rPr lang="en-US" altLang="ja-JP" sz="1200" b="0" i="0" u="none" strike="noStrike" dirty="0">
                          <a:solidFill>
                            <a:schemeClr val="tx1"/>
                          </a:solidFill>
                          <a:effectLst/>
                          <a:latin typeface="Times New Roman" panose="02020603050405020304" pitchFamily="18" charset="0"/>
                          <a:cs typeface="Times New Roman" panose="02020603050405020304" pitchFamily="18" charset="0"/>
                        </a:rPr>
                        <a:t>Sweet</a:t>
                      </a:r>
                      <a:r>
                        <a:rPr lang="en-US" altLang="ja-JP" sz="1200" b="0" i="0" u="none" strike="noStrike" baseline="0" dirty="0">
                          <a:solidFill>
                            <a:schemeClr val="tx1"/>
                          </a:solidFill>
                          <a:effectLst/>
                          <a:latin typeface="Times New Roman" panose="02020603050405020304" pitchFamily="18" charset="0"/>
                          <a:cs typeface="Times New Roman" panose="02020603050405020304" pitchFamily="18" charset="0"/>
                        </a:rPr>
                        <a:t> potato</a:t>
                      </a:r>
                      <a:endParaRPr lang="ja-JP" alt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B w="12700" cap="flat" cmpd="sng" algn="ctr">
                      <a:solidFill>
                        <a:schemeClr val="tx1"/>
                      </a:solidFill>
                      <a:prstDash val="solid"/>
                      <a:round/>
                      <a:headEnd type="none" w="med" len="med"/>
                      <a:tailEnd type="none" w="med" len="med"/>
                    </a:lnB>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ja-JP" alt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200" u="none" strike="noStrike" dirty="0">
                          <a:effectLst/>
                          <a:latin typeface="Times New Roman" panose="02020603050405020304" pitchFamily="18" charset="0"/>
                          <a:cs typeface="Times New Roman" panose="02020603050405020304" pitchFamily="18" charset="0"/>
                        </a:rPr>
                        <a:t>175 g</a:t>
                      </a:r>
                      <a:endParaRPr lang="en-US" altLang="ja-JP"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n-US" altLang="ja-JP" sz="1200" u="none" strike="noStrike" dirty="0">
                          <a:effectLst/>
                          <a:latin typeface="Times New Roman" panose="02020603050405020304" pitchFamily="18" charset="0"/>
                          <a:cs typeface="Times New Roman" panose="02020603050405020304" pitchFamily="18" charset="0"/>
                        </a:rPr>
                        <a:t>―</a:t>
                      </a:r>
                      <a:endParaRPr lang="en-US" altLang="ja-JP"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521626">
                <a:tc>
                  <a:txBody>
                    <a:bodyPr/>
                    <a:lstStyle/>
                    <a:p>
                      <a:pPr algn="ctr" fontAlgn="ctr"/>
                      <a:r>
                        <a:rPr lang="en-US" altLang="ja-JP" sz="1200" u="none" strike="noStrike" dirty="0" err="1">
                          <a:effectLst/>
                          <a:latin typeface="Times New Roman" panose="02020603050405020304" pitchFamily="18" charset="0"/>
                          <a:cs typeface="Times New Roman" panose="02020603050405020304" pitchFamily="18" charset="0"/>
                        </a:rPr>
                        <a:t>Shochu</a:t>
                      </a:r>
                      <a:r>
                        <a:rPr lang="en-US" altLang="ja-JP" sz="1200" u="none" strike="noStrike" baseline="0" dirty="0">
                          <a:effectLst/>
                          <a:latin typeface="Times New Roman" panose="02020603050405020304" pitchFamily="18" charset="0"/>
                          <a:cs typeface="Times New Roman" panose="02020603050405020304" pitchFamily="18" charset="0"/>
                        </a:rPr>
                        <a:t> yeast</a:t>
                      </a:r>
                    </a:p>
                    <a:p>
                      <a:pPr algn="ctr" fontAlgn="ctr"/>
                      <a:r>
                        <a:rPr lang="en-US" altLang="ja-JP" sz="1200" b="0" i="0" u="none" strike="noStrike" dirty="0">
                          <a:solidFill>
                            <a:srgbClr val="000000"/>
                          </a:solidFill>
                          <a:effectLst/>
                          <a:latin typeface="Times New Roman" panose="02020603050405020304" pitchFamily="18" charset="0"/>
                          <a:cs typeface="Times New Roman" panose="02020603050405020304" pitchFamily="18" charset="0"/>
                        </a:rPr>
                        <a:t>RIB1018</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200" u="none" strike="noStrike" dirty="0">
                          <a:effectLst/>
                          <a:latin typeface="Times New Roman" panose="02020603050405020304" pitchFamily="18" charset="0"/>
                          <a:cs typeface="Times New Roman" panose="02020603050405020304" pitchFamily="18" charset="0"/>
                        </a:rPr>
                        <a:t>2×10</a:t>
                      </a:r>
                      <a:r>
                        <a:rPr lang="en-US" altLang="ja-JP" sz="1200" u="none" strike="noStrike" baseline="30000" dirty="0">
                          <a:effectLst/>
                          <a:latin typeface="Times New Roman" panose="02020603050405020304" pitchFamily="18" charset="0"/>
                          <a:cs typeface="Times New Roman" panose="02020603050405020304" pitchFamily="18" charset="0"/>
                        </a:rPr>
                        <a:t>6</a:t>
                      </a:r>
                    </a:p>
                    <a:p>
                      <a:pPr algn="ctr" fontAlgn="ctr"/>
                      <a:r>
                        <a:rPr lang="en-US" altLang="ja-JP" sz="1200" u="none" strike="noStrike" dirty="0">
                          <a:effectLst/>
                          <a:latin typeface="Times New Roman" panose="02020603050405020304" pitchFamily="18" charset="0"/>
                          <a:cs typeface="Times New Roman" panose="02020603050405020304" pitchFamily="18" charset="0"/>
                        </a:rPr>
                        <a:t>cells/g mash</a:t>
                      </a:r>
                      <a:endParaRPr lang="ja-JP" alt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fontAlgn="ctr">
                        <a:buFont typeface="Arial" panose="020B0604020202020204" pitchFamily="34" charset="0"/>
                        <a:buNone/>
                      </a:pPr>
                      <a:r>
                        <a:rPr lang="en-US" altLang="ja-JP" sz="1200" u="none" strike="noStrike" dirty="0">
                          <a:effectLst/>
                          <a:latin typeface="Times New Roman" panose="02020603050405020304" pitchFamily="18" charset="0"/>
                          <a:cs typeface="Times New Roman" panose="02020603050405020304" pitchFamily="18" charset="0"/>
                        </a:rPr>
                        <a:t>―</a:t>
                      </a:r>
                      <a:endParaRPr lang="en-US" altLang="ja-JP"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en-US" altLang="ja-JP" sz="1200" u="none" strike="noStrike" dirty="0">
                          <a:effectLst/>
                          <a:latin typeface="Times New Roman" panose="02020603050405020304" pitchFamily="18" charset="0"/>
                          <a:cs typeface="Times New Roman" panose="02020603050405020304" pitchFamily="18" charset="0"/>
                        </a:rPr>
                        <a:t>―</a:t>
                      </a:r>
                      <a:endParaRPr lang="en-US" altLang="ja-JP"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67433">
                <a:tc>
                  <a:txBody>
                    <a:bodyPr/>
                    <a:lstStyle/>
                    <a:p>
                      <a:pPr algn="ctr" fontAlgn="ctr"/>
                      <a:r>
                        <a:rPr lang="en-US" altLang="ja-JP" sz="1200" u="none" strike="noStrike" dirty="0">
                          <a:effectLst/>
                          <a:latin typeface="Times New Roman" panose="02020603050405020304" pitchFamily="18" charset="0"/>
                          <a:cs typeface="Times New Roman" panose="02020603050405020304" pitchFamily="18" charset="0"/>
                        </a:rPr>
                        <a:t>Water ratio</a:t>
                      </a:r>
                      <a:endParaRPr lang="ja-JP" alt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en-US" altLang="ja-JP" sz="1200" u="none" strike="noStrike" dirty="0">
                          <a:effectLst/>
                          <a:latin typeface="Times New Roman" panose="02020603050405020304" pitchFamily="18" charset="0"/>
                          <a:cs typeface="Times New Roman" panose="02020603050405020304" pitchFamily="18" charset="0"/>
                        </a:rPr>
                        <a:t>120%</a:t>
                      </a:r>
                      <a:endParaRPr lang="ja-JP" alt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en-US" altLang="ja-JP" sz="1200" u="none" strike="noStrike" dirty="0">
                          <a:effectLst/>
                          <a:latin typeface="Times New Roman" panose="02020603050405020304" pitchFamily="18" charset="0"/>
                          <a:cs typeface="Times New Roman" panose="02020603050405020304" pitchFamily="18" charset="0"/>
                        </a:rPr>
                        <a:t>70%</a:t>
                      </a:r>
                      <a:endParaRPr lang="en-US" altLang="ja-JP"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en-US" altLang="ja-JP" sz="1200" u="none" strike="noStrike" dirty="0">
                          <a:effectLst/>
                          <a:latin typeface="Times New Roman" panose="02020603050405020304" pitchFamily="18" charset="0"/>
                          <a:cs typeface="Times New Roman" panose="02020603050405020304" pitchFamily="18" charset="0"/>
                        </a:rPr>
                        <a:t>160%</a:t>
                      </a:r>
                      <a:endParaRPr lang="en-US" altLang="ja-JP"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7"/>
                  </a:ext>
                </a:extLst>
              </a:tr>
              <a:tr h="267433">
                <a:tc>
                  <a:txBody>
                    <a:bodyPr/>
                    <a:lstStyle/>
                    <a:p>
                      <a:pPr algn="ctr" fontAlgn="ctr"/>
                      <a:r>
                        <a:rPr lang="en-US" altLang="ja-JP" sz="1200" u="none" strike="noStrike" dirty="0">
                          <a:effectLst/>
                          <a:latin typeface="Times New Roman" panose="02020603050405020304" pitchFamily="18" charset="0"/>
                          <a:cs typeface="Times New Roman" panose="02020603050405020304" pitchFamily="18" charset="0"/>
                        </a:rPr>
                        <a:t>koji ratio</a:t>
                      </a:r>
                      <a:endParaRPr lang="ja-JP" alt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n-US" altLang="ja-JP" sz="1200" u="none" strike="noStrike" dirty="0">
                          <a:effectLst/>
                          <a:latin typeface="Times New Roman" panose="02020603050405020304" pitchFamily="18" charset="0"/>
                          <a:cs typeface="Times New Roman" panose="02020603050405020304" pitchFamily="18" charset="0"/>
                        </a:rPr>
                        <a:t>100%</a:t>
                      </a:r>
                      <a:endParaRPr lang="ja-JP" alt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n-US" altLang="ja-JP" sz="1200" u="none" strike="noStrike" dirty="0">
                          <a:effectLst/>
                          <a:latin typeface="Times New Roman" panose="02020603050405020304" pitchFamily="18" charset="0"/>
                          <a:cs typeface="Times New Roman" panose="02020603050405020304" pitchFamily="18" charset="0"/>
                        </a:rPr>
                        <a:t>16.7%</a:t>
                      </a:r>
                      <a:endParaRPr lang="en-US" altLang="ja-JP"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n-US" altLang="ja-JP" sz="1200" u="none" strike="noStrike" dirty="0">
                          <a:effectLst/>
                          <a:latin typeface="Times New Roman" panose="02020603050405020304" pitchFamily="18" charset="0"/>
                          <a:cs typeface="Times New Roman" panose="02020603050405020304" pitchFamily="18" charset="0"/>
                        </a:rPr>
                        <a:t>30%</a:t>
                      </a:r>
                      <a:endParaRPr lang="en-US" altLang="ja-JP"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4" name="正方形/長方形 3"/>
          <p:cNvSpPr/>
          <p:nvPr/>
        </p:nvSpPr>
        <p:spPr>
          <a:xfrm>
            <a:off x="1063622" y="5217228"/>
            <a:ext cx="4738166" cy="2123658"/>
          </a:xfrm>
          <a:prstGeom prst="rect">
            <a:avLst/>
          </a:prstGeom>
        </p:spPr>
        <p:txBody>
          <a:bodyPr wrap="square">
            <a:spAutoFit/>
          </a:bodyPr>
          <a:lstStyle/>
          <a:p>
            <a:pPr algn="just">
              <a:spcAft>
                <a:spcPts val="0"/>
              </a:spcAft>
            </a:pPr>
            <a:r>
              <a:rPr lang="en-US" altLang="ja-JP" sz="1200" kern="100" dirty="0">
                <a:latin typeface="Times New Roman" panose="02020603050405020304" pitchFamily="18" charset="0"/>
                <a:ea typeface="ＭＳ 明朝" panose="02020609040205080304" pitchFamily="17" charset="-128"/>
                <a:cs typeface="Times New Roman" panose="02020603050405020304" pitchFamily="18" charset="0"/>
              </a:rPr>
              <a:t>Weight of the rice and sweet potato in this table is shown as equivalent value to raw materials. Actual material of rice shochu for the experiment was pregelatinized rice AA-90 and that of sweet potato shochu was steamed- and powdered-sweet potato with skin (the strain </a:t>
            </a:r>
            <a:r>
              <a:rPr lang="en-US" altLang="ja-JP" sz="1200" kern="100" dirty="0" err="1">
                <a:latin typeface="Times New Roman" panose="02020603050405020304" pitchFamily="18" charset="0"/>
                <a:ea typeface="ＭＳ 明朝" panose="02020609040205080304" pitchFamily="17" charset="-128"/>
                <a:cs typeface="Times New Roman" panose="02020603050405020304" pitchFamily="18" charset="0"/>
              </a:rPr>
              <a:t>Kohkei</a:t>
            </a:r>
            <a:r>
              <a:rPr lang="en-US" altLang="ja-JP" sz="1200" kern="100" dirty="0">
                <a:latin typeface="Times New Roman" panose="02020603050405020304" pitchFamily="18" charset="0"/>
                <a:ea typeface="ＭＳ 明朝" panose="02020609040205080304" pitchFamily="17" charset="-128"/>
                <a:cs typeface="Times New Roman" panose="02020603050405020304" pitchFamily="18" charset="0"/>
              </a:rPr>
              <a:t> No. 14, purchased from </a:t>
            </a:r>
            <a:r>
              <a:rPr lang="en-US" altLang="ja-JP" sz="1200" kern="100" dirty="0" err="1">
                <a:latin typeface="Times New Roman" panose="02020603050405020304" pitchFamily="18" charset="0"/>
                <a:ea typeface="ＭＳ 明朝" panose="02020609040205080304" pitchFamily="17" charset="-128"/>
                <a:cs typeface="Times New Roman" panose="02020603050405020304" pitchFamily="18" charset="0"/>
              </a:rPr>
              <a:t>Shirohato</a:t>
            </a:r>
            <a:r>
              <a:rPr lang="en-US" altLang="ja-JP" sz="1200" kern="100" dirty="0">
                <a:latin typeface="Times New Roman" panose="02020603050405020304" pitchFamily="18" charset="0"/>
                <a:ea typeface="ＭＳ 明朝" panose="02020609040205080304" pitchFamily="17" charset="-128"/>
                <a:cs typeface="Times New Roman" panose="02020603050405020304" pitchFamily="18" charset="0"/>
              </a:rPr>
              <a:t> Foods Corporation, Osaka, Japan). In addition, “Water ratio” and “koji ratio” represent the “percentage of water (mL) to total raw material weight (g)” and “percentage of koji weight converted to raw rice to total raw material weight”, respectively.</a:t>
            </a:r>
          </a:p>
          <a:p>
            <a:pPr algn="just">
              <a:spcAft>
                <a:spcPts val="0"/>
              </a:spcAft>
            </a:pPr>
            <a:r>
              <a:rPr lang="en-US" altLang="ja-JP" sz="1200" kern="100" dirty="0">
                <a:latin typeface="Times New Roman" panose="02020603050405020304" pitchFamily="18" charset="0"/>
                <a:ea typeface="ＭＳ 明朝" panose="02020609040205080304" pitchFamily="17" charset="-128"/>
                <a:cs typeface="Times New Roman" panose="02020603050405020304" pitchFamily="18" charset="0"/>
              </a:rPr>
              <a:t>*Tap water was autoclaved and that for the starter mash was contained yeast cells and an appropriate concentration of citric acid for the final concentration to a theoretical 1% (w/v) in the mash.</a:t>
            </a:r>
          </a:p>
        </p:txBody>
      </p:sp>
    </p:spTree>
    <p:extLst>
      <p:ext uri="{BB962C8B-B14F-4D97-AF65-F5344CB8AC3E}">
        <p14:creationId xmlns:p14="http://schemas.microsoft.com/office/powerpoint/2010/main" val="2840427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E21A28A4-FAB2-445B-8C77-620863164C40}"/>
              </a:ext>
            </a:extLst>
          </p:cNvPr>
          <p:cNvGraphicFramePr>
            <a:graphicFrameLocks noGrp="1"/>
          </p:cNvGraphicFramePr>
          <p:nvPr>
            <p:extLst>
              <p:ext uri="{D42A27DB-BD31-4B8C-83A1-F6EECF244321}">
                <p14:modId xmlns:p14="http://schemas.microsoft.com/office/powerpoint/2010/main" val="2352242584"/>
              </p:ext>
            </p:extLst>
          </p:nvPr>
        </p:nvGraphicFramePr>
        <p:xfrm>
          <a:off x="404664" y="1743530"/>
          <a:ext cx="6048672" cy="6377822"/>
        </p:xfrm>
        <a:graphic>
          <a:graphicData uri="http://schemas.openxmlformats.org/drawingml/2006/table">
            <a:tbl>
              <a:tblPr firstRow="1" bandRow="1">
                <a:tableStyleId>{5940675A-B579-460E-94D1-54222C63F5DA}</a:tableStyleId>
              </a:tblPr>
              <a:tblGrid>
                <a:gridCol w="2400266">
                  <a:extLst>
                    <a:ext uri="{9D8B030D-6E8A-4147-A177-3AD203B41FA5}">
                      <a16:colId xmlns:a16="http://schemas.microsoft.com/office/drawing/2014/main" val="20000"/>
                    </a:ext>
                  </a:extLst>
                </a:gridCol>
                <a:gridCol w="3648406">
                  <a:extLst>
                    <a:ext uri="{9D8B030D-6E8A-4147-A177-3AD203B41FA5}">
                      <a16:colId xmlns:a16="http://schemas.microsoft.com/office/drawing/2014/main" val="20001"/>
                    </a:ext>
                  </a:extLst>
                </a:gridCol>
              </a:tblGrid>
              <a:tr h="281045">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b="1" kern="100" dirty="0">
                          <a:latin typeface="Times New Roman" panose="02020603050405020304" pitchFamily="18" charset="0"/>
                          <a:ea typeface="ＭＳ 明朝" panose="02020609040205080304" pitchFamily="17" charset="-128"/>
                          <a:cs typeface="Times New Roman" panose="02020603050405020304" pitchFamily="18" charset="0"/>
                        </a:rPr>
                        <a:t>Table S2. </a:t>
                      </a:r>
                      <a:r>
                        <a:rPr lang="en-US" altLang="ja-JP" sz="1200" kern="100" dirty="0">
                          <a:latin typeface="Times New Roman" panose="02020603050405020304" pitchFamily="18" charset="0"/>
                          <a:ea typeface="ＭＳ 明朝" panose="02020609040205080304" pitchFamily="17" charset="-128"/>
                          <a:cs typeface="Times New Roman" panose="02020603050405020304" pitchFamily="18" charset="0"/>
                        </a:rPr>
                        <a:t>Experimental conditions of GC-MS</a:t>
                      </a:r>
                      <a:endParaRPr lang="ja-JP" altLang="ja-JP" sz="1200" kern="100" dirty="0">
                        <a:latin typeface="Century" panose="02040604050505020304" pitchFamily="18" charset="0"/>
                        <a:ea typeface="ＭＳ 明朝" panose="02020609040205080304" pitchFamily="17" charset="-128"/>
                        <a:cs typeface="Times New Roman" panose="02020603050405020304" pitchFamily="18" charset="0"/>
                      </a:endParaRPr>
                    </a:p>
                  </a:txBody>
                  <a:tcPr anchor="ctr">
                    <a:lnL w="12700" cmpd="sng">
                      <a:noFill/>
                    </a:lnL>
                    <a:lnR w="12700" cap="flat" cmpd="sng" algn="ctr">
                      <a:noFill/>
                      <a:prstDash val="solid"/>
                      <a:round/>
                      <a:headEnd type="none" w="med" len="med"/>
                      <a:tailEnd type="none" w="med" len="med"/>
                    </a:lnR>
                    <a:lnT w="12700" cmpd="sng">
                      <a:noFill/>
                    </a:lnT>
                  </a:tcPr>
                </a:tc>
                <a:tc hMerge="1">
                  <a:txBody>
                    <a:bodyPr/>
                    <a:lstStyle/>
                    <a:p>
                      <a:pPr algn="ctr">
                        <a:lnSpc>
                          <a:spcPct val="100000"/>
                        </a:lnSpc>
                        <a:spcBef>
                          <a:spcPts val="0"/>
                        </a:spcBef>
                        <a:spcAft>
                          <a:spcPts val="0"/>
                        </a:spcAft>
                      </a:pPr>
                      <a:endParaRPr kumimoji="1" lang="ja-JP" altLang="en-US" sz="1200" b="0" i="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mpd="sng">
                      <a:noFill/>
                    </a:lnR>
                  </a:tcPr>
                </a:tc>
                <a:extLst>
                  <a:ext uri="{0D108BD9-81ED-4DB2-BD59-A6C34878D82A}">
                    <a16:rowId xmlns:a16="http://schemas.microsoft.com/office/drawing/2014/main" val="10002"/>
                  </a:ext>
                </a:extLst>
              </a:tr>
              <a:tr h="281045">
                <a:tc>
                  <a:txBody>
                    <a:bodyPr/>
                    <a:lstStyle/>
                    <a:p>
                      <a:pPr algn="ctr">
                        <a:lnSpc>
                          <a:spcPct val="100000"/>
                        </a:lnSpc>
                        <a:spcBef>
                          <a:spcPts val="0"/>
                        </a:spcBef>
                        <a:spcAft>
                          <a:spcPts val="0"/>
                        </a:spcAft>
                      </a:pPr>
                      <a:r>
                        <a:rPr kumimoji="1" lang="en-US" altLang="ja-JP" sz="1200" b="0" i="0" dirty="0">
                          <a:solidFill>
                            <a:schemeClr val="tx1"/>
                          </a:solidFill>
                          <a:latin typeface="Times New Roman" panose="02020603050405020304" pitchFamily="18" charset="0"/>
                          <a:cs typeface="Times New Roman" panose="02020603050405020304" pitchFamily="18" charset="0"/>
                        </a:rPr>
                        <a:t>GC-MS</a:t>
                      </a:r>
                      <a:endParaRPr kumimoji="1" lang="ja-JP" altLang="en-US" sz="1200" b="0" i="0" dirty="0">
                        <a:solidFill>
                          <a:schemeClr val="tx1"/>
                        </a:solidFill>
                        <a:latin typeface="Times New Roman" panose="02020603050405020304" pitchFamily="18" charset="0"/>
                        <a:cs typeface="Times New Roman" panose="02020603050405020304" pitchFamily="18" charset="0"/>
                      </a:endParaRPr>
                    </a:p>
                  </a:txBody>
                  <a:tcPr anchor="ctr">
                    <a:lnL w="12700" cmpd="sng">
                      <a:noFill/>
                    </a:lnL>
                    <a:lnR w="12700" cap="flat" cmpd="sng" algn="ctr">
                      <a:solidFill>
                        <a:schemeClr val="bg1"/>
                      </a:solidFill>
                      <a:prstDash val="solid"/>
                      <a:round/>
                      <a:headEnd type="none" w="med" len="med"/>
                      <a:tailEnd type="none" w="med" len="med"/>
                    </a:lnR>
                  </a:tcPr>
                </a:tc>
                <a:tc>
                  <a:txBody>
                    <a:bodyPr/>
                    <a:lstStyle/>
                    <a:p>
                      <a:pPr algn="ctr">
                        <a:lnSpc>
                          <a:spcPct val="100000"/>
                        </a:lnSpc>
                        <a:spcBef>
                          <a:spcPts val="0"/>
                        </a:spcBef>
                        <a:spcAft>
                          <a:spcPts val="0"/>
                        </a:spcAft>
                      </a:pPr>
                      <a:r>
                        <a:rPr kumimoji="1" lang="en-US" altLang="ja-JP" sz="1200" b="0" i="0" dirty="0">
                          <a:solidFill>
                            <a:schemeClr val="tx1"/>
                          </a:solidFill>
                          <a:latin typeface="Times New Roman" panose="02020603050405020304" pitchFamily="18" charset="0"/>
                          <a:cs typeface="Times New Roman" panose="02020603050405020304" pitchFamily="18" charset="0"/>
                        </a:rPr>
                        <a:t>Condition</a:t>
                      </a:r>
                      <a:endParaRPr kumimoji="1" lang="ja-JP" altLang="en-US" sz="1200" b="0" i="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mpd="sng">
                      <a:noFill/>
                    </a:lnR>
                  </a:tcPr>
                </a:tc>
                <a:extLst>
                  <a:ext uri="{0D108BD9-81ED-4DB2-BD59-A6C34878D82A}">
                    <a16:rowId xmlns:a16="http://schemas.microsoft.com/office/drawing/2014/main" val="10000"/>
                  </a:ext>
                </a:extLst>
              </a:tr>
              <a:tr h="5126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dirty="0">
                          <a:solidFill>
                            <a:schemeClr val="tx1"/>
                          </a:solidFill>
                          <a:latin typeface="Times New Roman" panose="02020603050405020304" pitchFamily="18" charset="0"/>
                          <a:cs typeface="Times New Roman" panose="02020603050405020304" pitchFamily="18" charset="0"/>
                        </a:rPr>
                        <a:t>Machine</a:t>
                      </a:r>
                    </a:p>
                  </a:txBody>
                  <a:tcPr anchor="ctr">
                    <a:lnL w="12700" cmpd="sng">
                      <a:noFill/>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lnSpc>
                          <a:spcPct val="100000"/>
                        </a:lnSpc>
                        <a:spcBef>
                          <a:spcPts val="0"/>
                        </a:spcBef>
                        <a:spcAft>
                          <a:spcPts val="0"/>
                        </a:spcAft>
                      </a:pPr>
                      <a:r>
                        <a:rPr lang="en-US" altLang="ja-JP" sz="1200" b="0" i="0" u="none" dirty="0">
                          <a:solidFill>
                            <a:schemeClr val="tx1"/>
                          </a:solidFill>
                          <a:latin typeface="Times New Roman" panose="02020603050405020304" pitchFamily="18" charset="0"/>
                          <a:ea typeface="ＭＳ 明朝"/>
                          <a:cs typeface="Times New Roman" panose="02020603050405020304" pitchFamily="18" charset="0"/>
                        </a:rPr>
                        <a:t>GCMS-QP2010 (Shimadzu Corporation, Kyoto, Japan)</a:t>
                      </a:r>
                    </a:p>
                  </a:txBody>
                  <a:tcPr anchor="ctr">
                    <a:lnL w="12700" cap="flat" cmpd="sng" algn="ctr">
                      <a:solidFill>
                        <a:schemeClr val="bg1"/>
                      </a:solidFill>
                      <a:prstDash val="solid"/>
                      <a:round/>
                      <a:headEnd type="none" w="med" len="med"/>
                      <a:tailEnd type="none" w="med" len="med"/>
                    </a:lnL>
                    <a:lnR w="12700" cmpd="sng">
                      <a:noFill/>
                    </a:ln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5126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dirty="0">
                          <a:solidFill>
                            <a:schemeClr val="tx1"/>
                          </a:solidFill>
                          <a:latin typeface="Times New Roman" panose="02020603050405020304" pitchFamily="18" charset="0"/>
                          <a:cs typeface="Times New Roman" panose="02020603050405020304" pitchFamily="18" charset="0"/>
                        </a:rPr>
                        <a:t>Column</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spcBef>
                          <a:spcPts val="0"/>
                        </a:spcBef>
                        <a:spcAft>
                          <a:spcPts val="0"/>
                        </a:spcAft>
                      </a:pPr>
                      <a:r>
                        <a:rPr lang="en-US" altLang="ja-JP" sz="1200" b="0" i="0" u="none" dirty="0">
                          <a:solidFill>
                            <a:schemeClr val="tx1"/>
                          </a:solidFill>
                          <a:latin typeface="Times New Roman" panose="02020603050405020304" pitchFamily="18" charset="0"/>
                          <a:ea typeface="ＭＳ 明朝"/>
                          <a:cs typeface="Times New Roman" panose="02020603050405020304" pitchFamily="18" charset="0"/>
                        </a:rPr>
                        <a:t>DB-5 (</a:t>
                      </a:r>
                      <a:r>
                        <a:rPr lang="el-GR" altLang="ja-JP" sz="1200" b="0" i="0" u="none" dirty="0">
                          <a:solidFill>
                            <a:schemeClr val="tx1"/>
                          </a:solidFill>
                          <a:latin typeface="Times New Roman" panose="02020603050405020304" pitchFamily="18" charset="0"/>
                          <a:ea typeface="ＭＳ 明朝"/>
                          <a:cs typeface="Times New Roman" panose="02020603050405020304" pitchFamily="18" charset="0"/>
                        </a:rPr>
                        <a:t>⌀</a:t>
                      </a:r>
                      <a:r>
                        <a:rPr lang="en-US" altLang="ja-JP" sz="1200" b="0" i="0" u="none" dirty="0">
                          <a:solidFill>
                            <a:schemeClr val="tx1"/>
                          </a:solidFill>
                          <a:latin typeface="Times New Roman" panose="02020603050405020304" pitchFamily="18" charset="0"/>
                          <a:ea typeface="ＭＳ 明朝"/>
                          <a:cs typeface="Times New Roman" panose="02020603050405020304" pitchFamily="18" charset="0"/>
                        </a:rPr>
                        <a:t>0.25 mm×30 m, film thickness 1 µm, </a:t>
                      </a:r>
                    </a:p>
                    <a:p>
                      <a:pPr algn="ctr">
                        <a:lnSpc>
                          <a:spcPct val="100000"/>
                        </a:lnSpc>
                        <a:spcBef>
                          <a:spcPts val="0"/>
                        </a:spcBef>
                        <a:spcAft>
                          <a:spcPts val="0"/>
                        </a:spcAft>
                      </a:pPr>
                      <a:r>
                        <a:rPr lang="en-US" altLang="ja-JP" sz="1200" b="0" i="0" u="none" dirty="0">
                          <a:solidFill>
                            <a:schemeClr val="tx1"/>
                          </a:solidFill>
                          <a:latin typeface="Times New Roman" panose="02020603050405020304" pitchFamily="18" charset="0"/>
                          <a:ea typeface="ＭＳ 明朝"/>
                          <a:cs typeface="Times New Roman" panose="02020603050405020304" pitchFamily="18" charset="0"/>
                        </a:rPr>
                        <a:t>Agilent Technology, CA, USA)</a:t>
                      </a: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87679404"/>
                  </a:ext>
                </a:extLst>
              </a:tr>
              <a:tr h="5126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dirty="0">
                          <a:solidFill>
                            <a:schemeClr val="tx1"/>
                          </a:solidFill>
                          <a:latin typeface="Times New Roman" panose="02020603050405020304" pitchFamily="18" charset="0"/>
                          <a:cs typeface="Times New Roman" panose="02020603050405020304" pitchFamily="18" charset="0"/>
                        </a:rPr>
                        <a:t>Colum</a:t>
                      </a:r>
                      <a:r>
                        <a:rPr kumimoji="1" lang="ja-JP" altLang="en-US" sz="1200" b="0" i="0" dirty="0">
                          <a:solidFill>
                            <a:schemeClr val="tx1"/>
                          </a:solidFill>
                          <a:latin typeface="Times New Roman" panose="02020603050405020304" pitchFamily="18" charset="0"/>
                          <a:cs typeface="Times New Roman" panose="02020603050405020304" pitchFamily="18" charset="0"/>
                        </a:rPr>
                        <a:t> </a:t>
                      </a:r>
                      <a:r>
                        <a:rPr kumimoji="1" lang="en-US" altLang="ja-JP" sz="1200" b="0" i="0" dirty="0">
                          <a:solidFill>
                            <a:schemeClr val="tx1"/>
                          </a:solidFill>
                          <a:latin typeface="Times New Roman" panose="02020603050405020304" pitchFamily="18" charset="0"/>
                          <a:cs typeface="Times New Roman" panose="02020603050405020304" pitchFamily="18" charset="0"/>
                        </a:rPr>
                        <a:t>temperature</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spcBef>
                          <a:spcPts val="0"/>
                        </a:spcBef>
                        <a:spcAft>
                          <a:spcPts val="0"/>
                        </a:spcAft>
                      </a:pPr>
                      <a:r>
                        <a:rPr lang="en-US" altLang="ja-JP" sz="1200" b="0" i="0" u="none" dirty="0">
                          <a:solidFill>
                            <a:schemeClr val="tx1"/>
                          </a:solidFill>
                          <a:latin typeface="Times New Roman" panose="02020603050405020304" pitchFamily="18" charset="0"/>
                          <a:ea typeface="ＭＳ 明朝"/>
                          <a:cs typeface="Times New Roman" panose="02020603050405020304" pitchFamily="18" charset="0"/>
                        </a:rPr>
                        <a:t>50˚C, 2 min.→(10˚C rise/min.)→200˚C→</a:t>
                      </a:r>
                    </a:p>
                    <a:p>
                      <a:pPr algn="ctr">
                        <a:lnSpc>
                          <a:spcPct val="100000"/>
                        </a:lnSpc>
                        <a:spcBef>
                          <a:spcPts val="0"/>
                        </a:spcBef>
                        <a:spcAft>
                          <a:spcPts val="0"/>
                        </a:spcAft>
                      </a:pPr>
                      <a:r>
                        <a:rPr lang="en-US" altLang="ja-JP" sz="1200" b="0" i="0" u="none" dirty="0">
                          <a:solidFill>
                            <a:schemeClr val="tx1"/>
                          </a:solidFill>
                          <a:latin typeface="Times New Roman" panose="02020603050405020304" pitchFamily="18" charset="0"/>
                          <a:ea typeface="ＭＳ 明朝"/>
                          <a:cs typeface="Times New Roman" panose="02020603050405020304" pitchFamily="18" charset="0"/>
                        </a:rPr>
                        <a:t>(3˚C rise/min.)→250˚C→(10˚C rise/min.)→320˚C</a:t>
                      </a: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51351372"/>
                  </a:ext>
                </a:extLst>
              </a:tr>
              <a:tr h="2810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dirty="0">
                          <a:solidFill>
                            <a:schemeClr val="tx1"/>
                          </a:solidFill>
                          <a:latin typeface="Times New Roman" panose="02020603050405020304" pitchFamily="18" charset="0"/>
                          <a:cs typeface="Times New Roman" panose="02020603050405020304" pitchFamily="18" charset="0"/>
                        </a:rPr>
                        <a:t>Vaporization chamber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dirty="0">
                          <a:solidFill>
                            <a:schemeClr val="tx1"/>
                          </a:solidFill>
                          <a:latin typeface="Times New Roman" panose="02020603050405020304" pitchFamily="18" charset="0"/>
                          <a:cs typeface="Times New Roman" panose="02020603050405020304" pitchFamily="18" charset="0"/>
                        </a:rPr>
                        <a:t>temperature</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spcBef>
                          <a:spcPts val="0"/>
                        </a:spcBef>
                        <a:spcAft>
                          <a:spcPts val="0"/>
                        </a:spcAft>
                      </a:pPr>
                      <a:r>
                        <a:rPr lang="en-US" altLang="ja-JP" sz="1200" b="0" i="0" u="none" dirty="0">
                          <a:solidFill>
                            <a:schemeClr val="tx1"/>
                          </a:solidFill>
                          <a:latin typeface="Times New Roman" panose="02020603050405020304" pitchFamily="18" charset="0"/>
                          <a:ea typeface="ＭＳ 明朝"/>
                          <a:cs typeface="Times New Roman" panose="02020603050405020304" pitchFamily="18" charset="0"/>
                        </a:rPr>
                        <a:t>250˚C</a:t>
                      </a: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073865961"/>
                  </a:ext>
                </a:extLst>
              </a:tr>
              <a:tr h="281045">
                <a:tc>
                  <a:txBody>
                    <a:bodyPr/>
                    <a:lstStyle/>
                    <a:p>
                      <a:pPr algn="ctr">
                        <a:lnSpc>
                          <a:spcPct val="100000"/>
                        </a:lnSpc>
                        <a:spcBef>
                          <a:spcPts val="0"/>
                        </a:spcBef>
                        <a:spcAft>
                          <a:spcPts val="0"/>
                        </a:spcAft>
                      </a:pPr>
                      <a:r>
                        <a:rPr kumimoji="1" lang="en-US" altLang="ja-JP" sz="1200" b="0" i="0" dirty="0">
                          <a:solidFill>
                            <a:schemeClr val="tx1"/>
                          </a:solidFill>
                          <a:latin typeface="Times New Roman" panose="02020603050405020304" pitchFamily="18" charset="0"/>
                          <a:cs typeface="Times New Roman" panose="02020603050405020304" pitchFamily="18" charset="0"/>
                        </a:rPr>
                        <a:t>Carrier gas</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spcBef>
                          <a:spcPts val="0"/>
                        </a:spcBef>
                        <a:spcAft>
                          <a:spcPts val="0"/>
                        </a:spcAft>
                      </a:pPr>
                      <a:r>
                        <a:rPr lang="en-US" altLang="ja-JP" sz="1200" b="0" i="0" u="none" dirty="0">
                          <a:solidFill>
                            <a:schemeClr val="tx1"/>
                          </a:solidFill>
                          <a:latin typeface="Times New Roman" panose="02020603050405020304" pitchFamily="18" charset="0"/>
                          <a:ea typeface="ＭＳ 明朝"/>
                          <a:cs typeface="Times New Roman" panose="02020603050405020304" pitchFamily="18" charset="0"/>
                        </a:rPr>
                        <a:t>He, 150 kPa</a:t>
                      </a: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32620635"/>
                  </a:ext>
                </a:extLst>
              </a:tr>
              <a:tr h="281045">
                <a:tc>
                  <a:txBody>
                    <a:bodyPr/>
                    <a:lstStyle/>
                    <a:p>
                      <a:pPr algn="ctr">
                        <a:lnSpc>
                          <a:spcPct val="100000"/>
                        </a:lnSpc>
                        <a:spcBef>
                          <a:spcPts val="0"/>
                        </a:spcBef>
                        <a:spcAft>
                          <a:spcPts val="0"/>
                        </a:spcAft>
                      </a:pPr>
                      <a:r>
                        <a:rPr kumimoji="1" lang="en-US" altLang="ja-JP" sz="1200" b="0" i="0" dirty="0">
                          <a:solidFill>
                            <a:schemeClr val="tx1"/>
                          </a:solidFill>
                          <a:latin typeface="Times New Roman" panose="02020603050405020304" pitchFamily="18" charset="0"/>
                          <a:cs typeface="Times New Roman" panose="02020603050405020304" pitchFamily="18" charset="0"/>
                        </a:rPr>
                        <a:t>Sprit ratio</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spcBef>
                          <a:spcPts val="0"/>
                        </a:spcBef>
                        <a:spcAft>
                          <a:spcPts val="0"/>
                        </a:spcAft>
                      </a:pPr>
                      <a:r>
                        <a:rPr lang="en-US" altLang="ja-JP" sz="1200" b="0" i="0" u="none" dirty="0" err="1">
                          <a:solidFill>
                            <a:schemeClr val="tx1"/>
                          </a:solidFill>
                          <a:latin typeface="Times New Roman" panose="02020603050405020304" pitchFamily="18" charset="0"/>
                          <a:ea typeface="ＭＳ 明朝"/>
                          <a:cs typeface="Times New Roman" panose="02020603050405020304" pitchFamily="18" charset="0"/>
                        </a:rPr>
                        <a:t>Spritless</a:t>
                      </a:r>
                      <a:endParaRPr lang="en-US" altLang="ja-JP" sz="1200" b="0" i="0" u="none" dirty="0">
                        <a:solidFill>
                          <a:schemeClr val="tx1"/>
                        </a:solidFill>
                        <a:latin typeface="Times New Roman" panose="02020603050405020304" pitchFamily="18" charset="0"/>
                        <a:ea typeface="ＭＳ 明朝"/>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73232367"/>
                  </a:ext>
                </a:extLst>
              </a:tr>
              <a:tr h="281045">
                <a:tc>
                  <a:txBody>
                    <a:bodyPr/>
                    <a:lstStyle/>
                    <a:p>
                      <a:pPr algn="ctr">
                        <a:lnSpc>
                          <a:spcPct val="100000"/>
                        </a:lnSpc>
                        <a:spcBef>
                          <a:spcPts val="0"/>
                        </a:spcBef>
                        <a:spcAft>
                          <a:spcPts val="0"/>
                        </a:spcAft>
                      </a:pPr>
                      <a:r>
                        <a:rPr kumimoji="1" lang="en-US" altLang="ja-JP" sz="1200" b="0" i="0" dirty="0">
                          <a:solidFill>
                            <a:schemeClr val="tx1"/>
                          </a:solidFill>
                          <a:latin typeface="Times New Roman" panose="02020603050405020304" pitchFamily="18" charset="0"/>
                          <a:cs typeface="Times New Roman" panose="02020603050405020304" pitchFamily="18" charset="0"/>
                        </a:rPr>
                        <a:t>Interface temperature</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spcBef>
                          <a:spcPts val="0"/>
                        </a:spcBef>
                        <a:spcAft>
                          <a:spcPts val="0"/>
                        </a:spcAft>
                      </a:pPr>
                      <a:r>
                        <a:rPr lang="en-US" altLang="ja-JP" sz="1200" b="0" i="0" u="none" dirty="0">
                          <a:solidFill>
                            <a:schemeClr val="tx1"/>
                          </a:solidFill>
                          <a:latin typeface="Times New Roman" panose="02020603050405020304" pitchFamily="18" charset="0"/>
                          <a:ea typeface="ＭＳ 明朝"/>
                          <a:cs typeface="Times New Roman" panose="02020603050405020304" pitchFamily="18" charset="0"/>
                        </a:rPr>
                        <a:t>250˚C</a:t>
                      </a: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12910591"/>
                  </a:ext>
                </a:extLst>
              </a:tr>
              <a:tr h="281045">
                <a:tc>
                  <a:txBody>
                    <a:bodyPr/>
                    <a:lstStyle/>
                    <a:p>
                      <a:pPr algn="ctr">
                        <a:lnSpc>
                          <a:spcPct val="100000"/>
                        </a:lnSpc>
                        <a:spcBef>
                          <a:spcPts val="0"/>
                        </a:spcBef>
                        <a:spcAft>
                          <a:spcPts val="0"/>
                        </a:spcAft>
                      </a:pPr>
                      <a:r>
                        <a:rPr kumimoji="1" lang="en-US" altLang="ja-JP" sz="1200" b="0" i="0" dirty="0">
                          <a:solidFill>
                            <a:schemeClr val="tx1"/>
                          </a:solidFill>
                          <a:latin typeface="Times New Roman" panose="02020603050405020304" pitchFamily="18" charset="0"/>
                          <a:cs typeface="Times New Roman" panose="02020603050405020304" pitchFamily="18" charset="0"/>
                        </a:rPr>
                        <a:t>Ion source temperature</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spcBef>
                          <a:spcPts val="0"/>
                        </a:spcBef>
                        <a:spcAft>
                          <a:spcPts val="0"/>
                        </a:spcAft>
                      </a:pPr>
                      <a:r>
                        <a:rPr lang="en-US" altLang="ja-JP" sz="1200" b="0" i="0" u="none" dirty="0">
                          <a:solidFill>
                            <a:schemeClr val="tx1"/>
                          </a:solidFill>
                          <a:latin typeface="Times New Roman" panose="02020603050405020304" pitchFamily="18" charset="0"/>
                          <a:ea typeface="ＭＳ 明朝"/>
                          <a:cs typeface="Times New Roman" panose="02020603050405020304" pitchFamily="18" charset="0"/>
                        </a:rPr>
                        <a:t>200˚C</a:t>
                      </a: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062754591"/>
                  </a:ext>
                </a:extLst>
              </a:tr>
              <a:tr h="281045">
                <a:tc>
                  <a:txBody>
                    <a:bodyPr/>
                    <a:lstStyle/>
                    <a:p>
                      <a:pPr algn="ctr">
                        <a:lnSpc>
                          <a:spcPct val="100000"/>
                        </a:lnSpc>
                        <a:spcBef>
                          <a:spcPts val="0"/>
                        </a:spcBef>
                        <a:spcAft>
                          <a:spcPts val="0"/>
                        </a:spcAft>
                      </a:pPr>
                      <a:r>
                        <a:rPr kumimoji="1" lang="en-US" altLang="ja-JP" sz="1200" b="0" i="0" dirty="0">
                          <a:solidFill>
                            <a:schemeClr val="tx1"/>
                          </a:solidFill>
                          <a:latin typeface="Times New Roman" panose="02020603050405020304" pitchFamily="18" charset="0"/>
                          <a:cs typeface="Times New Roman" panose="02020603050405020304" pitchFamily="18" charset="0"/>
                        </a:rPr>
                        <a:t>Scan range</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spcBef>
                          <a:spcPts val="0"/>
                        </a:spcBef>
                        <a:spcAft>
                          <a:spcPts val="0"/>
                        </a:spcAft>
                      </a:pPr>
                      <a:r>
                        <a:rPr lang="en-US" altLang="ja-JP" sz="1200" b="0" i="1" u="none" dirty="0">
                          <a:solidFill>
                            <a:schemeClr val="tx1"/>
                          </a:solidFill>
                          <a:latin typeface="Times New Roman" panose="02020603050405020304" pitchFamily="18" charset="0"/>
                          <a:ea typeface="ＭＳ 明朝"/>
                          <a:cs typeface="Times New Roman" panose="02020603050405020304" pitchFamily="18" charset="0"/>
                        </a:rPr>
                        <a:t>m/z</a:t>
                      </a:r>
                      <a:r>
                        <a:rPr lang="en-US" altLang="ja-JP" sz="1200" b="0" i="0" u="none" dirty="0">
                          <a:solidFill>
                            <a:schemeClr val="tx1"/>
                          </a:solidFill>
                          <a:latin typeface="Times New Roman" panose="02020603050405020304" pitchFamily="18" charset="0"/>
                          <a:ea typeface="ＭＳ 明朝"/>
                          <a:cs typeface="Times New Roman" panose="02020603050405020304" pitchFamily="18" charset="0"/>
                        </a:rPr>
                        <a:t> 45-200</a:t>
                      </a: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11019311"/>
                  </a:ext>
                </a:extLst>
              </a:tr>
              <a:tr h="281045">
                <a:tc>
                  <a:txBody>
                    <a:bodyPr/>
                    <a:lstStyle/>
                    <a:p>
                      <a:pPr algn="ctr">
                        <a:lnSpc>
                          <a:spcPct val="100000"/>
                        </a:lnSpc>
                        <a:spcBef>
                          <a:spcPts val="0"/>
                        </a:spcBef>
                        <a:spcAft>
                          <a:spcPts val="0"/>
                        </a:spcAft>
                      </a:pPr>
                      <a:r>
                        <a:rPr kumimoji="1" lang="en-US" altLang="ja-JP" sz="1200" b="0" i="0" dirty="0">
                          <a:solidFill>
                            <a:schemeClr val="tx1"/>
                          </a:solidFill>
                          <a:latin typeface="Times New Roman" panose="02020603050405020304" pitchFamily="18" charset="0"/>
                          <a:cs typeface="Times New Roman" panose="02020603050405020304" pitchFamily="18" charset="0"/>
                        </a:rPr>
                        <a:t>Data point interval </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US" altLang="ja-JP" sz="1200" b="0" i="0" u="none" dirty="0">
                          <a:solidFill>
                            <a:schemeClr val="tx1"/>
                          </a:solidFill>
                          <a:latin typeface="Times New Roman" panose="02020603050405020304" pitchFamily="18" charset="0"/>
                          <a:ea typeface="ＭＳ 明朝"/>
                          <a:cs typeface="Times New Roman" panose="02020603050405020304" pitchFamily="18" charset="0"/>
                        </a:rPr>
                        <a:t>0.5 sec.</a:t>
                      </a: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3213547"/>
                  </a:ext>
                </a:extLst>
              </a:tr>
              <a:tr h="448018">
                <a:tc>
                  <a:txBody>
                    <a:bodyPr/>
                    <a:lstStyle/>
                    <a:p>
                      <a:pPr algn="ctr">
                        <a:lnSpc>
                          <a:spcPct val="100000"/>
                        </a:lnSpc>
                        <a:spcBef>
                          <a:spcPts val="0"/>
                        </a:spcBef>
                        <a:spcAft>
                          <a:spcPts val="0"/>
                        </a:spcAft>
                      </a:pPr>
                      <a:endParaRPr kumimoji="1" lang="en-US" altLang="ja-JP" sz="1200" b="0" i="0" dirty="0">
                        <a:solidFill>
                          <a:schemeClr val="tx1"/>
                        </a:solidFill>
                        <a:latin typeface="Times New Roman" panose="02020603050405020304" pitchFamily="18" charset="0"/>
                        <a:cs typeface="Times New Roman" panose="02020603050405020304" pitchFamily="18" charset="0"/>
                      </a:endParaRP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endParaRPr lang="en-US" altLang="ja-JP" sz="1200" b="0" i="0" u="none" dirty="0">
                        <a:solidFill>
                          <a:schemeClr val="tx1"/>
                        </a:solidFill>
                        <a:latin typeface="Times New Roman" panose="02020603050405020304" pitchFamily="18" charset="0"/>
                        <a:ea typeface="ＭＳ 明朝"/>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281045">
                <a:tc>
                  <a:txBody>
                    <a:bodyPr/>
                    <a:lstStyle/>
                    <a:p>
                      <a:pPr algn="ctr">
                        <a:lnSpc>
                          <a:spcPct val="100000"/>
                        </a:lnSpc>
                        <a:spcBef>
                          <a:spcPts val="0"/>
                        </a:spcBef>
                        <a:spcAft>
                          <a:spcPts val="0"/>
                        </a:spcAft>
                      </a:pPr>
                      <a:r>
                        <a:rPr kumimoji="1" lang="en-US" altLang="ja-JP" sz="1200" b="0" i="0" dirty="0">
                          <a:solidFill>
                            <a:schemeClr val="tx1"/>
                          </a:solidFill>
                          <a:latin typeface="Times New Roman" panose="02020603050405020304" pitchFamily="18" charset="0"/>
                          <a:cs typeface="Times New Roman" panose="02020603050405020304" pitchFamily="18" charset="0"/>
                        </a:rPr>
                        <a:t>SPME</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dirty="0">
                          <a:solidFill>
                            <a:schemeClr val="tx1"/>
                          </a:solidFill>
                          <a:latin typeface="Times New Roman" panose="02020603050405020304" pitchFamily="18" charset="0"/>
                          <a:cs typeface="Times New Roman" panose="02020603050405020304" pitchFamily="18" charset="0"/>
                        </a:rPr>
                        <a:t>Condition</a:t>
                      </a:r>
                      <a:endParaRPr kumimoji="1" lang="ja-JP" altLang="en-US" sz="1200" b="0" i="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3302827"/>
                  </a:ext>
                </a:extLst>
              </a:tr>
              <a:tr h="281045">
                <a:tc>
                  <a:txBody>
                    <a:bodyPr/>
                    <a:lstStyle/>
                    <a:p>
                      <a:pPr algn="ctr">
                        <a:lnSpc>
                          <a:spcPct val="100000"/>
                        </a:lnSpc>
                        <a:spcBef>
                          <a:spcPts val="0"/>
                        </a:spcBef>
                        <a:spcAft>
                          <a:spcPts val="0"/>
                        </a:spcAft>
                      </a:pPr>
                      <a:r>
                        <a:rPr kumimoji="1" lang="en-US" altLang="ja-JP" sz="1200" b="0" i="0" dirty="0">
                          <a:solidFill>
                            <a:schemeClr val="tx1"/>
                          </a:solidFill>
                          <a:latin typeface="Times New Roman" panose="02020603050405020304" pitchFamily="18" charset="0"/>
                          <a:cs typeface="Times New Roman" panose="02020603050405020304" pitchFamily="18" charset="0"/>
                        </a:rPr>
                        <a:t>Machine</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spcBef>
                          <a:spcPts val="0"/>
                        </a:spcBef>
                        <a:spcAft>
                          <a:spcPts val="0"/>
                        </a:spcAft>
                      </a:pPr>
                      <a:r>
                        <a:rPr lang="en-US" altLang="ja-JP" sz="1200" b="0" i="0" u="none" dirty="0">
                          <a:solidFill>
                            <a:schemeClr val="tx1"/>
                          </a:solidFill>
                          <a:latin typeface="Times New Roman" panose="02020603050405020304" pitchFamily="18" charset="0"/>
                          <a:ea typeface="ＭＳ 明朝"/>
                          <a:cs typeface="Times New Roman" panose="02020603050405020304" pitchFamily="18" charset="0"/>
                        </a:rPr>
                        <a:t>Auto injector AOC-5000 (Shimadzu Corporation)</a:t>
                      </a: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509976707"/>
                  </a:ext>
                </a:extLst>
              </a:tr>
              <a:tr h="281045">
                <a:tc>
                  <a:txBody>
                    <a:bodyPr/>
                    <a:lstStyle/>
                    <a:p>
                      <a:pPr algn="ctr">
                        <a:lnSpc>
                          <a:spcPct val="100000"/>
                        </a:lnSpc>
                        <a:spcBef>
                          <a:spcPts val="0"/>
                        </a:spcBef>
                        <a:spcAft>
                          <a:spcPts val="0"/>
                        </a:spcAft>
                      </a:pPr>
                      <a:r>
                        <a:rPr kumimoji="1" lang="en-US" altLang="ja-JP" sz="1200" b="0" i="0" dirty="0">
                          <a:solidFill>
                            <a:schemeClr val="tx1"/>
                          </a:solidFill>
                          <a:latin typeface="Times New Roman" panose="02020603050405020304" pitchFamily="18" charset="0"/>
                          <a:cs typeface="Times New Roman" panose="02020603050405020304" pitchFamily="18" charset="0"/>
                        </a:rPr>
                        <a:t>Fiber</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spcBef>
                          <a:spcPts val="0"/>
                        </a:spcBef>
                        <a:spcAft>
                          <a:spcPts val="0"/>
                        </a:spcAft>
                      </a:pPr>
                      <a:r>
                        <a:rPr lang="en-US" altLang="ja-JP" sz="1200" b="0" i="0" u="none" dirty="0">
                          <a:solidFill>
                            <a:schemeClr val="tx1"/>
                          </a:solidFill>
                          <a:latin typeface="Times New Roman" panose="02020603050405020304" pitchFamily="18" charset="0"/>
                          <a:ea typeface="ＭＳ 明朝"/>
                          <a:cs typeface="Times New Roman" panose="02020603050405020304" pitchFamily="18" charset="0"/>
                        </a:rPr>
                        <a:t>SUPELCO PDMS/DVB (Sigma-Aldrich, MO, USA)</a:t>
                      </a: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05829066"/>
                  </a:ext>
                </a:extLst>
              </a:tr>
              <a:tr h="281045">
                <a:tc>
                  <a:txBody>
                    <a:bodyPr/>
                    <a:lstStyle/>
                    <a:p>
                      <a:pPr algn="ctr">
                        <a:lnSpc>
                          <a:spcPct val="100000"/>
                        </a:lnSpc>
                        <a:spcBef>
                          <a:spcPts val="0"/>
                        </a:spcBef>
                        <a:spcAft>
                          <a:spcPts val="0"/>
                        </a:spcAft>
                      </a:pPr>
                      <a:r>
                        <a:rPr kumimoji="1" lang="en-US" altLang="ja-JP" sz="1200" b="0" i="0" dirty="0">
                          <a:solidFill>
                            <a:schemeClr val="tx1"/>
                          </a:solidFill>
                          <a:latin typeface="Times New Roman" panose="02020603050405020304" pitchFamily="18" charset="0"/>
                          <a:cs typeface="Times New Roman" panose="02020603050405020304" pitchFamily="18" charset="0"/>
                        </a:rPr>
                        <a:t>Sample amount</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spcBef>
                          <a:spcPts val="0"/>
                        </a:spcBef>
                        <a:spcAft>
                          <a:spcPts val="0"/>
                        </a:spcAft>
                      </a:pPr>
                      <a:r>
                        <a:rPr lang="en-US" altLang="ja-JP" sz="1200" b="0" i="0" u="none" dirty="0">
                          <a:solidFill>
                            <a:schemeClr val="tx1"/>
                          </a:solidFill>
                          <a:latin typeface="Times New Roman" panose="02020603050405020304" pitchFamily="18" charset="0"/>
                          <a:ea typeface="ＭＳ 明朝"/>
                          <a:cs typeface="Times New Roman" panose="02020603050405020304" pitchFamily="18" charset="0"/>
                        </a:rPr>
                        <a:t>10 mL</a:t>
                      </a: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12984521"/>
                  </a:ext>
                </a:extLst>
              </a:tr>
              <a:tr h="281045">
                <a:tc>
                  <a:txBody>
                    <a:bodyPr/>
                    <a:lstStyle/>
                    <a:p>
                      <a:pPr algn="ctr">
                        <a:lnSpc>
                          <a:spcPct val="100000"/>
                        </a:lnSpc>
                        <a:spcBef>
                          <a:spcPts val="0"/>
                        </a:spcBef>
                        <a:spcAft>
                          <a:spcPts val="0"/>
                        </a:spcAft>
                      </a:pPr>
                      <a:r>
                        <a:rPr kumimoji="1" lang="en-US" altLang="ja-JP" sz="1200" b="0" i="0" dirty="0">
                          <a:solidFill>
                            <a:schemeClr val="tx1"/>
                          </a:solidFill>
                          <a:latin typeface="Times New Roman" panose="02020603050405020304" pitchFamily="18" charset="0"/>
                          <a:cs typeface="Times New Roman" panose="02020603050405020304" pitchFamily="18" charset="0"/>
                        </a:rPr>
                        <a:t>Preincubation</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spcBef>
                          <a:spcPts val="0"/>
                        </a:spcBef>
                        <a:spcAft>
                          <a:spcPts val="0"/>
                        </a:spcAft>
                      </a:pPr>
                      <a:r>
                        <a:rPr lang="en-US" altLang="ja-JP" sz="1200" b="0" i="0" u="none" dirty="0">
                          <a:solidFill>
                            <a:schemeClr val="tx1"/>
                          </a:solidFill>
                          <a:latin typeface="Times New Roman" panose="02020603050405020304" pitchFamily="18" charset="0"/>
                          <a:ea typeface="ＭＳ 明朝"/>
                          <a:cs typeface="Times New Roman" panose="02020603050405020304" pitchFamily="18" charset="0"/>
                        </a:rPr>
                        <a:t>60˚C, 5 min.</a:t>
                      </a: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87864774"/>
                  </a:ext>
                </a:extLst>
              </a:tr>
              <a:tr h="281045">
                <a:tc>
                  <a:txBody>
                    <a:bodyPr/>
                    <a:lstStyle/>
                    <a:p>
                      <a:pPr algn="ctr">
                        <a:lnSpc>
                          <a:spcPct val="100000"/>
                        </a:lnSpc>
                        <a:spcBef>
                          <a:spcPts val="0"/>
                        </a:spcBef>
                        <a:spcAft>
                          <a:spcPts val="0"/>
                        </a:spcAft>
                      </a:pPr>
                      <a:r>
                        <a:rPr kumimoji="1" lang="en-US" altLang="ja-JP" sz="1200" b="0" i="0" dirty="0">
                          <a:solidFill>
                            <a:schemeClr val="tx1"/>
                          </a:solidFill>
                          <a:latin typeface="Times New Roman" panose="02020603050405020304" pitchFamily="18" charset="0"/>
                          <a:cs typeface="Times New Roman" panose="02020603050405020304" pitchFamily="18" charset="0"/>
                        </a:rPr>
                        <a:t>Extraction</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ＭＳ 明朝"/>
                          <a:cs typeface="Times New Roman" panose="02020603050405020304" pitchFamily="18" charset="0"/>
                        </a:rPr>
                        <a:t>60˚C, 30 min.</a:t>
                      </a: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5976273"/>
                  </a:ext>
                </a:extLst>
              </a:tr>
            </a:tbl>
          </a:graphicData>
        </a:graphic>
      </p:graphicFrame>
    </p:spTree>
    <p:extLst>
      <p:ext uri="{BB962C8B-B14F-4D97-AF65-F5344CB8AC3E}">
        <p14:creationId xmlns:p14="http://schemas.microsoft.com/office/powerpoint/2010/main" val="780335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4243090439"/>
              </p:ext>
            </p:extLst>
          </p:nvPr>
        </p:nvGraphicFramePr>
        <p:xfrm>
          <a:off x="404664" y="2504728"/>
          <a:ext cx="6192688" cy="3903282"/>
        </p:xfrm>
        <a:graphic>
          <a:graphicData uri="http://schemas.openxmlformats.org/drawingml/2006/table">
            <a:tbl>
              <a:tblPr firstRow="1" bandRow="1">
                <a:tableStyleId>{5940675A-B579-460E-94D1-54222C63F5DA}</a:tableStyleId>
              </a:tblPr>
              <a:tblGrid>
                <a:gridCol w="936104">
                  <a:extLst>
                    <a:ext uri="{9D8B030D-6E8A-4147-A177-3AD203B41FA5}">
                      <a16:colId xmlns:a16="http://schemas.microsoft.com/office/drawing/2014/main" val="20000"/>
                    </a:ext>
                  </a:extLst>
                </a:gridCol>
                <a:gridCol w="5256584">
                  <a:extLst>
                    <a:ext uri="{9D8B030D-6E8A-4147-A177-3AD203B41FA5}">
                      <a16:colId xmlns:a16="http://schemas.microsoft.com/office/drawing/2014/main" val="20001"/>
                    </a:ext>
                  </a:extLst>
                </a:gridCol>
              </a:tblGrid>
              <a:tr h="239133">
                <a:tc gridSpan="2">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altLang="ja-JP" sz="900" b="1" dirty="0">
                          <a:latin typeface="Times New Roman"/>
                          <a:ea typeface="ＭＳ 明朝"/>
                          <a:cs typeface="Times New Roman"/>
                        </a:rPr>
                        <a:t>Table S3. </a:t>
                      </a:r>
                      <a:r>
                        <a:rPr lang="en-US" altLang="ja-JP" sz="900" dirty="0">
                          <a:latin typeface="Times New Roman"/>
                          <a:ea typeface="ＭＳ 明朝"/>
                          <a:cs typeface="Times New Roman"/>
                        </a:rPr>
                        <a:t>Nucleotide sequence of primers</a:t>
                      </a:r>
                      <a:endParaRPr lang="ja-JP" altLang="ja-JP" sz="700" kern="100" dirty="0">
                        <a:effectLst/>
                        <a:latin typeface="Century"/>
                        <a:ea typeface="ＭＳ 明朝"/>
                        <a:cs typeface="Times New Roman"/>
                      </a:endParaRPr>
                    </a:p>
                  </a:txBody>
                  <a:tcPr>
                    <a:lnL w="12700" cmpd="sng">
                      <a:noFill/>
                    </a:lnL>
                    <a:lnR w="12700" cap="flat" cmpd="sng" algn="ctr">
                      <a:noFill/>
                      <a:prstDash val="solid"/>
                      <a:round/>
                      <a:headEnd type="none" w="med" len="med"/>
                      <a:tailEnd type="none" w="med" len="med"/>
                    </a:lnR>
                    <a:lnT w="12700" cmpd="sng">
                      <a:noFill/>
                    </a:lnT>
                  </a:tcPr>
                </a:tc>
                <a:tc hMerge="1">
                  <a:txBody>
                    <a:bodyPr/>
                    <a:lstStyle/>
                    <a:p>
                      <a:pPr algn="ctr">
                        <a:lnSpc>
                          <a:spcPct val="150000"/>
                        </a:lnSpc>
                        <a:spcBef>
                          <a:spcPts val="0"/>
                        </a:spcBef>
                        <a:spcAft>
                          <a:spcPts val="0"/>
                        </a:spcAft>
                      </a:pPr>
                      <a:endParaRPr kumimoji="1" lang="ja-JP" altLang="en-US" sz="900" b="0" i="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mpd="sng">
                      <a:noFill/>
                    </a:lnR>
                  </a:tcPr>
                </a:tc>
                <a:extLst>
                  <a:ext uri="{0D108BD9-81ED-4DB2-BD59-A6C34878D82A}">
                    <a16:rowId xmlns:a16="http://schemas.microsoft.com/office/drawing/2014/main" val="10002"/>
                  </a:ext>
                </a:extLst>
              </a:tr>
              <a:tr h="239133">
                <a:tc>
                  <a:txBody>
                    <a:bodyPr/>
                    <a:lstStyle/>
                    <a:p>
                      <a:pPr algn="l">
                        <a:lnSpc>
                          <a:spcPct val="150000"/>
                        </a:lnSpc>
                        <a:spcBef>
                          <a:spcPts val="0"/>
                        </a:spcBef>
                        <a:spcAft>
                          <a:spcPts val="0"/>
                        </a:spcAft>
                      </a:pPr>
                      <a:r>
                        <a:rPr kumimoji="1" lang="en-US" altLang="ja-JP" sz="900" b="0" i="0" dirty="0">
                          <a:solidFill>
                            <a:schemeClr val="tx1"/>
                          </a:solidFill>
                          <a:latin typeface="Times New Roman" panose="02020603050405020304" pitchFamily="18" charset="0"/>
                          <a:cs typeface="Times New Roman" panose="02020603050405020304" pitchFamily="18" charset="0"/>
                        </a:rPr>
                        <a:t>Primer</a:t>
                      </a:r>
                      <a:endParaRPr kumimoji="1" lang="ja-JP" altLang="en-US" sz="900" b="0" i="0" dirty="0">
                        <a:solidFill>
                          <a:schemeClr val="tx1"/>
                        </a:solidFill>
                        <a:latin typeface="Times New Roman" panose="02020603050405020304" pitchFamily="18" charset="0"/>
                        <a:cs typeface="Times New Roman" panose="02020603050405020304" pitchFamily="18" charset="0"/>
                      </a:endParaRPr>
                    </a:p>
                  </a:txBody>
                  <a:tcPr>
                    <a:lnL w="12700" cmpd="sng">
                      <a:noFill/>
                    </a:lnL>
                    <a:lnR w="12700" cap="flat" cmpd="sng" algn="ctr">
                      <a:solidFill>
                        <a:schemeClr val="bg1"/>
                      </a:solidFill>
                      <a:prstDash val="solid"/>
                      <a:round/>
                      <a:headEnd type="none" w="med" len="med"/>
                      <a:tailEnd type="none" w="med" len="med"/>
                    </a:lnR>
                  </a:tcPr>
                </a:tc>
                <a:tc>
                  <a:txBody>
                    <a:bodyPr/>
                    <a:lstStyle/>
                    <a:p>
                      <a:pPr algn="ctr">
                        <a:lnSpc>
                          <a:spcPct val="150000"/>
                        </a:lnSpc>
                        <a:spcBef>
                          <a:spcPts val="0"/>
                        </a:spcBef>
                        <a:spcAft>
                          <a:spcPts val="0"/>
                        </a:spcAft>
                      </a:pPr>
                      <a:r>
                        <a:rPr kumimoji="1" lang="en-US" altLang="ja-JP" sz="900" b="0" i="0" dirty="0">
                          <a:solidFill>
                            <a:schemeClr val="tx1"/>
                          </a:solidFill>
                          <a:latin typeface="Times New Roman" panose="02020603050405020304" pitchFamily="18" charset="0"/>
                          <a:cs typeface="Times New Roman" panose="02020603050405020304" pitchFamily="18" charset="0"/>
                        </a:rPr>
                        <a:t>Sequence (5’ </a:t>
                      </a:r>
                      <a:r>
                        <a:rPr kumimoji="1" lang="en-US" altLang="ja-JP" sz="900" b="0" i="0" dirty="0">
                          <a:solidFill>
                            <a:schemeClr val="tx1"/>
                          </a:solidFill>
                          <a:latin typeface="Times New Roman"/>
                          <a:cs typeface="Times New Roman"/>
                        </a:rPr>
                        <a:t>→ 3’</a:t>
                      </a:r>
                      <a:r>
                        <a:rPr kumimoji="1" lang="en-US" altLang="ja-JP" sz="900" b="0" i="0" dirty="0">
                          <a:solidFill>
                            <a:schemeClr val="tx1"/>
                          </a:solidFill>
                          <a:latin typeface="Times New Roman" panose="02020603050405020304" pitchFamily="18" charset="0"/>
                          <a:cs typeface="Times New Roman" panose="02020603050405020304" pitchFamily="18" charset="0"/>
                        </a:rPr>
                        <a:t>)</a:t>
                      </a:r>
                      <a:endParaRPr kumimoji="1" lang="ja-JP" altLang="en-US" sz="900" b="0" i="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mpd="sng">
                      <a:noFill/>
                    </a:lnR>
                  </a:tcPr>
                </a:tc>
                <a:extLst>
                  <a:ext uri="{0D108BD9-81ED-4DB2-BD59-A6C34878D82A}">
                    <a16:rowId xmlns:a16="http://schemas.microsoft.com/office/drawing/2014/main" val="10000"/>
                  </a:ext>
                </a:extLst>
              </a:tr>
              <a:tr h="2489025">
                <a:tc>
                  <a:txBody>
                    <a:bodyPr/>
                    <a:lstStyle/>
                    <a:p>
                      <a:pPr algn="l">
                        <a:lnSpc>
                          <a:spcPct val="150000"/>
                        </a:lnSpc>
                        <a:spcBef>
                          <a:spcPts val="0"/>
                        </a:spcBef>
                        <a:spcAft>
                          <a:spcPts val="0"/>
                        </a:spcAft>
                      </a:pPr>
                      <a:r>
                        <a:rPr kumimoji="1" lang="en-US" altLang="ja-JP" sz="900" b="0" i="0" dirty="0">
                          <a:solidFill>
                            <a:schemeClr val="tx1"/>
                          </a:solidFill>
                          <a:latin typeface="Times New Roman" panose="02020603050405020304" pitchFamily="18" charset="0"/>
                          <a:cs typeface="Times New Roman" panose="02020603050405020304" pitchFamily="18" charset="0"/>
                        </a:rPr>
                        <a:t>1. glkA</a:t>
                      </a:r>
                      <a:r>
                        <a:rPr kumimoji="1" lang="en-US" altLang="ja-JP" sz="900" b="0" i="0" baseline="0" dirty="0">
                          <a:solidFill>
                            <a:schemeClr val="tx1"/>
                          </a:solidFill>
                          <a:latin typeface="Times New Roman" panose="02020603050405020304" pitchFamily="18" charset="0"/>
                          <a:cs typeface="Times New Roman" panose="02020603050405020304" pitchFamily="18" charset="0"/>
                        </a:rPr>
                        <a:t> ORF-</a:t>
                      </a:r>
                      <a:r>
                        <a:rPr kumimoji="1" lang="en-US" altLang="ja-JP" sz="900" b="0" i="0" dirty="0">
                          <a:solidFill>
                            <a:schemeClr val="tx1"/>
                          </a:solidFill>
                          <a:latin typeface="Times New Roman" panose="02020603050405020304" pitchFamily="18" charset="0"/>
                          <a:cs typeface="Times New Roman" panose="02020603050405020304" pitchFamily="18" charset="0"/>
                        </a:rPr>
                        <a:t>F</a:t>
                      </a:r>
                      <a:endParaRPr kumimoji="1" lang="ja-JP" altLang="en-US" sz="900" b="0" i="0" dirty="0">
                        <a:solidFill>
                          <a:schemeClr val="tx1"/>
                        </a:solidFill>
                        <a:latin typeface="Times New Roman" panose="02020603050405020304" pitchFamily="18" charset="0"/>
                        <a:cs typeface="Times New Roman" panose="02020603050405020304" pitchFamily="18" charset="0"/>
                      </a:endParaRPr>
                    </a:p>
                    <a:p>
                      <a:pPr algn="l">
                        <a:lnSpc>
                          <a:spcPct val="150000"/>
                        </a:lnSpc>
                        <a:spcBef>
                          <a:spcPts val="0"/>
                        </a:spcBef>
                        <a:spcAft>
                          <a:spcPts val="0"/>
                        </a:spcAft>
                      </a:pPr>
                      <a:r>
                        <a:rPr kumimoji="1" lang="en-US" altLang="ja-JP" sz="900" b="0" i="0" dirty="0">
                          <a:solidFill>
                            <a:schemeClr val="tx1"/>
                          </a:solidFill>
                          <a:latin typeface="Times New Roman" panose="02020603050405020304" pitchFamily="18" charset="0"/>
                          <a:cs typeface="Times New Roman" panose="02020603050405020304" pitchFamily="18" charset="0"/>
                        </a:rPr>
                        <a:t>2. glkA ORF-R</a:t>
                      </a:r>
                    </a:p>
                    <a:p>
                      <a:pPr algn="l">
                        <a:lnSpc>
                          <a:spcPct val="150000"/>
                        </a:lnSpc>
                        <a:spcBef>
                          <a:spcPts val="0"/>
                        </a:spcBef>
                        <a:spcAft>
                          <a:spcPts val="0"/>
                        </a:spcAft>
                      </a:pPr>
                      <a:r>
                        <a:rPr kumimoji="1" lang="en-US" altLang="ja-JP" sz="900" b="0" i="0" dirty="0">
                          <a:solidFill>
                            <a:schemeClr val="tx1"/>
                          </a:solidFill>
                          <a:latin typeface="Times New Roman" panose="02020603050405020304" pitchFamily="18" charset="0"/>
                          <a:cs typeface="Times New Roman" panose="02020603050405020304" pitchFamily="18" charset="0"/>
                        </a:rPr>
                        <a:t>3. glkA</a:t>
                      </a:r>
                      <a:r>
                        <a:rPr kumimoji="1" lang="en-US" altLang="ja-JP" sz="900" b="0" i="0" baseline="0" dirty="0">
                          <a:solidFill>
                            <a:schemeClr val="tx1"/>
                          </a:solidFill>
                          <a:latin typeface="Times New Roman" panose="02020603050405020304" pitchFamily="18" charset="0"/>
                          <a:cs typeface="Times New Roman" panose="02020603050405020304" pitchFamily="18" charset="0"/>
                        </a:rPr>
                        <a:t> </a:t>
                      </a:r>
                      <a:r>
                        <a:rPr kumimoji="1" lang="en-US" altLang="ja-JP" sz="900" b="0" i="0" dirty="0">
                          <a:solidFill>
                            <a:schemeClr val="tx1"/>
                          </a:solidFill>
                          <a:latin typeface="Times New Roman" panose="02020603050405020304" pitchFamily="18" charset="0"/>
                          <a:cs typeface="Times New Roman" panose="02020603050405020304" pitchFamily="18" charset="0"/>
                        </a:rPr>
                        <a:t>D-F</a:t>
                      </a:r>
                      <a:endParaRPr kumimoji="1" lang="ja-JP" altLang="en-US" sz="900" b="0" i="0" dirty="0">
                        <a:solidFill>
                          <a:schemeClr val="tx1"/>
                        </a:solidFill>
                        <a:latin typeface="Times New Roman" panose="02020603050405020304" pitchFamily="18" charset="0"/>
                        <a:cs typeface="Times New Roman" panose="02020603050405020304" pitchFamily="18" charset="0"/>
                      </a:endParaRPr>
                    </a:p>
                    <a:p>
                      <a:pPr algn="l">
                        <a:lnSpc>
                          <a:spcPct val="150000"/>
                        </a:lnSpc>
                        <a:spcBef>
                          <a:spcPts val="0"/>
                        </a:spcBef>
                        <a:spcAft>
                          <a:spcPts val="0"/>
                        </a:spcAft>
                      </a:pPr>
                      <a:r>
                        <a:rPr kumimoji="1" lang="en-US" altLang="ja-JP" sz="900" b="0" i="0" dirty="0">
                          <a:solidFill>
                            <a:schemeClr val="tx1"/>
                          </a:solidFill>
                          <a:latin typeface="Times New Roman" panose="02020603050405020304" pitchFamily="18" charset="0"/>
                          <a:cs typeface="Times New Roman" panose="02020603050405020304" pitchFamily="18" charset="0"/>
                        </a:rPr>
                        <a:t>4. glkA D-R</a:t>
                      </a:r>
                      <a:endParaRPr kumimoji="1" lang="ja-JP" altLang="en-US" sz="900" b="0" i="0" dirty="0">
                        <a:solidFill>
                          <a:schemeClr val="tx1"/>
                        </a:solidFill>
                        <a:latin typeface="Times New Roman" panose="02020603050405020304" pitchFamily="18" charset="0"/>
                        <a:cs typeface="Times New Roman" panose="02020603050405020304" pitchFamily="18" charset="0"/>
                      </a:endParaRPr>
                    </a:p>
                    <a:p>
                      <a:pPr algn="l">
                        <a:lnSpc>
                          <a:spcPct val="150000"/>
                        </a:lnSpc>
                        <a:spcBef>
                          <a:spcPts val="0"/>
                        </a:spcBef>
                        <a:spcAft>
                          <a:spcPts val="0"/>
                        </a:spcAft>
                      </a:pPr>
                      <a:r>
                        <a:rPr kumimoji="1" lang="en-US" altLang="ja-JP" sz="900" b="0" i="0" baseline="0" dirty="0">
                          <a:solidFill>
                            <a:schemeClr val="tx1"/>
                          </a:solidFill>
                          <a:latin typeface="Times New Roman" panose="02020603050405020304" pitchFamily="18" charset="0"/>
                          <a:cs typeface="Times New Roman" panose="02020603050405020304" pitchFamily="18" charset="0"/>
                        </a:rPr>
                        <a:t>5. gpdA P-F</a:t>
                      </a:r>
                    </a:p>
                    <a:p>
                      <a:pPr algn="l">
                        <a:lnSpc>
                          <a:spcPct val="150000"/>
                        </a:lnSpc>
                        <a:spcBef>
                          <a:spcPts val="0"/>
                        </a:spcBef>
                        <a:spcAft>
                          <a:spcPts val="0"/>
                        </a:spcAft>
                      </a:pPr>
                      <a:r>
                        <a:rPr kumimoji="1" lang="en-US" altLang="ja-JP" sz="900" b="0" i="0" baseline="0" dirty="0">
                          <a:solidFill>
                            <a:schemeClr val="tx1"/>
                          </a:solidFill>
                          <a:latin typeface="Times New Roman" panose="02020603050405020304" pitchFamily="18" charset="0"/>
                          <a:cs typeface="Times New Roman" panose="02020603050405020304" pitchFamily="18" charset="0"/>
                        </a:rPr>
                        <a:t>6. gpdA T-R</a:t>
                      </a:r>
                    </a:p>
                    <a:p>
                      <a:pPr algn="l">
                        <a:lnSpc>
                          <a:spcPct val="150000"/>
                        </a:lnSpc>
                        <a:spcBef>
                          <a:spcPts val="0"/>
                        </a:spcBef>
                        <a:spcAft>
                          <a:spcPts val="0"/>
                        </a:spcAft>
                      </a:pPr>
                      <a:r>
                        <a:rPr kumimoji="1" lang="en-US" altLang="ja-JP" sz="900" b="0" i="0" baseline="0" dirty="0">
                          <a:solidFill>
                            <a:schemeClr val="tx1"/>
                          </a:solidFill>
                          <a:latin typeface="Times New Roman" panose="02020603050405020304" pitchFamily="18" charset="0"/>
                          <a:cs typeface="Times New Roman" panose="02020603050405020304" pitchFamily="18" charset="0"/>
                        </a:rPr>
                        <a:t>7. glkA I-F</a:t>
                      </a:r>
                      <a:endParaRPr kumimoji="1" lang="ja-JP" altLang="en-US" sz="900" b="0" i="0" dirty="0">
                        <a:solidFill>
                          <a:schemeClr val="tx1"/>
                        </a:solidFill>
                        <a:latin typeface="Times New Roman" panose="02020603050405020304" pitchFamily="18" charset="0"/>
                        <a:cs typeface="Times New Roman" panose="02020603050405020304" pitchFamily="18" charset="0"/>
                      </a:endParaRPr>
                    </a:p>
                    <a:p>
                      <a:pPr algn="l">
                        <a:lnSpc>
                          <a:spcPct val="150000"/>
                        </a:lnSpc>
                        <a:spcBef>
                          <a:spcPts val="0"/>
                        </a:spcBef>
                        <a:spcAft>
                          <a:spcPts val="0"/>
                        </a:spcAft>
                      </a:pPr>
                      <a:r>
                        <a:rPr kumimoji="1" lang="en-US" altLang="ja-JP" sz="900" b="0" i="0" dirty="0">
                          <a:solidFill>
                            <a:schemeClr val="tx1"/>
                          </a:solidFill>
                          <a:latin typeface="Times New Roman" panose="02020603050405020304" pitchFamily="18" charset="0"/>
                          <a:cs typeface="Times New Roman" panose="02020603050405020304" pitchFamily="18" charset="0"/>
                        </a:rPr>
                        <a:t>8. glkA</a:t>
                      </a:r>
                      <a:r>
                        <a:rPr kumimoji="1" lang="en-US" altLang="ja-JP" sz="900" b="0" i="0" baseline="0" dirty="0">
                          <a:solidFill>
                            <a:schemeClr val="tx1"/>
                          </a:solidFill>
                          <a:latin typeface="Times New Roman" panose="02020603050405020304" pitchFamily="18" charset="0"/>
                          <a:cs typeface="Times New Roman" panose="02020603050405020304" pitchFamily="18" charset="0"/>
                        </a:rPr>
                        <a:t> </a:t>
                      </a:r>
                      <a:r>
                        <a:rPr kumimoji="1" lang="en-US" altLang="ja-JP" sz="900" b="0" i="0" dirty="0">
                          <a:solidFill>
                            <a:schemeClr val="tx1"/>
                          </a:solidFill>
                          <a:latin typeface="Times New Roman" panose="02020603050405020304" pitchFamily="18" charset="0"/>
                          <a:cs typeface="Times New Roman" panose="02020603050405020304" pitchFamily="18" charset="0"/>
                        </a:rPr>
                        <a:t>O-R</a:t>
                      </a:r>
                    </a:p>
                    <a:p>
                      <a:pPr algn="l">
                        <a:lnSpc>
                          <a:spcPct val="150000"/>
                        </a:lnSpc>
                        <a:spcBef>
                          <a:spcPts val="0"/>
                        </a:spcBef>
                        <a:spcAft>
                          <a:spcPts val="0"/>
                        </a:spcAft>
                      </a:pPr>
                      <a:r>
                        <a:rPr kumimoji="1" lang="en-US" altLang="ja-JP" sz="900" b="0" i="0" dirty="0">
                          <a:solidFill>
                            <a:schemeClr val="tx1"/>
                          </a:solidFill>
                          <a:latin typeface="Times New Roman" panose="02020603050405020304" pitchFamily="18" charset="0"/>
                          <a:cs typeface="Times New Roman" panose="02020603050405020304" pitchFamily="18" charset="0"/>
                        </a:rPr>
                        <a:t>9. glkA</a:t>
                      </a:r>
                      <a:r>
                        <a:rPr kumimoji="1" lang="en-US" altLang="ja-JP" sz="900" b="0" i="0" baseline="0" dirty="0">
                          <a:solidFill>
                            <a:schemeClr val="tx1"/>
                          </a:solidFill>
                          <a:latin typeface="Times New Roman" panose="02020603050405020304" pitchFamily="18" charset="0"/>
                          <a:cs typeface="Times New Roman" panose="02020603050405020304" pitchFamily="18" charset="0"/>
                        </a:rPr>
                        <a:t> </a:t>
                      </a:r>
                      <a:r>
                        <a:rPr kumimoji="1" lang="en-US" altLang="ja-JP" sz="900" b="0" i="0" dirty="0" err="1">
                          <a:solidFill>
                            <a:schemeClr val="tx1"/>
                          </a:solidFill>
                          <a:latin typeface="Times New Roman" panose="02020603050405020304" pitchFamily="18" charset="0"/>
                          <a:cs typeface="Times New Roman" panose="02020603050405020304" pitchFamily="18" charset="0"/>
                        </a:rPr>
                        <a:t>seq</a:t>
                      </a:r>
                      <a:r>
                        <a:rPr kumimoji="1" lang="en-US" altLang="ja-JP" sz="900" b="0" i="0" dirty="0">
                          <a:solidFill>
                            <a:schemeClr val="tx1"/>
                          </a:solidFill>
                          <a:latin typeface="Times New Roman" panose="02020603050405020304" pitchFamily="18" charset="0"/>
                          <a:cs typeface="Times New Roman" panose="02020603050405020304" pitchFamily="18" charset="0"/>
                        </a:rPr>
                        <a:t>-F</a:t>
                      </a:r>
                    </a:p>
                    <a:p>
                      <a:pPr algn="l">
                        <a:lnSpc>
                          <a:spcPct val="150000"/>
                        </a:lnSpc>
                        <a:spcBef>
                          <a:spcPts val="0"/>
                        </a:spcBef>
                        <a:spcAft>
                          <a:spcPts val="0"/>
                        </a:spcAft>
                      </a:pPr>
                      <a:r>
                        <a:rPr kumimoji="1" lang="en-US" altLang="ja-JP" sz="900" b="0" i="0" dirty="0">
                          <a:solidFill>
                            <a:schemeClr val="tx1"/>
                          </a:solidFill>
                          <a:latin typeface="Times New Roman" panose="02020603050405020304" pitchFamily="18" charset="0"/>
                          <a:cs typeface="Times New Roman" panose="02020603050405020304" pitchFamily="18" charset="0"/>
                        </a:rPr>
                        <a:t>10. glkA</a:t>
                      </a:r>
                      <a:r>
                        <a:rPr kumimoji="1" lang="en-US" altLang="ja-JP" sz="900" b="0" i="0" baseline="0" dirty="0">
                          <a:solidFill>
                            <a:schemeClr val="tx1"/>
                          </a:solidFill>
                          <a:latin typeface="Times New Roman" panose="02020603050405020304" pitchFamily="18" charset="0"/>
                          <a:cs typeface="Times New Roman" panose="02020603050405020304" pitchFamily="18" charset="0"/>
                        </a:rPr>
                        <a:t> </a:t>
                      </a:r>
                      <a:r>
                        <a:rPr kumimoji="1" lang="en-US" altLang="ja-JP" sz="900" b="0" i="0" dirty="0" err="1">
                          <a:solidFill>
                            <a:schemeClr val="tx1"/>
                          </a:solidFill>
                          <a:latin typeface="Times New Roman" panose="02020603050405020304" pitchFamily="18" charset="0"/>
                          <a:cs typeface="Times New Roman" panose="02020603050405020304" pitchFamily="18" charset="0"/>
                        </a:rPr>
                        <a:t>seq</a:t>
                      </a:r>
                      <a:r>
                        <a:rPr kumimoji="1" lang="en-US" altLang="ja-JP" sz="900" b="0" i="0" dirty="0">
                          <a:solidFill>
                            <a:schemeClr val="tx1"/>
                          </a:solidFill>
                          <a:latin typeface="Times New Roman" panose="02020603050405020304" pitchFamily="18" charset="0"/>
                          <a:cs typeface="Times New Roman" panose="02020603050405020304" pitchFamily="18" charset="0"/>
                        </a:rPr>
                        <a:t>-R</a:t>
                      </a:r>
                    </a:p>
                    <a:p>
                      <a:pPr marL="0" marR="0" indent="0" algn="l" defTabSz="914400" rtl="0" eaLnBrk="1" fontAlgn="auto" latinLnBrk="0" hangingPunct="1">
                        <a:lnSpc>
                          <a:spcPct val="150000"/>
                        </a:lnSpc>
                        <a:spcBef>
                          <a:spcPts val="0"/>
                        </a:spcBef>
                        <a:spcAft>
                          <a:spcPts val="0"/>
                        </a:spcAft>
                        <a:buClrTx/>
                        <a:buSzTx/>
                        <a:buFontTx/>
                        <a:buNone/>
                        <a:tabLst/>
                        <a:defRPr/>
                      </a:pPr>
                      <a:r>
                        <a:rPr kumimoji="1" lang="en-US" altLang="ja-JP" sz="900" b="0" i="0" dirty="0" err="1">
                          <a:solidFill>
                            <a:schemeClr val="tx1"/>
                          </a:solidFill>
                          <a:latin typeface="Times New Roman" panose="02020603050405020304" pitchFamily="18" charset="0"/>
                          <a:cs typeface="Times New Roman" panose="02020603050405020304" pitchFamily="18" charset="0"/>
                        </a:rPr>
                        <a:t>hxkA</a:t>
                      </a:r>
                      <a:r>
                        <a:rPr kumimoji="1" lang="en-US" altLang="ja-JP" sz="900" b="0" i="0" baseline="0" dirty="0">
                          <a:solidFill>
                            <a:schemeClr val="tx1"/>
                          </a:solidFill>
                          <a:latin typeface="Times New Roman" panose="02020603050405020304" pitchFamily="18" charset="0"/>
                          <a:cs typeface="Times New Roman" panose="02020603050405020304" pitchFamily="18" charset="0"/>
                        </a:rPr>
                        <a:t> </a:t>
                      </a:r>
                      <a:r>
                        <a:rPr kumimoji="1" lang="en-US" altLang="ja-JP" sz="900" b="0" i="0" dirty="0" err="1">
                          <a:solidFill>
                            <a:schemeClr val="tx1"/>
                          </a:solidFill>
                          <a:latin typeface="Times New Roman" panose="02020603050405020304" pitchFamily="18" charset="0"/>
                          <a:cs typeface="Times New Roman" panose="02020603050405020304" pitchFamily="18" charset="0"/>
                        </a:rPr>
                        <a:t>seq</a:t>
                      </a:r>
                      <a:r>
                        <a:rPr kumimoji="1" lang="en-US" altLang="ja-JP" sz="900" b="0" i="0" dirty="0">
                          <a:solidFill>
                            <a:schemeClr val="tx1"/>
                          </a:solidFill>
                          <a:latin typeface="Times New Roman" panose="02020603050405020304" pitchFamily="18" charset="0"/>
                          <a:cs typeface="Times New Roman" panose="02020603050405020304" pitchFamily="18" charset="0"/>
                        </a:rPr>
                        <a:t>-F</a:t>
                      </a:r>
                    </a:p>
                    <a:p>
                      <a:pPr marL="0" marR="0" indent="0" algn="l" defTabSz="914400" rtl="0" eaLnBrk="1" fontAlgn="auto" latinLnBrk="0" hangingPunct="1">
                        <a:lnSpc>
                          <a:spcPct val="150000"/>
                        </a:lnSpc>
                        <a:spcBef>
                          <a:spcPts val="0"/>
                        </a:spcBef>
                        <a:spcAft>
                          <a:spcPts val="0"/>
                        </a:spcAft>
                        <a:buClrTx/>
                        <a:buSzTx/>
                        <a:buFontTx/>
                        <a:buNone/>
                        <a:tabLst/>
                        <a:defRPr/>
                      </a:pPr>
                      <a:r>
                        <a:rPr kumimoji="1" lang="en-US" altLang="ja-JP" sz="900" b="0" i="0" dirty="0" err="1">
                          <a:solidFill>
                            <a:schemeClr val="tx1"/>
                          </a:solidFill>
                          <a:latin typeface="Times New Roman" panose="02020603050405020304" pitchFamily="18" charset="0"/>
                          <a:cs typeface="Times New Roman" panose="02020603050405020304" pitchFamily="18" charset="0"/>
                        </a:rPr>
                        <a:t>hxkA</a:t>
                      </a:r>
                      <a:r>
                        <a:rPr kumimoji="1" lang="en-US" altLang="ja-JP" sz="900" b="0" i="0" baseline="0" dirty="0">
                          <a:solidFill>
                            <a:schemeClr val="tx1"/>
                          </a:solidFill>
                          <a:latin typeface="Times New Roman" panose="02020603050405020304" pitchFamily="18" charset="0"/>
                          <a:cs typeface="Times New Roman" panose="02020603050405020304" pitchFamily="18" charset="0"/>
                        </a:rPr>
                        <a:t> </a:t>
                      </a:r>
                      <a:r>
                        <a:rPr kumimoji="1" lang="en-US" altLang="ja-JP" sz="900" b="0" i="0" dirty="0" err="1">
                          <a:solidFill>
                            <a:schemeClr val="tx1"/>
                          </a:solidFill>
                          <a:latin typeface="Times New Roman" panose="02020603050405020304" pitchFamily="18" charset="0"/>
                          <a:cs typeface="Times New Roman" panose="02020603050405020304" pitchFamily="18" charset="0"/>
                        </a:rPr>
                        <a:t>seq</a:t>
                      </a:r>
                      <a:r>
                        <a:rPr kumimoji="1" lang="en-US" altLang="ja-JP" sz="900" b="0" i="0" dirty="0">
                          <a:solidFill>
                            <a:schemeClr val="tx1"/>
                          </a:solidFill>
                          <a:latin typeface="Times New Roman" panose="02020603050405020304" pitchFamily="18" charset="0"/>
                          <a:cs typeface="Times New Roman" panose="02020603050405020304" pitchFamily="18" charset="0"/>
                        </a:rPr>
                        <a:t>-R</a:t>
                      </a:r>
                    </a:p>
                    <a:p>
                      <a:pPr marL="0" marR="0" indent="0" algn="l" defTabSz="914400" rtl="0" eaLnBrk="1" fontAlgn="auto" latinLnBrk="0" hangingPunct="1">
                        <a:lnSpc>
                          <a:spcPct val="150000"/>
                        </a:lnSpc>
                        <a:spcBef>
                          <a:spcPts val="0"/>
                        </a:spcBef>
                        <a:spcAft>
                          <a:spcPts val="0"/>
                        </a:spcAft>
                        <a:buClrTx/>
                        <a:buSzTx/>
                        <a:buFontTx/>
                        <a:buNone/>
                        <a:tabLst/>
                        <a:defRPr/>
                      </a:pPr>
                      <a:r>
                        <a:rPr kumimoji="1" lang="en-US" altLang="ja-JP" sz="900" b="0" i="0" dirty="0" err="1">
                          <a:solidFill>
                            <a:schemeClr val="tx1"/>
                          </a:solidFill>
                          <a:latin typeface="Times New Roman" panose="02020603050405020304" pitchFamily="18" charset="0"/>
                          <a:cs typeface="Times New Roman" panose="02020603050405020304" pitchFamily="18" charset="0"/>
                        </a:rPr>
                        <a:t>hxkB</a:t>
                      </a:r>
                      <a:r>
                        <a:rPr kumimoji="1" lang="en-US" altLang="ja-JP" sz="900" b="0" i="0" baseline="0" dirty="0">
                          <a:solidFill>
                            <a:schemeClr val="tx1"/>
                          </a:solidFill>
                          <a:latin typeface="Times New Roman" panose="02020603050405020304" pitchFamily="18" charset="0"/>
                          <a:cs typeface="Times New Roman" panose="02020603050405020304" pitchFamily="18" charset="0"/>
                        </a:rPr>
                        <a:t> </a:t>
                      </a:r>
                      <a:r>
                        <a:rPr kumimoji="1" lang="en-US" altLang="ja-JP" sz="900" b="0" i="0" dirty="0" err="1">
                          <a:solidFill>
                            <a:schemeClr val="tx1"/>
                          </a:solidFill>
                          <a:latin typeface="Times New Roman" panose="02020603050405020304" pitchFamily="18" charset="0"/>
                          <a:cs typeface="Times New Roman" panose="02020603050405020304" pitchFamily="18" charset="0"/>
                        </a:rPr>
                        <a:t>seq</a:t>
                      </a:r>
                      <a:r>
                        <a:rPr kumimoji="1" lang="en-US" altLang="ja-JP" sz="900" b="0" i="0" dirty="0">
                          <a:solidFill>
                            <a:schemeClr val="tx1"/>
                          </a:solidFill>
                          <a:latin typeface="Times New Roman" panose="02020603050405020304" pitchFamily="18" charset="0"/>
                          <a:cs typeface="Times New Roman" panose="02020603050405020304" pitchFamily="18" charset="0"/>
                        </a:rPr>
                        <a:t>-F</a:t>
                      </a:r>
                    </a:p>
                    <a:p>
                      <a:pPr marL="0" marR="0" indent="0" algn="l" defTabSz="914400" rtl="0" eaLnBrk="1" fontAlgn="auto" latinLnBrk="0" hangingPunct="1">
                        <a:lnSpc>
                          <a:spcPct val="150000"/>
                        </a:lnSpc>
                        <a:spcBef>
                          <a:spcPts val="0"/>
                        </a:spcBef>
                        <a:spcAft>
                          <a:spcPts val="0"/>
                        </a:spcAft>
                        <a:buClrTx/>
                        <a:buSzTx/>
                        <a:buFontTx/>
                        <a:buNone/>
                        <a:tabLst/>
                        <a:defRPr/>
                      </a:pPr>
                      <a:r>
                        <a:rPr kumimoji="1" lang="en-US" altLang="ja-JP" sz="900" b="0" i="0" dirty="0" err="1">
                          <a:solidFill>
                            <a:schemeClr val="tx1"/>
                          </a:solidFill>
                          <a:latin typeface="Times New Roman" panose="02020603050405020304" pitchFamily="18" charset="0"/>
                          <a:cs typeface="Times New Roman" panose="02020603050405020304" pitchFamily="18" charset="0"/>
                        </a:rPr>
                        <a:t>hxkB</a:t>
                      </a:r>
                      <a:r>
                        <a:rPr kumimoji="1" lang="en-US" altLang="ja-JP" sz="900" b="0" i="0" baseline="0" dirty="0">
                          <a:solidFill>
                            <a:schemeClr val="tx1"/>
                          </a:solidFill>
                          <a:latin typeface="Times New Roman" panose="02020603050405020304" pitchFamily="18" charset="0"/>
                          <a:cs typeface="Times New Roman" panose="02020603050405020304" pitchFamily="18" charset="0"/>
                        </a:rPr>
                        <a:t> </a:t>
                      </a:r>
                      <a:r>
                        <a:rPr kumimoji="1" lang="en-US" altLang="ja-JP" sz="900" b="0" i="0" dirty="0" err="1">
                          <a:solidFill>
                            <a:schemeClr val="tx1"/>
                          </a:solidFill>
                          <a:latin typeface="Times New Roman" panose="02020603050405020304" pitchFamily="18" charset="0"/>
                          <a:cs typeface="Times New Roman" panose="02020603050405020304" pitchFamily="18" charset="0"/>
                        </a:rPr>
                        <a:t>seq</a:t>
                      </a:r>
                      <a:r>
                        <a:rPr kumimoji="1" lang="en-US" altLang="ja-JP" sz="900" b="0" i="0" dirty="0">
                          <a:solidFill>
                            <a:schemeClr val="tx1"/>
                          </a:solidFill>
                          <a:latin typeface="Times New Roman" panose="02020603050405020304" pitchFamily="18" charset="0"/>
                          <a:cs typeface="Times New Roman" panose="02020603050405020304" pitchFamily="18" charset="0"/>
                        </a:rPr>
                        <a:t>-R</a:t>
                      </a:r>
                    </a:p>
                    <a:p>
                      <a:pPr marL="0" marR="0" indent="0" algn="l" defTabSz="914400" rtl="0" eaLnBrk="1" fontAlgn="auto" latinLnBrk="0" hangingPunct="1">
                        <a:lnSpc>
                          <a:spcPct val="150000"/>
                        </a:lnSpc>
                        <a:spcBef>
                          <a:spcPts val="0"/>
                        </a:spcBef>
                        <a:spcAft>
                          <a:spcPts val="0"/>
                        </a:spcAft>
                        <a:buClrTx/>
                        <a:buSzTx/>
                        <a:buFontTx/>
                        <a:buNone/>
                        <a:tabLst/>
                        <a:defRPr/>
                      </a:pPr>
                      <a:r>
                        <a:rPr kumimoji="1" lang="en-US" altLang="ja-JP" sz="900" b="0" i="0" dirty="0" err="1">
                          <a:solidFill>
                            <a:schemeClr val="tx1"/>
                          </a:solidFill>
                          <a:latin typeface="Times New Roman" panose="02020603050405020304" pitchFamily="18" charset="0"/>
                          <a:cs typeface="Times New Roman" panose="02020603050405020304" pitchFamily="18" charset="0"/>
                        </a:rPr>
                        <a:t>creA</a:t>
                      </a:r>
                      <a:r>
                        <a:rPr kumimoji="1" lang="en-US" altLang="ja-JP" sz="900" b="0" i="0" baseline="0" dirty="0">
                          <a:solidFill>
                            <a:schemeClr val="tx1"/>
                          </a:solidFill>
                          <a:latin typeface="Times New Roman" panose="02020603050405020304" pitchFamily="18" charset="0"/>
                          <a:cs typeface="Times New Roman" panose="02020603050405020304" pitchFamily="18" charset="0"/>
                        </a:rPr>
                        <a:t> </a:t>
                      </a:r>
                      <a:r>
                        <a:rPr kumimoji="1" lang="en-US" altLang="ja-JP" sz="900" b="0" i="0" dirty="0" err="1">
                          <a:solidFill>
                            <a:schemeClr val="tx1"/>
                          </a:solidFill>
                          <a:latin typeface="Times New Roman" panose="02020603050405020304" pitchFamily="18" charset="0"/>
                          <a:cs typeface="Times New Roman" panose="02020603050405020304" pitchFamily="18" charset="0"/>
                        </a:rPr>
                        <a:t>seq</a:t>
                      </a:r>
                      <a:r>
                        <a:rPr kumimoji="1" lang="en-US" altLang="ja-JP" sz="900" b="0" i="0" dirty="0">
                          <a:solidFill>
                            <a:schemeClr val="tx1"/>
                          </a:solidFill>
                          <a:latin typeface="Times New Roman" panose="02020603050405020304" pitchFamily="18" charset="0"/>
                          <a:cs typeface="Times New Roman" panose="02020603050405020304" pitchFamily="18" charset="0"/>
                        </a:rPr>
                        <a:t>-F</a:t>
                      </a:r>
                    </a:p>
                    <a:p>
                      <a:pPr marL="0" marR="0" indent="0" algn="l" defTabSz="914400" rtl="0" eaLnBrk="1" fontAlgn="auto" latinLnBrk="0" hangingPunct="1">
                        <a:lnSpc>
                          <a:spcPct val="150000"/>
                        </a:lnSpc>
                        <a:spcBef>
                          <a:spcPts val="0"/>
                        </a:spcBef>
                        <a:spcAft>
                          <a:spcPts val="0"/>
                        </a:spcAft>
                        <a:buClrTx/>
                        <a:buSzTx/>
                        <a:buFontTx/>
                        <a:buNone/>
                        <a:tabLst/>
                        <a:defRPr/>
                      </a:pPr>
                      <a:r>
                        <a:rPr kumimoji="1" lang="en-US" altLang="ja-JP" sz="900" b="0" i="0" dirty="0" err="1">
                          <a:solidFill>
                            <a:schemeClr val="tx1"/>
                          </a:solidFill>
                          <a:latin typeface="Times New Roman" panose="02020603050405020304" pitchFamily="18" charset="0"/>
                          <a:cs typeface="Times New Roman" panose="02020603050405020304" pitchFamily="18" charset="0"/>
                        </a:rPr>
                        <a:t>creA</a:t>
                      </a:r>
                      <a:r>
                        <a:rPr kumimoji="1" lang="en-US" altLang="ja-JP" sz="900" b="0" i="0" baseline="0" dirty="0">
                          <a:solidFill>
                            <a:schemeClr val="tx1"/>
                          </a:solidFill>
                          <a:latin typeface="Times New Roman" panose="02020603050405020304" pitchFamily="18" charset="0"/>
                          <a:cs typeface="Times New Roman" panose="02020603050405020304" pitchFamily="18" charset="0"/>
                        </a:rPr>
                        <a:t> </a:t>
                      </a:r>
                      <a:r>
                        <a:rPr kumimoji="1" lang="en-US" altLang="ja-JP" sz="900" b="0" i="0" dirty="0" err="1">
                          <a:solidFill>
                            <a:schemeClr val="tx1"/>
                          </a:solidFill>
                          <a:latin typeface="Times New Roman" panose="02020603050405020304" pitchFamily="18" charset="0"/>
                          <a:cs typeface="Times New Roman" panose="02020603050405020304" pitchFamily="18" charset="0"/>
                        </a:rPr>
                        <a:t>seq</a:t>
                      </a:r>
                      <a:r>
                        <a:rPr kumimoji="1" lang="en-US" altLang="ja-JP" sz="900" b="0" i="0" dirty="0">
                          <a:solidFill>
                            <a:schemeClr val="tx1"/>
                          </a:solidFill>
                          <a:latin typeface="Times New Roman" panose="02020603050405020304" pitchFamily="18" charset="0"/>
                          <a:cs typeface="Times New Roman" panose="02020603050405020304" pitchFamily="18" charset="0"/>
                        </a:rPr>
                        <a:t>-R</a:t>
                      </a:r>
                    </a:p>
                  </a:txBody>
                  <a:tcPr>
                    <a:lnL w="12700" cmpd="sng">
                      <a:noFill/>
                    </a:lnL>
                    <a:lnR w="12700" cap="flat" cmpd="sng" algn="ctr">
                      <a:solidFill>
                        <a:schemeClr val="bg1"/>
                      </a:solidFill>
                      <a:prstDash val="solid"/>
                      <a:round/>
                      <a:headEnd type="none" w="med" len="med"/>
                      <a:tailEnd type="none" w="med" len="med"/>
                    </a:lnR>
                  </a:tcPr>
                </a:tc>
                <a:tc>
                  <a:txBody>
                    <a:bodyPr/>
                    <a:lstStyle/>
                    <a:p>
                      <a:pPr algn="just">
                        <a:lnSpc>
                          <a:spcPct val="150000"/>
                        </a:lnSpc>
                        <a:spcBef>
                          <a:spcPts val="0"/>
                        </a:spcBef>
                        <a:spcAft>
                          <a:spcPts val="0"/>
                        </a:spcAft>
                      </a:pPr>
                      <a:r>
                        <a:rPr lang="en-US" altLang="ja-JP" sz="900" b="0" i="1" dirty="0">
                          <a:solidFill>
                            <a:schemeClr val="tx1"/>
                          </a:solidFill>
                          <a:latin typeface="Century"/>
                          <a:ea typeface="ＭＳ 明朝"/>
                          <a:cs typeface="Times New Roman"/>
                        </a:rPr>
                        <a:t>AACTTAATAACACATTGCGGACGTTTTTAATG</a:t>
                      </a:r>
                      <a:r>
                        <a:rPr lang="en-US" altLang="ja-JP" sz="900" b="0" i="0" dirty="0">
                          <a:solidFill>
                            <a:schemeClr val="tx1"/>
                          </a:solidFill>
                          <a:latin typeface="Century"/>
                          <a:ea typeface="ＭＳ 明朝"/>
                          <a:cs typeface="Times New Roman"/>
                        </a:rPr>
                        <a:t>AA</a:t>
                      </a:r>
                      <a:r>
                        <a:rPr lang="en-US" altLang="ja-JP" sz="900" b="0" i="1" u="sng" dirty="0">
                          <a:solidFill>
                            <a:schemeClr val="tx1"/>
                          </a:solidFill>
                          <a:latin typeface="Century"/>
                          <a:ea typeface="ＭＳ 明朝"/>
                          <a:cs typeface="Times New Roman"/>
                        </a:rPr>
                        <a:t>TT</a:t>
                      </a:r>
                      <a:r>
                        <a:rPr lang="en-US" altLang="ja-JP" sz="900" b="0" i="0" u="sng" dirty="0">
                          <a:solidFill>
                            <a:schemeClr val="tx1"/>
                          </a:solidFill>
                          <a:latin typeface="Century"/>
                          <a:ea typeface="ＭＳ 明朝"/>
                          <a:cs typeface="Times New Roman"/>
                        </a:rPr>
                        <a:t>CATACACTTCTCCTGGAGAGACGG</a:t>
                      </a:r>
                    </a:p>
                    <a:p>
                      <a:pPr algn="just">
                        <a:lnSpc>
                          <a:spcPct val="150000"/>
                        </a:lnSpc>
                        <a:spcBef>
                          <a:spcPts val="0"/>
                        </a:spcBef>
                        <a:spcAft>
                          <a:spcPts val="0"/>
                        </a:spcAft>
                      </a:pPr>
                      <a:r>
                        <a:rPr lang="en-US" altLang="ja-JP" sz="900" b="1" i="0" u="none" dirty="0">
                          <a:solidFill>
                            <a:schemeClr val="tx1"/>
                          </a:solidFill>
                          <a:latin typeface="Century"/>
                          <a:ea typeface="ＭＳ 明朝"/>
                          <a:cs typeface="Times New Roman"/>
                        </a:rPr>
                        <a:t>CCACCCTCAAGAAACGAAACGAGCTCAATGGCC</a:t>
                      </a:r>
                      <a:r>
                        <a:rPr lang="en-US" altLang="ja-JP" sz="900" b="1" i="0" u="sng" dirty="0">
                          <a:solidFill>
                            <a:schemeClr val="tx1"/>
                          </a:solidFill>
                          <a:latin typeface="Century"/>
                          <a:ea typeface="ＭＳ 明朝"/>
                          <a:cs typeface="Times New Roman"/>
                        </a:rPr>
                        <a:t>CG</a:t>
                      </a:r>
                      <a:r>
                        <a:rPr lang="en-US" altLang="ja-JP" sz="900" b="0" i="0" u="sng" dirty="0">
                          <a:solidFill>
                            <a:schemeClr val="tx1"/>
                          </a:solidFill>
                          <a:latin typeface="Century"/>
                          <a:ea typeface="ＭＳ 明朝"/>
                          <a:cs typeface="Times New Roman"/>
                        </a:rPr>
                        <a:t>TTGCCAATCCAGTGGTCAAAGAAAG</a:t>
                      </a:r>
                    </a:p>
                    <a:p>
                      <a:pPr algn="just">
                        <a:lnSpc>
                          <a:spcPct val="150000"/>
                        </a:lnSpc>
                        <a:spcBef>
                          <a:spcPts val="0"/>
                        </a:spcBef>
                        <a:spcAft>
                          <a:spcPts val="0"/>
                        </a:spcAft>
                      </a:pPr>
                      <a:r>
                        <a:rPr lang="en-US" altLang="ja-JP" sz="900" b="1" i="0" u="none" dirty="0">
                          <a:solidFill>
                            <a:schemeClr val="tx1"/>
                          </a:solidFill>
                          <a:latin typeface="Century"/>
                          <a:ea typeface="ＭＳ 明朝"/>
                          <a:cs typeface="Times New Roman"/>
                        </a:rPr>
                        <a:t>ATGTTGGAGTCGCGTGGCTGGACCCCGAAGG</a:t>
                      </a:r>
                      <a:r>
                        <a:rPr lang="en-US" altLang="ja-JP" sz="900" b="1" i="0" u="sng" dirty="0">
                          <a:solidFill>
                            <a:schemeClr val="tx1"/>
                          </a:solidFill>
                          <a:latin typeface="Century"/>
                          <a:ea typeface="ＭＳ 明朝"/>
                          <a:cs typeface="Times New Roman"/>
                        </a:rPr>
                        <a:t>CG</a:t>
                      </a:r>
                      <a:r>
                        <a:rPr lang="en-US" altLang="ja-JP" sz="900" b="0" i="0" u="sng" dirty="0">
                          <a:solidFill>
                            <a:schemeClr val="tx1"/>
                          </a:solidFill>
                          <a:latin typeface="Century"/>
                          <a:ea typeface="ＭＳ 明朝"/>
                          <a:cs typeface="Times New Roman"/>
                        </a:rPr>
                        <a:t>AAAATCAACGACAGAAATAGCATGCAG</a:t>
                      </a:r>
                    </a:p>
                    <a:p>
                      <a:pPr algn="just">
                        <a:lnSpc>
                          <a:spcPct val="150000"/>
                        </a:lnSpc>
                        <a:spcBef>
                          <a:spcPts val="0"/>
                        </a:spcBef>
                        <a:spcAft>
                          <a:spcPts val="0"/>
                        </a:spcAft>
                      </a:pPr>
                      <a:r>
                        <a:rPr lang="en-US" altLang="ja-JP" sz="900" b="0" i="1" u="none" dirty="0">
                          <a:solidFill>
                            <a:schemeClr val="tx1"/>
                          </a:solidFill>
                          <a:latin typeface="Century"/>
                          <a:ea typeface="ＭＳ 明朝"/>
                          <a:cs typeface="Times New Roman"/>
                        </a:rPr>
                        <a:t>ATCCTGTCAAACACTGATAGTTTAAACTG</a:t>
                      </a:r>
                      <a:r>
                        <a:rPr lang="en-US" altLang="ja-JP" sz="900" b="0" i="0" u="none" dirty="0">
                          <a:solidFill>
                            <a:schemeClr val="tx1"/>
                          </a:solidFill>
                          <a:latin typeface="Century"/>
                          <a:ea typeface="ＭＳ 明朝"/>
                          <a:cs typeface="Times New Roman"/>
                        </a:rPr>
                        <a:t>AA</a:t>
                      </a:r>
                      <a:r>
                        <a:rPr lang="en-US" altLang="ja-JP" sz="900" b="0" i="1" u="sng" dirty="0">
                          <a:solidFill>
                            <a:schemeClr val="tx1"/>
                          </a:solidFill>
                          <a:latin typeface="Century"/>
                          <a:ea typeface="ＭＳ 明朝"/>
                          <a:cs typeface="Times New Roman"/>
                        </a:rPr>
                        <a:t>TT</a:t>
                      </a:r>
                      <a:r>
                        <a:rPr lang="en-US" altLang="ja-JP" sz="900" b="0" i="0" u="sng" dirty="0">
                          <a:solidFill>
                            <a:schemeClr val="tx1"/>
                          </a:solidFill>
                          <a:latin typeface="Century"/>
                          <a:ea typeface="ＭＳ 明朝"/>
                          <a:cs typeface="Times New Roman"/>
                        </a:rPr>
                        <a:t>GCCTACGGAATAGAATACTTACCAAGG</a:t>
                      </a:r>
                    </a:p>
                    <a:p>
                      <a:pPr algn="just">
                        <a:lnSpc>
                          <a:spcPct val="150000"/>
                        </a:lnSpc>
                        <a:spcBef>
                          <a:spcPts val="0"/>
                        </a:spcBef>
                        <a:spcAft>
                          <a:spcPts val="0"/>
                        </a:spcAft>
                      </a:pPr>
                      <a:r>
                        <a:rPr lang="en-US" altLang="ja-JP" sz="900" b="0" i="0" u="sng" dirty="0">
                          <a:solidFill>
                            <a:schemeClr val="tx1"/>
                          </a:solidFill>
                          <a:latin typeface="Century"/>
                          <a:ea typeface="ＭＳ 明朝"/>
                          <a:cs typeface="Times New Roman"/>
                        </a:rPr>
                        <a:t>CGCCTTCGGGGTCCAGCCACGCGACTCCAACATG</a:t>
                      </a:r>
                    </a:p>
                    <a:p>
                      <a:pPr algn="just">
                        <a:lnSpc>
                          <a:spcPct val="150000"/>
                        </a:lnSpc>
                        <a:spcBef>
                          <a:spcPts val="0"/>
                        </a:spcBef>
                        <a:spcAft>
                          <a:spcPts val="0"/>
                        </a:spcAft>
                      </a:pPr>
                      <a:r>
                        <a:rPr lang="en-US" altLang="ja-JP" sz="900" b="0" i="0" u="sng" dirty="0">
                          <a:solidFill>
                            <a:schemeClr val="tx1"/>
                          </a:solidFill>
                          <a:latin typeface="Century"/>
                          <a:ea typeface="ＭＳ 明朝"/>
                          <a:cs typeface="Times New Roman"/>
                        </a:rPr>
                        <a:t>CGGGCCATTGAGCTCGTTTCGTTTCTTGAGGGTGG</a:t>
                      </a:r>
                    </a:p>
                    <a:p>
                      <a:pPr algn="just">
                        <a:lnSpc>
                          <a:spcPct val="150000"/>
                        </a:lnSpc>
                        <a:spcBef>
                          <a:spcPts val="0"/>
                        </a:spcBef>
                        <a:spcAft>
                          <a:spcPts val="0"/>
                        </a:spcAft>
                      </a:pPr>
                      <a:r>
                        <a:rPr lang="en-US" altLang="ja-JP" sz="900" b="0" i="0" u="sng" dirty="0">
                          <a:solidFill>
                            <a:schemeClr val="tx1"/>
                          </a:solidFill>
                          <a:latin typeface="Century"/>
                          <a:ea typeface="ＭＳ 明朝"/>
                          <a:cs typeface="Times New Roman"/>
                        </a:rPr>
                        <a:t>CCTTGCTGCAGAACGCCATCGATGATCTG</a:t>
                      </a:r>
                    </a:p>
                    <a:p>
                      <a:pPr algn="just">
                        <a:lnSpc>
                          <a:spcPct val="150000"/>
                        </a:lnSpc>
                        <a:spcBef>
                          <a:spcPts val="0"/>
                        </a:spcBef>
                        <a:spcAft>
                          <a:spcPts val="0"/>
                        </a:spcAft>
                      </a:pPr>
                      <a:r>
                        <a:rPr lang="en-US" altLang="ja-JP" sz="900" b="0" i="0" u="sng" dirty="0">
                          <a:solidFill>
                            <a:schemeClr val="tx1"/>
                          </a:solidFill>
                          <a:latin typeface="Century"/>
                          <a:ea typeface="ＭＳ 明朝"/>
                          <a:cs typeface="Times New Roman"/>
                        </a:rPr>
                        <a:t>GCAGTCGCCAGAATCGTGTTGTCCTGATAG</a:t>
                      </a:r>
                    </a:p>
                    <a:p>
                      <a:pPr algn="just">
                        <a:lnSpc>
                          <a:spcPct val="150000"/>
                        </a:lnSpc>
                        <a:spcBef>
                          <a:spcPts val="0"/>
                        </a:spcBef>
                        <a:spcAft>
                          <a:spcPts val="0"/>
                        </a:spcAft>
                      </a:pPr>
                      <a:r>
                        <a:rPr lang="en-US" altLang="ja-JP" sz="900" b="0" i="0" u="sng" dirty="0">
                          <a:solidFill>
                            <a:schemeClr val="tx1"/>
                          </a:solidFill>
                          <a:latin typeface="Century"/>
                          <a:ea typeface="ＭＳ 明朝"/>
                          <a:cs typeface="Times New Roman"/>
                        </a:rPr>
                        <a:t>TGTCAACACGTCCCTTGAGGC</a:t>
                      </a:r>
                    </a:p>
                    <a:p>
                      <a:pPr algn="just">
                        <a:lnSpc>
                          <a:spcPct val="150000"/>
                        </a:lnSpc>
                        <a:spcBef>
                          <a:spcPts val="0"/>
                        </a:spcBef>
                        <a:spcAft>
                          <a:spcPts val="0"/>
                        </a:spcAft>
                      </a:pPr>
                      <a:r>
                        <a:rPr lang="en-US" altLang="ja-JP" sz="900" b="0" i="0" u="sng" dirty="0">
                          <a:solidFill>
                            <a:schemeClr val="tx1"/>
                          </a:solidFill>
                          <a:latin typeface="Century"/>
                          <a:ea typeface="ＭＳ 明朝"/>
                          <a:cs typeface="Times New Roman"/>
                        </a:rPr>
                        <a:t>CGCTCTTCAAAAACACCTAACCA</a:t>
                      </a:r>
                    </a:p>
                    <a:p>
                      <a:pPr algn="just">
                        <a:lnSpc>
                          <a:spcPct val="150000"/>
                        </a:lnSpc>
                        <a:spcBef>
                          <a:spcPts val="0"/>
                        </a:spcBef>
                        <a:spcAft>
                          <a:spcPts val="0"/>
                        </a:spcAft>
                      </a:pPr>
                      <a:r>
                        <a:rPr lang="en-US" altLang="ja-JP" sz="900" b="0" i="0" u="sng" dirty="0">
                          <a:solidFill>
                            <a:schemeClr val="tx1"/>
                          </a:solidFill>
                          <a:latin typeface="Century"/>
                          <a:ea typeface="ＭＳ 明朝"/>
                          <a:cs typeface="Times New Roman"/>
                        </a:rPr>
                        <a:t>CTTCTCCTCGATTTCTTTACTACTG</a:t>
                      </a:r>
                    </a:p>
                    <a:p>
                      <a:pPr algn="just">
                        <a:lnSpc>
                          <a:spcPct val="150000"/>
                        </a:lnSpc>
                        <a:spcBef>
                          <a:spcPts val="0"/>
                        </a:spcBef>
                        <a:spcAft>
                          <a:spcPts val="0"/>
                        </a:spcAft>
                      </a:pPr>
                      <a:r>
                        <a:rPr lang="en-US" altLang="ja-JP" sz="900" b="0" i="0" u="sng" dirty="0">
                          <a:solidFill>
                            <a:schemeClr val="tx1"/>
                          </a:solidFill>
                          <a:latin typeface="Century"/>
                          <a:ea typeface="ＭＳ 明朝"/>
                          <a:cs typeface="Times New Roman"/>
                        </a:rPr>
                        <a:t>ACCCCGTCTCAACACCAGAGA</a:t>
                      </a:r>
                    </a:p>
                    <a:p>
                      <a:pPr algn="just">
                        <a:lnSpc>
                          <a:spcPct val="150000"/>
                        </a:lnSpc>
                        <a:spcBef>
                          <a:spcPts val="0"/>
                        </a:spcBef>
                        <a:spcAft>
                          <a:spcPts val="0"/>
                        </a:spcAft>
                      </a:pPr>
                      <a:r>
                        <a:rPr lang="en-US" altLang="ja-JP" sz="900" b="0" i="0" u="sng" dirty="0">
                          <a:solidFill>
                            <a:schemeClr val="tx1"/>
                          </a:solidFill>
                          <a:latin typeface="Century"/>
                          <a:ea typeface="ＭＳ 明朝"/>
                          <a:cs typeface="Times New Roman"/>
                        </a:rPr>
                        <a:t>GAACACCATTGTCTTGTTCAACG</a:t>
                      </a:r>
                    </a:p>
                    <a:p>
                      <a:pPr algn="just">
                        <a:lnSpc>
                          <a:spcPct val="150000"/>
                        </a:lnSpc>
                        <a:spcBef>
                          <a:spcPts val="0"/>
                        </a:spcBef>
                        <a:spcAft>
                          <a:spcPts val="0"/>
                        </a:spcAft>
                      </a:pPr>
                      <a:r>
                        <a:rPr lang="en-US" altLang="ja-JP" sz="900" b="0" i="0" u="sng" dirty="0">
                          <a:solidFill>
                            <a:schemeClr val="tx1"/>
                          </a:solidFill>
                          <a:latin typeface="Century"/>
                          <a:ea typeface="ＭＳ 明朝"/>
                          <a:cs typeface="Times New Roman"/>
                        </a:rPr>
                        <a:t>CTTCAGATAAATGGAAGTGCTTCG</a:t>
                      </a:r>
                    </a:p>
                    <a:p>
                      <a:pPr algn="just">
                        <a:lnSpc>
                          <a:spcPct val="150000"/>
                        </a:lnSpc>
                        <a:spcBef>
                          <a:spcPts val="0"/>
                        </a:spcBef>
                        <a:spcAft>
                          <a:spcPts val="0"/>
                        </a:spcAft>
                      </a:pPr>
                      <a:r>
                        <a:rPr lang="en-US" altLang="ja-JP" sz="900" b="0" i="0" u="sng" dirty="0">
                          <a:solidFill>
                            <a:schemeClr val="tx1"/>
                          </a:solidFill>
                          <a:latin typeface="Century"/>
                          <a:ea typeface="ＭＳ 明朝"/>
                          <a:cs typeface="Times New Roman"/>
                        </a:rPr>
                        <a:t>GCTTCTCATCCCTTCCGAACGTG</a:t>
                      </a:r>
                    </a:p>
                    <a:p>
                      <a:pPr algn="just">
                        <a:lnSpc>
                          <a:spcPct val="150000"/>
                        </a:lnSpc>
                        <a:spcBef>
                          <a:spcPts val="0"/>
                        </a:spcBef>
                        <a:spcAft>
                          <a:spcPts val="0"/>
                        </a:spcAft>
                      </a:pPr>
                      <a:r>
                        <a:rPr lang="en-US" altLang="ja-JP" sz="900" b="0" i="0" u="sng" dirty="0">
                          <a:solidFill>
                            <a:schemeClr val="tx1"/>
                          </a:solidFill>
                          <a:latin typeface="Century"/>
                          <a:ea typeface="ＭＳ 明朝"/>
                          <a:cs typeface="Times New Roman"/>
                        </a:rPr>
                        <a:t>GTAGCGCGCATAAAAGAACTGCTG</a:t>
                      </a:r>
                    </a:p>
                  </a:txBody>
                  <a:tcPr>
                    <a:lnL w="12700" cap="flat" cmpd="sng" algn="ctr">
                      <a:solidFill>
                        <a:schemeClr val="bg1"/>
                      </a:solidFill>
                      <a:prstDash val="solid"/>
                      <a:round/>
                      <a:headEnd type="none" w="med" len="med"/>
                      <a:tailEnd type="none" w="med" len="med"/>
                    </a:lnL>
                    <a:lnR w="12700" cmpd="sng">
                      <a:noFill/>
                    </a:lnR>
                  </a:tcPr>
                </a:tc>
                <a:extLst>
                  <a:ext uri="{0D108BD9-81ED-4DB2-BD59-A6C34878D82A}">
                    <a16:rowId xmlns:a16="http://schemas.microsoft.com/office/drawing/2014/main" val="10001"/>
                  </a:ext>
                </a:extLst>
              </a:tr>
            </a:tbl>
          </a:graphicData>
        </a:graphic>
      </p:graphicFrame>
      <p:sp>
        <p:nvSpPr>
          <p:cNvPr id="6" name="正方形/長方形 5"/>
          <p:cNvSpPr/>
          <p:nvPr/>
        </p:nvSpPr>
        <p:spPr>
          <a:xfrm>
            <a:off x="393778" y="6416087"/>
            <a:ext cx="6192688" cy="646331"/>
          </a:xfrm>
          <a:prstGeom prst="rect">
            <a:avLst/>
          </a:prstGeom>
        </p:spPr>
        <p:txBody>
          <a:bodyPr wrap="square">
            <a:spAutoFit/>
          </a:bodyPr>
          <a:lstStyle/>
          <a:p>
            <a:pPr algn="just">
              <a:spcAft>
                <a:spcPts val="0"/>
              </a:spcAft>
            </a:pPr>
            <a:r>
              <a:rPr lang="en-US" altLang="ja-JP" sz="900" kern="100" dirty="0">
                <a:latin typeface="Times New Roman"/>
                <a:ea typeface="ＭＳ 明朝"/>
                <a:cs typeface="Times New Roman"/>
              </a:rPr>
              <a:t>Primers number 1-6 were used to incorporate a single-base substitution of </a:t>
            </a:r>
            <a:r>
              <a:rPr lang="en-US" altLang="ja-JP" sz="900" i="1" kern="100" dirty="0" err="1">
                <a:latin typeface="Times New Roman"/>
                <a:ea typeface="ＭＳ 明朝"/>
                <a:cs typeface="Times New Roman"/>
              </a:rPr>
              <a:t>glkA</a:t>
            </a:r>
            <a:r>
              <a:rPr lang="en-US" altLang="ja-JP" sz="900" kern="100" dirty="0">
                <a:latin typeface="Times New Roman"/>
                <a:ea typeface="ＭＳ 明朝"/>
                <a:cs typeface="Times New Roman"/>
              </a:rPr>
              <a:t> and the number 7 and 8 were used for the recombinant screening (see “Supplemental materials and methods” for detail). Primers labeled as “seq” were used for DNA sequencing. </a:t>
            </a:r>
            <a:r>
              <a:rPr lang="en-US" altLang="ja-JP" sz="900" b="1" kern="100" dirty="0">
                <a:latin typeface="Times New Roman"/>
                <a:ea typeface="ＭＳ 明朝"/>
                <a:cs typeface="Times New Roman"/>
              </a:rPr>
              <a:t>Bold</a:t>
            </a:r>
            <a:r>
              <a:rPr lang="en-US" altLang="ja-JP" sz="900" kern="100" dirty="0">
                <a:latin typeface="Times New Roman"/>
                <a:ea typeface="ＭＳ 明朝"/>
                <a:cs typeface="Times New Roman"/>
              </a:rPr>
              <a:t>, sequences complementary to </a:t>
            </a:r>
            <a:r>
              <a:rPr lang="en-US" altLang="ja-JP" sz="900" i="1" kern="100" dirty="0" err="1">
                <a:latin typeface="Times New Roman"/>
                <a:ea typeface="ＭＳ 明朝"/>
                <a:cs typeface="Times New Roman"/>
              </a:rPr>
              <a:t>hph</a:t>
            </a:r>
            <a:r>
              <a:rPr lang="en-US" altLang="ja-JP" sz="900" kern="100" dirty="0">
                <a:latin typeface="Times New Roman"/>
                <a:ea typeface="ＭＳ 明朝"/>
                <a:cs typeface="Times New Roman"/>
              </a:rPr>
              <a:t>; </a:t>
            </a:r>
            <a:r>
              <a:rPr lang="en-US" altLang="ja-JP" sz="900" i="1" kern="100" dirty="0">
                <a:latin typeface="Times New Roman"/>
                <a:ea typeface="ＭＳ 明朝"/>
                <a:cs typeface="Times New Roman"/>
              </a:rPr>
              <a:t>italic</a:t>
            </a:r>
            <a:r>
              <a:rPr lang="en-US" altLang="ja-JP" sz="900" kern="100" dirty="0">
                <a:latin typeface="Times New Roman"/>
                <a:ea typeface="ＭＳ 明朝"/>
                <a:cs typeface="Times New Roman"/>
              </a:rPr>
              <a:t>, sequences complementary to </a:t>
            </a:r>
            <a:r>
              <a:rPr lang="en-US" altLang="ja-JP" sz="900" kern="100" dirty="0" err="1">
                <a:latin typeface="Times New Roman"/>
                <a:ea typeface="ＭＳ 明朝"/>
                <a:cs typeface="Times New Roman"/>
              </a:rPr>
              <a:t>pRIE</a:t>
            </a:r>
            <a:r>
              <a:rPr lang="en-US" altLang="ja-JP" sz="900" kern="100" dirty="0">
                <a:latin typeface="Times New Roman"/>
                <a:ea typeface="ＭＳ 明朝"/>
                <a:cs typeface="Times New Roman"/>
              </a:rPr>
              <a:t>; </a:t>
            </a:r>
            <a:r>
              <a:rPr lang="en-US" altLang="ja-JP" sz="900" u="sng" kern="100" dirty="0">
                <a:latin typeface="Times New Roman"/>
                <a:ea typeface="ＭＳ 明朝"/>
                <a:cs typeface="Times New Roman"/>
              </a:rPr>
              <a:t>underlined</a:t>
            </a:r>
            <a:r>
              <a:rPr lang="en-US" altLang="ja-JP" sz="900" kern="100" dirty="0">
                <a:latin typeface="Times New Roman"/>
                <a:ea typeface="ＭＳ 明朝"/>
                <a:cs typeface="Times New Roman"/>
              </a:rPr>
              <a:t>, specific sequence for the target region of the RIB2604 chromosome.</a:t>
            </a:r>
            <a:endParaRPr lang="ja-JP" altLang="ja-JP" sz="700" kern="100" dirty="0">
              <a:effectLst/>
              <a:latin typeface="Century"/>
              <a:ea typeface="ＭＳ 明朝"/>
              <a:cs typeface="Times New Roman"/>
            </a:endParaRPr>
          </a:p>
        </p:txBody>
      </p:sp>
    </p:spTree>
    <p:extLst>
      <p:ext uri="{BB962C8B-B14F-4D97-AF65-F5344CB8AC3E}">
        <p14:creationId xmlns:p14="http://schemas.microsoft.com/office/powerpoint/2010/main" val="3157074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3498898137"/>
              </p:ext>
            </p:extLst>
          </p:nvPr>
        </p:nvGraphicFramePr>
        <p:xfrm>
          <a:off x="1" y="4448945"/>
          <a:ext cx="6869254" cy="1318565"/>
        </p:xfrm>
        <a:graphic>
          <a:graphicData uri="http://schemas.openxmlformats.org/drawingml/2006/table">
            <a:tbl>
              <a:tblPr>
                <a:tableStyleId>{2D5ABB26-0587-4C30-8999-92F81FD0307C}</a:tableStyleId>
              </a:tblPr>
              <a:tblGrid>
                <a:gridCol w="208280">
                  <a:extLst>
                    <a:ext uri="{9D8B030D-6E8A-4147-A177-3AD203B41FA5}">
                      <a16:colId xmlns:a16="http://schemas.microsoft.com/office/drawing/2014/main" val="20000"/>
                    </a:ext>
                  </a:extLst>
                </a:gridCol>
                <a:gridCol w="348932">
                  <a:extLst>
                    <a:ext uri="{9D8B030D-6E8A-4147-A177-3AD203B41FA5}">
                      <a16:colId xmlns:a16="http://schemas.microsoft.com/office/drawing/2014/main" val="20001"/>
                    </a:ext>
                  </a:extLst>
                </a:gridCol>
                <a:gridCol w="299023">
                  <a:extLst>
                    <a:ext uri="{9D8B030D-6E8A-4147-A177-3AD203B41FA5}">
                      <a16:colId xmlns:a16="http://schemas.microsoft.com/office/drawing/2014/main" val="20002"/>
                    </a:ext>
                  </a:extLst>
                </a:gridCol>
                <a:gridCol w="300651">
                  <a:extLst>
                    <a:ext uri="{9D8B030D-6E8A-4147-A177-3AD203B41FA5}">
                      <a16:colId xmlns:a16="http://schemas.microsoft.com/office/drawing/2014/main" val="20003"/>
                    </a:ext>
                  </a:extLst>
                </a:gridCol>
                <a:gridCol w="300651">
                  <a:extLst>
                    <a:ext uri="{9D8B030D-6E8A-4147-A177-3AD203B41FA5}">
                      <a16:colId xmlns:a16="http://schemas.microsoft.com/office/drawing/2014/main" val="20004"/>
                    </a:ext>
                  </a:extLst>
                </a:gridCol>
                <a:gridCol w="300651">
                  <a:extLst>
                    <a:ext uri="{9D8B030D-6E8A-4147-A177-3AD203B41FA5}">
                      <a16:colId xmlns:a16="http://schemas.microsoft.com/office/drawing/2014/main" val="20005"/>
                    </a:ext>
                  </a:extLst>
                </a:gridCol>
                <a:gridCol w="300651">
                  <a:extLst>
                    <a:ext uri="{9D8B030D-6E8A-4147-A177-3AD203B41FA5}">
                      <a16:colId xmlns:a16="http://schemas.microsoft.com/office/drawing/2014/main" val="618501830"/>
                    </a:ext>
                  </a:extLst>
                </a:gridCol>
                <a:gridCol w="300651">
                  <a:extLst>
                    <a:ext uri="{9D8B030D-6E8A-4147-A177-3AD203B41FA5}">
                      <a16:colId xmlns:a16="http://schemas.microsoft.com/office/drawing/2014/main" val="1939550012"/>
                    </a:ext>
                  </a:extLst>
                </a:gridCol>
                <a:gridCol w="300651">
                  <a:extLst>
                    <a:ext uri="{9D8B030D-6E8A-4147-A177-3AD203B41FA5}">
                      <a16:colId xmlns:a16="http://schemas.microsoft.com/office/drawing/2014/main" val="20006"/>
                    </a:ext>
                  </a:extLst>
                </a:gridCol>
                <a:gridCol w="300651">
                  <a:extLst>
                    <a:ext uri="{9D8B030D-6E8A-4147-A177-3AD203B41FA5}">
                      <a16:colId xmlns:a16="http://schemas.microsoft.com/office/drawing/2014/main" val="20007"/>
                    </a:ext>
                  </a:extLst>
                </a:gridCol>
                <a:gridCol w="300651">
                  <a:extLst>
                    <a:ext uri="{9D8B030D-6E8A-4147-A177-3AD203B41FA5}">
                      <a16:colId xmlns:a16="http://schemas.microsoft.com/office/drawing/2014/main" val="20015"/>
                    </a:ext>
                  </a:extLst>
                </a:gridCol>
                <a:gridCol w="300651">
                  <a:extLst>
                    <a:ext uri="{9D8B030D-6E8A-4147-A177-3AD203B41FA5}">
                      <a16:colId xmlns:a16="http://schemas.microsoft.com/office/drawing/2014/main" val="20008"/>
                    </a:ext>
                  </a:extLst>
                </a:gridCol>
                <a:gridCol w="300651">
                  <a:extLst>
                    <a:ext uri="{9D8B030D-6E8A-4147-A177-3AD203B41FA5}">
                      <a16:colId xmlns:a16="http://schemas.microsoft.com/office/drawing/2014/main" val="20009"/>
                    </a:ext>
                  </a:extLst>
                </a:gridCol>
                <a:gridCol w="300651">
                  <a:extLst>
                    <a:ext uri="{9D8B030D-6E8A-4147-A177-3AD203B41FA5}">
                      <a16:colId xmlns:a16="http://schemas.microsoft.com/office/drawing/2014/main" val="20010"/>
                    </a:ext>
                  </a:extLst>
                </a:gridCol>
                <a:gridCol w="300651">
                  <a:extLst>
                    <a:ext uri="{9D8B030D-6E8A-4147-A177-3AD203B41FA5}">
                      <a16:colId xmlns:a16="http://schemas.microsoft.com/office/drawing/2014/main" val="20011"/>
                    </a:ext>
                  </a:extLst>
                </a:gridCol>
                <a:gridCol w="300651">
                  <a:extLst>
                    <a:ext uri="{9D8B030D-6E8A-4147-A177-3AD203B41FA5}">
                      <a16:colId xmlns:a16="http://schemas.microsoft.com/office/drawing/2014/main" val="20012"/>
                    </a:ext>
                  </a:extLst>
                </a:gridCol>
                <a:gridCol w="338555">
                  <a:extLst>
                    <a:ext uri="{9D8B030D-6E8A-4147-A177-3AD203B41FA5}">
                      <a16:colId xmlns:a16="http://schemas.microsoft.com/office/drawing/2014/main" val="20013"/>
                    </a:ext>
                  </a:extLst>
                </a:gridCol>
                <a:gridCol w="262746">
                  <a:extLst>
                    <a:ext uri="{9D8B030D-6E8A-4147-A177-3AD203B41FA5}">
                      <a16:colId xmlns:a16="http://schemas.microsoft.com/office/drawing/2014/main" val="20014"/>
                    </a:ext>
                  </a:extLst>
                </a:gridCol>
                <a:gridCol w="300651">
                  <a:extLst>
                    <a:ext uri="{9D8B030D-6E8A-4147-A177-3AD203B41FA5}">
                      <a16:colId xmlns:a16="http://schemas.microsoft.com/office/drawing/2014/main" val="2334729831"/>
                    </a:ext>
                  </a:extLst>
                </a:gridCol>
                <a:gridCol w="300651">
                  <a:extLst>
                    <a:ext uri="{9D8B030D-6E8A-4147-A177-3AD203B41FA5}">
                      <a16:colId xmlns:a16="http://schemas.microsoft.com/office/drawing/2014/main" val="1460797948"/>
                    </a:ext>
                  </a:extLst>
                </a:gridCol>
                <a:gridCol w="300651">
                  <a:extLst>
                    <a:ext uri="{9D8B030D-6E8A-4147-A177-3AD203B41FA5}">
                      <a16:colId xmlns:a16="http://schemas.microsoft.com/office/drawing/2014/main" val="1625026942"/>
                    </a:ext>
                  </a:extLst>
                </a:gridCol>
                <a:gridCol w="300651">
                  <a:extLst>
                    <a:ext uri="{9D8B030D-6E8A-4147-A177-3AD203B41FA5}">
                      <a16:colId xmlns:a16="http://schemas.microsoft.com/office/drawing/2014/main" val="707053032"/>
                    </a:ext>
                  </a:extLst>
                </a:gridCol>
                <a:gridCol w="300651">
                  <a:extLst>
                    <a:ext uri="{9D8B030D-6E8A-4147-A177-3AD203B41FA5}">
                      <a16:colId xmlns:a16="http://schemas.microsoft.com/office/drawing/2014/main" val="3855834005"/>
                    </a:ext>
                  </a:extLst>
                </a:gridCol>
              </a:tblGrid>
              <a:tr h="143180">
                <a:tc gridSpan="9">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450" b="1" kern="100" dirty="0">
                          <a:latin typeface="Times New Roman" panose="02020603050405020304" pitchFamily="18" charset="0"/>
                          <a:ea typeface="ＭＳ 明朝" panose="02020609040205080304" pitchFamily="17" charset="-128"/>
                          <a:cs typeface="Times New Roman" panose="02020603050405020304" pitchFamily="18" charset="0"/>
                        </a:rPr>
                        <a:t>Table S4</a:t>
                      </a:r>
                      <a:r>
                        <a:rPr lang="en-US" altLang="ja-JP" sz="450" kern="100" dirty="0">
                          <a:latin typeface="Times New Roman" panose="02020603050405020304" pitchFamily="18" charset="0"/>
                          <a:ea typeface="ＭＳ 明朝" panose="02020609040205080304" pitchFamily="17" charset="-128"/>
                          <a:cs typeface="Times New Roman" panose="02020603050405020304" pitchFamily="18" charset="0"/>
                        </a:rPr>
                        <a:t>. Components of aroma compounds in produced shochu after distillation </a:t>
                      </a:r>
                      <a:endParaRPr lang="ja-JP" altLang="ja-JP" sz="450" kern="100" dirty="0">
                        <a:latin typeface="Century" panose="02040604050505020304" pitchFamily="18" charset="0"/>
                        <a:ea typeface="ＭＳ 明朝" panose="02020609040205080304" pitchFamily="17" charset="-128"/>
                        <a:cs typeface="Times New Roman" panose="02020603050405020304" pitchFamily="18" charset="0"/>
                      </a:endParaRPr>
                    </a:p>
                  </a:txBody>
                  <a:tcPr marL="9525" marR="9525" marT="9525" marB="0" anchor="ct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ctr" fontAlgn="ctr"/>
                      <a:endParaRPr lang="ja-JP" altLang="en-US" sz="4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ctr" fontAlgn="b"/>
                      <a:endParaRPr lang="ja-JP" altLang="en-US" sz="4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ctr" fontAlgn="b"/>
                      <a:endParaRPr lang="ja-JP" altLang="en-US" sz="4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ctr" fontAlgn="b"/>
                      <a:endParaRPr lang="en-US" altLang="ja-JP" sz="4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ctr" fontAlgn="b"/>
                      <a:endParaRPr lang="en-US" altLang="ja-JP" sz="4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ctr" fontAlgn="b"/>
                      <a:endParaRPr lang="en-US" altLang="ja-JP" sz="4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ctr" fontAlgn="b"/>
                      <a:endParaRPr lang="ja-JP" altLang="en-US" sz="4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ctr" fontAlgn="b"/>
                      <a:endParaRPr lang="ja-JP" altLang="en-US" sz="4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endParaRPr lang="ja-JP" altLang="en-US" sz="4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endParaRPr lang="ja-JP" altLang="en-US" sz="4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endParaRPr lang="en-US" altLang="ja-JP" sz="4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endParaRPr lang="en-US" altLang="ja-JP" sz="4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endParaRPr lang="en-US" altLang="ja-JP" sz="4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endParaRPr lang="en-US" altLang="ja-JP" sz="4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endParaRPr lang="en-US" sz="4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endParaRPr lang="ja-JP" altLang="en-US" sz="4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endParaRPr lang="ja-JP" altLang="en-US" sz="4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tcPr>
                </a:tc>
                <a:tc gridSpan="5">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altLang="ja-JP" sz="450" b="0" i="0" u="none" strike="noStrike" dirty="0">
                          <a:solidFill>
                            <a:srgbClr val="000000"/>
                          </a:solidFill>
                          <a:effectLst/>
                          <a:latin typeface="Times New Roman" panose="02020603050405020304" pitchFamily="18" charset="0"/>
                          <a:cs typeface="Times New Roman" panose="02020603050405020304" pitchFamily="18" charset="0"/>
                        </a:rPr>
                        <a:t>Unit: µg/L (equivalent to 25% (v/v) ethanol)</a:t>
                      </a:r>
                    </a:p>
                  </a:txBody>
                  <a:tcPr marL="9525" marR="9525" marT="9525" marB="0" anchor="ct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ctr" fontAlgn="b"/>
                      <a:endParaRPr lang="en-US" altLang="ja-JP" sz="4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ctr" fontAlgn="b"/>
                      <a:endParaRPr lang="en-US" altLang="ja-JP" sz="4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ctr" fontAlgn="b"/>
                      <a:endParaRPr lang="ja-JP" altLang="en-US" sz="4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ctr" fontAlgn="b"/>
                      <a:endParaRPr lang="en-US" altLang="ja-JP" sz="4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143180">
                <a:tc>
                  <a:txBody>
                    <a:bodyPr/>
                    <a:lstStyle/>
                    <a:p>
                      <a:pPr algn="ctr" fontAlgn="ctr"/>
                      <a:endParaRPr lang="ja-JP" altLang="en-US" sz="4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altLang="ja-JP" sz="450" b="0" i="0" u="none" strike="noStrike" dirty="0">
                          <a:solidFill>
                            <a:srgbClr val="000000"/>
                          </a:solidFill>
                          <a:effectLst/>
                          <a:latin typeface="Times New Roman" panose="02020603050405020304" pitchFamily="18" charset="0"/>
                          <a:cs typeface="Times New Roman" panose="02020603050405020304" pitchFamily="18" charset="0"/>
                        </a:rPr>
                        <a:t>Strain</a:t>
                      </a:r>
                      <a:endParaRPr lang="ja-JP" altLang="en-US" sz="4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en-US" altLang="ja-JP" sz="450" b="0" i="0" u="none" strike="noStrike" dirty="0">
                          <a:solidFill>
                            <a:srgbClr val="000000"/>
                          </a:solidFill>
                          <a:effectLst/>
                          <a:latin typeface="Times New Roman" panose="02020603050405020304" pitchFamily="18" charset="0"/>
                          <a:cs typeface="Times New Roman" panose="02020603050405020304" pitchFamily="18" charset="0"/>
                        </a:rPr>
                        <a:t>Guayacol</a:t>
                      </a:r>
                      <a:endParaRPr lang="ja-JP" altLang="en-US" sz="4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en-US" altLang="ja-JP" sz="450" b="0" i="0" u="none" strike="noStrike" dirty="0">
                          <a:solidFill>
                            <a:srgbClr val="000000"/>
                          </a:solidFill>
                          <a:effectLst/>
                          <a:latin typeface="Times New Roman" panose="02020603050405020304" pitchFamily="18" charset="0"/>
                          <a:cs typeface="Times New Roman" panose="02020603050405020304" pitchFamily="18" charset="0"/>
                        </a:rPr>
                        <a:t>1-hexanol</a:t>
                      </a:r>
                      <a:endParaRPr lang="ja-JP" altLang="en-US" sz="4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en-US" altLang="ja-JP" sz="450" b="0" i="0" u="none" strike="noStrike" dirty="0">
                          <a:solidFill>
                            <a:srgbClr val="000000"/>
                          </a:solidFill>
                          <a:effectLst/>
                          <a:latin typeface="Times New Roman" panose="02020603050405020304" pitchFamily="18" charset="0"/>
                          <a:cs typeface="Times New Roman" panose="02020603050405020304" pitchFamily="18" charset="0"/>
                        </a:rPr>
                        <a:t>1-octanol</a:t>
                      </a: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en-US" altLang="ja-JP" sz="450" b="0" i="0" u="none" strike="noStrike" dirty="0">
                          <a:solidFill>
                            <a:srgbClr val="000000"/>
                          </a:solidFill>
                          <a:effectLst/>
                          <a:latin typeface="Times New Roman" panose="02020603050405020304" pitchFamily="18" charset="0"/>
                          <a:cs typeface="Times New Roman" panose="02020603050405020304" pitchFamily="18" charset="0"/>
                        </a:rPr>
                        <a:t>1-decanol</a:t>
                      </a: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en-US" altLang="ja-JP" sz="450" b="0" i="0" u="none" strike="noStrike" dirty="0">
                          <a:solidFill>
                            <a:srgbClr val="000000"/>
                          </a:solidFill>
                          <a:effectLst/>
                          <a:latin typeface="Times New Roman" panose="02020603050405020304" pitchFamily="18" charset="0"/>
                          <a:cs typeface="Times New Roman" panose="02020603050405020304" pitchFamily="18" charset="0"/>
                        </a:rPr>
                        <a:t>Ethyl phenyl acetate</a:t>
                      </a: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en-US" altLang="ja-JP" sz="450" b="0" i="0" u="none" strike="noStrike" dirty="0">
                          <a:solidFill>
                            <a:srgbClr val="000000"/>
                          </a:solidFill>
                          <a:effectLst/>
                          <a:latin typeface="Times New Roman" panose="02020603050405020304" pitchFamily="18" charset="0"/>
                          <a:cs typeface="Times New Roman" panose="02020603050405020304" pitchFamily="18" charset="0"/>
                        </a:rPr>
                        <a:t>Ethyl</a:t>
                      </a:r>
                    </a:p>
                    <a:p>
                      <a:pPr algn="ctr" fontAlgn="b"/>
                      <a:r>
                        <a:rPr lang="en-US" altLang="ja-JP" sz="450" b="0" i="0" u="none" strike="noStrike" dirty="0">
                          <a:solidFill>
                            <a:srgbClr val="000000"/>
                          </a:solidFill>
                          <a:effectLst/>
                          <a:latin typeface="Times New Roman" panose="02020603050405020304" pitchFamily="18" charset="0"/>
                          <a:cs typeface="Times New Roman" panose="02020603050405020304" pitchFamily="18" charset="0"/>
                        </a:rPr>
                        <a:t>acetate</a:t>
                      </a:r>
                      <a:endParaRPr lang="ja-JP" altLang="en-US" sz="4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en-US" altLang="ja-JP" sz="450" b="0" i="0" u="none" strike="noStrike" dirty="0">
                          <a:solidFill>
                            <a:srgbClr val="000000"/>
                          </a:solidFill>
                          <a:effectLst/>
                          <a:latin typeface="Times New Roman" panose="02020603050405020304" pitchFamily="18" charset="0"/>
                          <a:cs typeface="Times New Roman" panose="02020603050405020304" pitchFamily="18" charset="0"/>
                        </a:rPr>
                        <a:t>Ethyl caproate</a:t>
                      </a:r>
                      <a:endParaRPr lang="ja-JP" altLang="en-US" sz="4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en-US" altLang="ja-JP" sz="450" b="0" i="0" u="none" strike="noStrike" dirty="0">
                          <a:solidFill>
                            <a:srgbClr val="000000"/>
                          </a:solidFill>
                          <a:effectLst/>
                          <a:latin typeface="Times New Roman" panose="02020603050405020304" pitchFamily="18" charset="0"/>
                          <a:cs typeface="Times New Roman" panose="02020603050405020304" pitchFamily="18" charset="0"/>
                        </a:rPr>
                        <a:t>Ethyl caprylate</a:t>
                      </a:r>
                      <a:endParaRPr lang="ja-JP" altLang="en-US" sz="4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en-US" altLang="ja-JP" sz="450" b="0" i="0" u="none" strike="noStrike" dirty="0">
                          <a:solidFill>
                            <a:srgbClr val="000000"/>
                          </a:solidFill>
                          <a:effectLst/>
                          <a:latin typeface="Times New Roman" panose="02020603050405020304" pitchFamily="18" charset="0"/>
                          <a:cs typeface="Times New Roman" panose="02020603050405020304" pitchFamily="18" charset="0"/>
                        </a:rPr>
                        <a:t>Ethyl caprate</a:t>
                      </a:r>
                      <a:endParaRPr lang="ja-JP" altLang="en-US" sz="4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en-US" altLang="ja-JP" sz="450" b="0" i="0" u="none" strike="noStrike" dirty="0">
                          <a:solidFill>
                            <a:srgbClr val="000000"/>
                          </a:solidFill>
                          <a:effectLst/>
                          <a:latin typeface="Times New Roman" panose="02020603050405020304" pitchFamily="18" charset="0"/>
                          <a:cs typeface="Times New Roman" panose="02020603050405020304" pitchFamily="18" charset="0"/>
                        </a:rPr>
                        <a:t>Methyl salicylate</a:t>
                      </a: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en-US" altLang="ja-JP" sz="450" b="0" i="0" u="none" strike="noStrike" dirty="0">
                          <a:solidFill>
                            <a:srgbClr val="000000"/>
                          </a:solidFill>
                          <a:effectLst/>
                          <a:latin typeface="Times New Roman" panose="02020603050405020304" pitchFamily="18" charset="0"/>
                          <a:cs typeface="Times New Roman" panose="02020603050405020304" pitchFamily="18" charset="0"/>
                        </a:rPr>
                        <a:t>Ethyl cinnamate</a:t>
                      </a: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en-US" altLang="ja-JP" sz="450" b="0" i="0" u="none" strike="noStrike" dirty="0">
                          <a:solidFill>
                            <a:srgbClr val="000000"/>
                          </a:solidFill>
                          <a:effectLst/>
                          <a:latin typeface="Times New Roman" panose="02020603050405020304" pitchFamily="18" charset="0"/>
                          <a:cs typeface="Times New Roman" panose="02020603050405020304" pitchFamily="18" charset="0"/>
                        </a:rPr>
                        <a:t>Ethyl benzoate</a:t>
                      </a: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en-US" altLang="ja-JP" sz="450" b="0" i="0" u="none" strike="noStrike" dirty="0">
                          <a:solidFill>
                            <a:srgbClr val="000000"/>
                          </a:solidFill>
                          <a:effectLst/>
                          <a:latin typeface="Times New Roman" panose="02020603050405020304" pitchFamily="18" charset="0"/>
                          <a:cs typeface="Times New Roman" panose="02020603050405020304" pitchFamily="18" charset="0"/>
                        </a:rPr>
                        <a:t>Diethyl succinate</a:t>
                      </a: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en-US" sz="450" b="0" i="0" u="none" strike="noStrike" dirty="0">
                          <a:solidFill>
                            <a:srgbClr val="000000"/>
                          </a:solidFill>
                          <a:effectLst/>
                          <a:latin typeface="Times New Roman" panose="02020603050405020304" pitchFamily="18" charset="0"/>
                          <a:cs typeface="Times New Roman" panose="02020603050405020304" pitchFamily="18" charset="0"/>
                        </a:rPr>
                        <a:t>2-pentyl</a:t>
                      </a:r>
                    </a:p>
                    <a:p>
                      <a:pPr algn="ctr" fontAlgn="b"/>
                      <a:r>
                        <a:rPr lang="en-US" sz="450" b="0" i="0" u="none" strike="noStrike" dirty="0">
                          <a:solidFill>
                            <a:srgbClr val="000000"/>
                          </a:solidFill>
                          <a:effectLst/>
                          <a:latin typeface="Times New Roman" panose="02020603050405020304" pitchFamily="18" charset="0"/>
                          <a:cs typeface="Times New Roman" panose="02020603050405020304" pitchFamily="18" charset="0"/>
                        </a:rPr>
                        <a:t>furan</a:t>
                      </a: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en-US" altLang="ja-JP" sz="450" b="0" i="0" u="none" strike="noStrike" dirty="0">
                          <a:solidFill>
                            <a:srgbClr val="000000"/>
                          </a:solidFill>
                          <a:effectLst/>
                          <a:latin typeface="Times New Roman" panose="02020603050405020304" pitchFamily="18" charset="0"/>
                          <a:cs typeface="Times New Roman" panose="02020603050405020304" pitchFamily="18" charset="0"/>
                        </a:rPr>
                        <a:t>5-methyl-2-furaldehyde</a:t>
                      </a:r>
                      <a:endParaRPr lang="ja-JP" altLang="en-US" sz="4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en-US" altLang="ja-JP" sz="450" b="0" i="0" u="none" strike="noStrike" dirty="0">
                          <a:solidFill>
                            <a:srgbClr val="000000"/>
                          </a:solidFill>
                          <a:effectLst/>
                          <a:latin typeface="Times New Roman" panose="02020603050405020304" pitchFamily="18" charset="0"/>
                          <a:cs typeface="Times New Roman" panose="02020603050405020304" pitchFamily="18" charset="0"/>
                        </a:rPr>
                        <a:t>furfural</a:t>
                      </a:r>
                      <a:endParaRPr lang="ja-JP" altLang="en-US" sz="4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en-US" altLang="ja-JP" sz="450" b="0" i="0" u="none" strike="noStrike" dirty="0">
                          <a:solidFill>
                            <a:srgbClr val="000000"/>
                          </a:solidFill>
                          <a:effectLst/>
                          <a:latin typeface="Times New Roman" panose="02020603050405020304" pitchFamily="18" charset="0"/>
                          <a:cs typeface="Times New Roman" panose="02020603050405020304" pitchFamily="18" charset="0"/>
                        </a:rPr>
                        <a:t>Linalol</a:t>
                      </a: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en-US" altLang="ja-JP" sz="450" b="0" i="0" u="none" strike="noStrike" dirty="0">
                          <a:solidFill>
                            <a:srgbClr val="000000"/>
                          </a:solidFill>
                          <a:effectLst/>
                          <a:latin typeface="Times New Roman" panose="02020603050405020304" pitchFamily="18" charset="0"/>
                          <a:cs typeface="Times New Roman" panose="02020603050405020304" pitchFamily="18" charset="0"/>
                        </a:rPr>
                        <a:t>Nellol</a:t>
                      </a: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en-US" altLang="ja-JP" sz="450" b="0" i="0" u="none" strike="noStrike" dirty="0">
                          <a:solidFill>
                            <a:srgbClr val="000000"/>
                          </a:solidFill>
                          <a:effectLst/>
                          <a:latin typeface="Times New Roman" panose="02020603050405020304" pitchFamily="18" charset="0"/>
                          <a:cs typeface="Times New Roman" panose="02020603050405020304" pitchFamily="18" charset="0"/>
                        </a:rPr>
                        <a:t>Citronellol</a:t>
                      </a: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en-US" altLang="ja-JP" sz="450" u="none" strike="noStrike" dirty="0">
                          <a:effectLst/>
                          <a:latin typeface="Times New Roman" panose="02020603050405020304" pitchFamily="18" charset="0"/>
                          <a:cs typeface="Times New Roman" panose="02020603050405020304" pitchFamily="18" charset="0"/>
                        </a:rPr>
                        <a:t>Nerolidol</a:t>
                      </a:r>
                      <a:endParaRPr lang="ja-JP" altLang="en-US" sz="4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el-GR" altLang="ja-JP" sz="450" b="0" i="0" u="none" strike="noStrike" dirty="0">
                          <a:solidFill>
                            <a:srgbClr val="000000"/>
                          </a:solidFill>
                          <a:effectLst/>
                          <a:latin typeface="Times New Roman" panose="02020603050405020304" pitchFamily="18" charset="0"/>
                          <a:cs typeface="Times New Roman" panose="02020603050405020304" pitchFamily="18" charset="0"/>
                        </a:rPr>
                        <a:t>α-</a:t>
                      </a:r>
                      <a:r>
                        <a:rPr lang="en-US" altLang="ja-JP" sz="450" b="0" i="0" u="none" strike="noStrike" dirty="0">
                          <a:solidFill>
                            <a:srgbClr val="000000"/>
                          </a:solidFill>
                          <a:effectLst/>
                          <a:latin typeface="Times New Roman" panose="02020603050405020304" pitchFamily="18" charset="0"/>
                          <a:cs typeface="Times New Roman" panose="02020603050405020304" pitchFamily="18" charset="0"/>
                        </a:rPr>
                        <a:t>terpineol</a:t>
                      </a: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0">
                <a:tc rowSpan="3">
                  <a:txBody>
                    <a:bodyPr/>
                    <a:lstStyle/>
                    <a:p>
                      <a:pPr algn="ctr"/>
                      <a:r>
                        <a:rPr kumimoji="1" lang="en-US" altLang="ja-JP" sz="450" dirty="0">
                          <a:latin typeface="Times New Roman" panose="02020603050405020304" pitchFamily="18" charset="0"/>
                          <a:cs typeface="Times New Roman" panose="02020603050405020304" pitchFamily="18" charset="0"/>
                        </a:rPr>
                        <a:t>Rice</a:t>
                      </a:r>
                      <a:endParaRPr kumimoji="1" lang="ja-JP" altLang="en-US" sz="450" dirty="0">
                        <a:latin typeface="Times New Roman" panose="02020603050405020304" pitchFamily="18" charset="0"/>
                        <a:cs typeface="Times New Roman" panose="02020603050405020304" pitchFamily="18" charset="0"/>
                      </a:endParaRPr>
                    </a:p>
                  </a:txBody>
                  <a:tcPr vert="vert27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450" dirty="0">
                          <a:latin typeface="Times New Roman" panose="02020603050405020304" pitchFamily="18" charset="0"/>
                          <a:cs typeface="Times New Roman" panose="02020603050405020304" pitchFamily="18" charset="0"/>
                        </a:rPr>
                        <a:t>WT </a:t>
                      </a:r>
                      <a:endParaRPr kumimoji="1" lang="ja-JP" altLang="en-US" sz="450" dirty="0">
                        <a:latin typeface="Times New Roman" panose="02020603050405020304" pitchFamily="18" charset="0"/>
                        <a:cs typeface="Times New Roman" panose="02020603050405020304" pitchFamily="18" charset="0"/>
                      </a:endParaRPr>
                    </a:p>
                  </a:txBody>
                  <a:tcPr anchor="ctr">
                    <a:lnT w="6350" cap="flat" cmpd="sng" algn="ctr">
                      <a:solidFill>
                        <a:schemeClr val="tx1"/>
                      </a:solidFill>
                      <a:prstDash val="solid"/>
                      <a:round/>
                      <a:headEnd type="none" w="med" len="med"/>
                      <a:tailEnd type="none" w="med" len="med"/>
                    </a:lnT>
                  </a:tcPr>
                </a:tc>
                <a:tc>
                  <a:txBody>
                    <a:bodyPr/>
                    <a:lstStyle/>
                    <a:p>
                      <a:pPr algn="ctr" fontAlgn="b"/>
                      <a:r>
                        <a:rPr lang="en-US" sz="450" b="0" i="0" u="none" strike="noStrike">
                          <a:solidFill>
                            <a:srgbClr val="000000"/>
                          </a:solidFill>
                          <a:effectLst/>
                          <a:latin typeface="Times New Roman" panose="02020603050405020304" pitchFamily="18" charset="0"/>
                          <a:cs typeface="Times New Roman" panose="02020603050405020304" pitchFamily="18" charset="0"/>
                        </a:rPr>
                        <a:t>ND</a:t>
                      </a:r>
                    </a:p>
                  </a:txBody>
                  <a:tcPr marL="9525" marR="9525" marT="9525" marB="0" anchor="ctr">
                    <a:lnT w="6350" cap="flat" cmpd="sng" algn="ctr">
                      <a:solidFill>
                        <a:schemeClr val="tx1"/>
                      </a:solidFill>
                      <a:prstDash val="solid"/>
                      <a:round/>
                      <a:headEnd type="none" w="med" len="med"/>
                      <a:tailEnd type="none" w="med" len="med"/>
                    </a:lnT>
                  </a:tcPr>
                </a:tc>
                <a:tc>
                  <a:txBody>
                    <a:bodyPr/>
                    <a:lstStyle/>
                    <a:p>
                      <a:pPr algn="ctr" fontAlgn="b"/>
                      <a:r>
                        <a:rPr lang="en-US" altLang="ja-JP" sz="450" b="0" i="0" u="none" strike="noStrike" dirty="0">
                          <a:solidFill>
                            <a:srgbClr val="000000"/>
                          </a:solidFill>
                          <a:effectLst/>
                          <a:latin typeface="Times New Roman" panose="02020603050405020304" pitchFamily="18" charset="0"/>
                          <a:cs typeface="Times New Roman" panose="02020603050405020304" pitchFamily="18" charset="0"/>
                        </a:rPr>
                        <a:t>1,220</a:t>
                      </a:r>
                    </a:p>
                  </a:txBody>
                  <a:tcPr marL="9525" marR="9525" marT="9525" marB="0" anchor="ctr">
                    <a:lnT w="6350" cap="flat" cmpd="sng" algn="ctr">
                      <a:solidFill>
                        <a:schemeClr val="tx1"/>
                      </a:solidFill>
                      <a:prstDash val="solid"/>
                      <a:round/>
                      <a:headEnd type="none" w="med" len="med"/>
                      <a:tailEnd type="none" w="med" len="med"/>
                    </a:lnT>
                  </a:tcPr>
                </a:tc>
                <a:tc>
                  <a:txBody>
                    <a:bodyPr/>
                    <a:lstStyle/>
                    <a:p>
                      <a:pPr algn="ctr" fontAlgn="b"/>
                      <a:r>
                        <a:rPr lang="en-US" altLang="ja-JP" sz="450" b="0" i="0" u="none" strike="noStrike">
                          <a:solidFill>
                            <a:srgbClr val="000000"/>
                          </a:solidFill>
                          <a:effectLst/>
                          <a:latin typeface="Times New Roman" panose="02020603050405020304" pitchFamily="18" charset="0"/>
                          <a:cs typeface="Times New Roman" panose="02020603050405020304" pitchFamily="18" charset="0"/>
                        </a:rPr>
                        <a:t>59.9</a:t>
                      </a:r>
                    </a:p>
                  </a:txBody>
                  <a:tcPr marL="9525" marR="9525" marT="9525" marB="0" anchor="ctr">
                    <a:lnT w="6350" cap="flat" cmpd="sng" algn="ctr">
                      <a:solidFill>
                        <a:schemeClr val="tx1"/>
                      </a:solidFill>
                      <a:prstDash val="solid"/>
                      <a:round/>
                      <a:headEnd type="none" w="med" len="med"/>
                      <a:tailEnd type="none" w="med" len="med"/>
                    </a:lnT>
                  </a:tcPr>
                </a:tc>
                <a:tc>
                  <a:txBody>
                    <a:bodyPr/>
                    <a:lstStyle/>
                    <a:p>
                      <a:pPr algn="ctr" fontAlgn="b"/>
                      <a:r>
                        <a:rPr lang="en-US" altLang="ja-JP" sz="450" b="0" i="0" u="none" strike="noStrike">
                          <a:solidFill>
                            <a:srgbClr val="000000"/>
                          </a:solidFill>
                          <a:effectLst/>
                          <a:latin typeface="Times New Roman" panose="02020603050405020304" pitchFamily="18" charset="0"/>
                          <a:cs typeface="Times New Roman" panose="02020603050405020304" pitchFamily="18" charset="0"/>
                        </a:rPr>
                        <a:t>20.2</a:t>
                      </a:r>
                    </a:p>
                  </a:txBody>
                  <a:tcPr marL="9525" marR="9525" marT="9525" marB="0" anchor="ctr">
                    <a:lnT w="6350" cap="flat" cmpd="sng" algn="ctr">
                      <a:solidFill>
                        <a:schemeClr val="tx1"/>
                      </a:solidFill>
                      <a:prstDash val="solid"/>
                      <a:round/>
                      <a:headEnd type="none" w="med" len="med"/>
                      <a:tailEnd type="none" w="med" len="med"/>
                    </a:lnT>
                  </a:tcPr>
                </a:tc>
                <a:tc>
                  <a:txBody>
                    <a:bodyPr/>
                    <a:lstStyle/>
                    <a:p>
                      <a:pPr algn="ctr" fontAlgn="b"/>
                      <a:r>
                        <a:rPr lang="en-US" altLang="ja-JP" sz="450" b="0" i="0" u="none" strike="noStrike" dirty="0">
                          <a:solidFill>
                            <a:srgbClr val="000000"/>
                          </a:solidFill>
                          <a:effectLst/>
                          <a:latin typeface="Times New Roman" panose="02020603050405020304" pitchFamily="18" charset="0"/>
                          <a:cs typeface="Times New Roman" panose="02020603050405020304" pitchFamily="18" charset="0"/>
                        </a:rPr>
                        <a:t>9.70</a:t>
                      </a:r>
                    </a:p>
                  </a:txBody>
                  <a:tcPr marL="9525" marR="9525" marT="9525" marB="0" anchor="ctr">
                    <a:lnT w="6350" cap="flat" cmpd="sng" algn="ctr">
                      <a:solidFill>
                        <a:schemeClr val="tx1"/>
                      </a:solidFill>
                      <a:prstDash val="solid"/>
                      <a:round/>
                      <a:headEnd type="none" w="med" len="med"/>
                      <a:tailEnd type="none" w="med" len="med"/>
                    </a:lnT>
                  </a:tcPr>
                </a:tc>
                <a:tc>
                  <a:txBody>
                    <a:bodyPr/>
                    <a:lstStyle/>
                    <a:p>
                      <a:pPr algn="ctr" fontAlgn="b"/>
                      <a:r>
                        <a:rPr lang="en-US" altLang="ja-JP" sz="450" b="0" i="0" u="none" strike="noStrike"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58,200</a:t>
                      </a:r>
                    </a:p>
                  </a:txBody>
                  <a:tcPr marL="7620" marR="7620" marT="7620" marB="0" anchor="ctr">
                    <a:lnT w="6350" cap="flat" cmpd="sng" algn="ctr">
                      <a:solidFill>
                        <a:schemeClr val="tx1"/>
                      </a:solidFill>
                      <a:prstDash val="solid"/>
                      <a:round/>
                      <a:headEnd type="none" w="med" len="med"/>
                      <a:tailEnd type="none" w="med" len="med"/>
                    </a:lnT>
                  </a:tcPr>
                </a:tc>
                <a:tc>
                  <a:txBody>
                    <a:bodyPr/>
                    <a:lstStyle/>
                    <a:p>
                      <a:pPr algn="ctr" fontAlgn="b"/>
                      <a:r>
                        <a:rPr lang="en-US" altLang="ja-JP" sz="450" b="0" i="0" u="none" strike="noStrike" dirty="0">
                          <a:solidFill>
                            <a:srgbClr val="000000"/>
                          </a:solidFill>
                          <a:effectLst/>
                          <a:latin typeface="Times New Roman" panose="02020603050405020304" pitchFamily="18" charset="0"/>
                          <a:cs typeface="Times New Roman" panose="02020603050405020304" pitchFamily="18" charset="0"/>
                        </a:rPr>
                        <a:t>1,280</a:t>
                      </a:r>
                    </a:p>
                  </a:txBody>
                  <a:tcPr marL="9525" marR="9525" marT="9525" marB="0" anchor="ctr">
                    <a:lnT w="6350" cap="flat" cmpd="sng" algn="ctr">
                      <a:solidFill>
                        <a:schemeClr val="tx1"/>
                      </a:solidFill>
                      <a:prstDash val="solid"/>
                      <a:round/>
                      <a:headEnd type="none" w="med" len="med"/>
                      <a:tailEnd type="none" w="med" len="med"/>
                    </a:lnT>
                  </a:tcPr>
                </a:tc>
                <a:tc>
                  <a:txBody>
                    <a:bodyPr/>
                    <a:lstStyle/>
                    <a:p>
                      <a:pPr algn="ctr" fontAlgn="b"/>
                      <a:r>
                        <a:rPr lang="en-US" altLang="ja-JP" sz="450" b="0" i="0" u="none" strike="noStrike" dirty="0">
                          <a:solidFill>
                            <a:srgbClr val="000000"/>
                          </a:solidFill>
                          <a:effectLst/>
                          <a:latin typeface="Times New Roman" panose="02020603050405020304" pitchFamily="18" charset="0"/>
                          <a:cs typeface="Times New Roman" panose="02020603050405020304" pitchFamily="18" charset="0"/>
                        </a:rPr>
                        <a:t>1,550</a:t>
                      </a:r>
                    </a:p>
                  </a:txBody>
                  <a:tcPr marL="9525" marR="9525" marT="9525" marB="0" anchor="ctr">
                    <a:lnT w="6350" cap="flat" cmpd="sng" algn="ctr">
                      <a:solidFill>
                        <a:schemeClr val="tx1"/>
                      </a:solidFill>
                      <a:prstDash val="solid"/>
                      <a:round/>
                      <a:headEnd type="none" w="med" len="med"/>
                      <a:tailEnd type="none" w="med" len="med"/>
                    </a:lnT>
                  </a:tcPr>
                </a:tc>
                <a:tc>
                  <a:txBody>
                    <a:bodyPr/>
                    <a:lstStyle/>
                    <a:p>
                      <a:pPr algn="ctr" fontAlgn="b"/>
                      <a:r>
                        <a:rPr lang="en-US" altLang="ja-JP" sz="450" b="0" i="0" u="none" strike="noStrike" dirty="0">
                          <a:solidFill>
                            <a:srgbClr val="000000"/>
                          </a:solidFill>
                          <a:effectLst/>
                          <a:latin typeface="Times New Roman" panose="02020603050405020304" pitchFamily="18" charset="0"/>
                          <a:cs typeface="Times New Roman" panose="02020603050405020304" pitchFamily="18" charset="0"/>
                        </a:rPr>
                        <a:t>1,980</a:t>
                      </a:r>
                    </a:p>
                  </a:txBody>
                  <a:tcPr marL="9525" marR="9525" marT="9525" marB="0" anchor="ctr">
                    <a:lnT w="6350" cap="flat" cmpd="sng" algn="ctr">
                      <a:solidFill>
                        <a:schemeClr val="tx1"/>
                      </a:solidFill>
                      <a:prstDash val="solid"/>
                      <a:round/>
                      <a:headEnd type="none" w="med" len="med"/>
                      <a:tailEnd type="none" w="med" len="med"/>
                    </a:lnT>
                  </a:tcPr>
                </a:tc>
                <a:tc>
                  <a:txBody>
                    <a:bodyPr/>
                    <a:lstStyle/>
                    <a:p>
                      <a:pPr algn="ctr" fontAlgn="b"/>
                      <a:r>
                        <a:rPr lang="en-US" sz="450" b="0" i="0" u="none" strike="noStrike">
                          <a:solidFill>
                            <a:srgbClr val="000000"/>
                          </a:solidFill>
                          <a:effectLst/>
                          <a:latin typeface="Times New Roman" panose="02020603050405020304" pitchFamily="18" charset="0"/>
                          <a:cs typeface="Times New Roman" panose="02020603050405020304" pitchFamily="18" charset="0"/>
                        </a:rPr>
                        <a:t>ND</a:t>
                      </a:r>
                    </a:p>
                  </a:txBody>
                  <a:tcPr marL="9525" marR="9525" marT="9525" marB="0" anchor="ctr">
                    <a:lnT w="6350" cap="flat" cmpd="sng" algn="ctr">
                      <a:solidFill>
                        <a:schemeClr val="tx1"/>
                      </a:solidFill>
                      <a:prstDash val="solid"/>
                      <a:round/>
                      <a:headEnd type="none" w="med" len="med"/>
                      <a:tailEnd type="none" w="med" len="med"/>
                    </a:lnT>
                  </a:tcPr>
                </a:tc>
                <a:tc>
                  <a:txBody>
                    <a:bodyPr/>
                    <a:lstStyle/>
                    <a:p>
                      <a:pPr algn="ctr" fontAlgn="b"/>
                      <a:r>
                        <a:rPr lang="en-US" altLang="ja-JP" sz="450" b="0" i="0" u="none" strike="noStrike" dirty="0">
                          <a:solidFill>
                            <a:srgbClr val="000000"/>
                          </a:solidFill>
                          <a:effectLst/>
                          <a:latin typeface="Times New Roman" panose="02020603050405020304" pitchFamily="18" charset="0"/>
                          <a:cs typeface="Times New Roman" panose="02020603050405020304" pitchFamily="18" charset="0"/>
                        </a:rPr>
                        <a:t>1.78</a:t>
                      </a:r>
                    </a:p>
                  </a:txBody>
                  <a:tcPr marL="9525" marR="9525" marT="9525" marB="0" anchor="ctr">
                    <a:lnT w="6350" cap="flat" cmpd="sng" algn="ctr">
                      <a:solidFill>
                        <a:schemeClr val="tx1"/>
                      </a:solidFill>
                      <a:prstDash val="solid"/>
                      <a:round/>
                      <a:headEnd type="none" w="med" len="med"/>
                      <a:tailEnd type="none" w="med" len="med"/>
                    </a:lnT>
                  </a:tcPr>
                </a:tc>
                <a:tc>
                  <a:txBody>
                    <a:bodyPr/>
                    <a:lstStyle/>
                    <a:p>
                      <a:pPr algn="ctr" fontAlgn="b"/>
                      <a:r>
                        <a:rPr lang="en-US" altLang="ja-JP" sz="450" b="0" i="0" u="none" strike="noStrike">
                          <a:solidFill>
                            <a:srgbClr val="000000"/>
                          </a:solidFill>
                          <a:effectLst/>
                          <a:latin typeface="Times New Roman" panose="02020603050405020304" pitchFamily="18" charset="0"/>
                          <a:cs typeface="Times New Roman" panose="02020603050405020304" pitchFamily="18" charset="0"/>
                        </a:rPr>
                        <a:t>2.73</a:t>
                      </a:r>
                    </a:p>
                  </a:txBody>
                  <a:tcPr marL="9525" marR="9525" marT="9525" marB="0" anchor="ctr">
                    <a:lnT w="6350" cap="flat" cmpd="sng" algn="ctr">
                      <a:solidFill>
                        <a:schemeClr val="tx1"/>
                      </a:solidFill>
                      <a:prstDash val="solid"/>
                      <a:round/>
                      <a:headEnd type="none" w="med" len="med"/>
                      <a:tailEnd type="none" w="med" len="med"/>
                    </a:lnT>
                  </a:tcPr>
                </a:tc>
                <a:tc>
                  <a:txBody>
                    <a:bodyPr/>
                    <a:lstStyle/>
                    <a:p>
                      <a:pPr algn="ctr" fontAlgn="b"/>
                      <a:r>
                        <a:rPr lang="en-US" altLang="ja-JP" sz="450" b="0" i="0" u="none" strike="noStrike">
                          <a:solidFill>
                            <a:srgbClr val="000000"/>
                          </a:solidFill>
                          <a:effectLst/>
                          <a:latin typeface="Times New Roman" panose="02020603050405020304" pitchFamily="18" charset="0"/>
                          <a:cs typeface="Times New Roman" panose="02020603050405020304" pitchFamily="18" charset="0"/>
                        </a:rPr>
                        <a:t>582</a:t>
                      </a:r>
                    </a:p>
                  </a:txBody>
                  <a:tcPr marL="9525" marR="9525" marT="9525" marB="0" anchor="ctr">
                    <a:lnT w="6350" cap="flat" cmpd="sng" algn="ctr">
                      <a:solidFill>
                        <a:schemeClr val="tx1"/>
                      </a:solidFill>
                      <a:prstDash val="solid"/>
                      <a:round/>
                      <a:headEnd type="none" w="med" len="med"/>
                      <a:tailEnd type="none" w="med" len="med"/>
                    </a:lnT>
                  </a:tcPr>
                </a:tc>
                <a:tc>
                  <a:txBody>
                    <a:bodyPr/>
                    <a:lstStyle/>
                    <a:p>
                      <a:pPr algn="ctr" fontAlgn="b"/>
                      <a:r>
                        <a:rPr lang="en-US" altLang="ja-JP" sz="450" b="0" i="0" u="none" strike="noStrike">
                          <a:solidFill>
                            <a:srgbClr val="000000"/>
                          </a:solidFill>
                          <a:effectLst/>
                          <a:latin typeface="Times New Roman" panose="02020603050405020304" pitchFamily="18" charset="0"/>
                          <a:cs typeface="Times New Roman" panose="02020603050405020304" pitchFamily="18" charset="0"/>
                        </a:rPr>
                        <a:t>25.4</a:t>
                      </a:r>
                    </a:p>
                  </a:txBody>
                  <a:tcPr marL="9525" marR="9525" marT="9525" marB="0" anchor="ctr">
                    <a:lnT w="6350" cap="flat" cmpd="sng" algn="ctr">
                      <a:solidFill>
                        <a:schemeClr val="tx1"/>
                      </a:solidFill>
                      <a:prstDash val="solid"/>
                      <a:round/>
                      <a:headEnd type="none" w="med" len="med"/>
                      <a:tailEnd type="none" w="med" len="med"/>
                    </a:lnT>
                  </a:tcPr>
                </a:tc>
                <a:tc>
                  <a:txBody>
                    <a:bodyPr/>
                    <a:lstStyle/>
                    <a:p>
                      <a:pPr algn="ctr" fontAlgn="b"/>
                      <a:r>
                        <a:rPr lang="en-US" sz="450" b="0" i="0" u="none" strike="noStrike">
                          <a:solidFill>
                            <a:srgbClr val="000000"/>
                          </a:solidFill>
                          <a:effectLst/>
                          <a:latin typeface="Times New Roman" panose="02020603050405020304" pitchFamily="18" charset="0"/>
                          <a:cs typeface="Times New Roman" panose="02020603050405020304" pitchFamily="18" charset="0"/>
                        </a:rPr>
                        <a:t>ND</a:t>
                      </a:r>
                    </a:p>
                  </a:txBody>
                  <a:tcPr marL="9525" marR="9525" marT="9525" marB="0" anchor="ctr">
                    <a:lnT w="6350" cap="flat" cmpd="sng" algn="ctr">
                      <a:solidFill>
                        <a:schemeClr val="tx1"/>
                      </a:solidFill>
                      <a:prstDash val="solid"/>
                      <a:round/>
                      <a:headEnd type="none" w="med" len="med"/>
                      <a:tailEnd type="none" w="med" len="med"/>
                    </a:lnT>
                  </a:tcPr>
                </a:tc>
                <a:tc>
                  <a:txBody>
                    <a:bodyPr/>
                    <a:lstStyle/>
                    <a:p>
                      <a:pPr algn="ctr" fontAlgn="b"/>
                      <a:r>
                        <a:rPr lang="en-US" altLang="ja-JP" sz="450" b="0" i="0" u="none" strike="noStrike" dirty="0">
                          <a:solidFill>
                            <a:srgbClr val="000000"/>
                          </a:solidFill>
                          <a:effectLst/>
                          <a:latin typeface="Times New Roman" panose="02020603050405020304" pitchFamily="18" charset="0"/>
                          <a:cs typeface="Times New Roman" panose="02020603050405020304" pitchFamily="18" charset="0"/>
                        </a:rPr>
                        <a:t>201</a:t>
                      </a:r>
                    </a:p>
                  </a:txBody>
                  <a:tcPr marL="9525" marR="9525" marT="9525" marB="0" anchor="ctr">
                    <a:lnT w="6350" cap="flat" cmpd="sng" algn="ctr">
                      <a:solidFill>
                        <a:schemeClr val="tx1"/>
                      </a:solidFill>
                      <a:prstDash val="solid"/>
                      <a:round/>
                      <a:headEnd type="none" w="med" len="med"/>
                      <a:tailEnd type="none" w="med" len="med"/>
                    </a:lnT>
                  </a:tcPr>
                </a:tc>
                <a:tc>
                  <a:txBody>
                    <a:bodyPr/>
                    <a:lstStyle/>
                    <a:p>
                      <a:pPr algn="ctr" fontAlgn="b"/>
                      <a:r>
                        <a:rPr lang="en-US" altLang="ja-JP" sz="450" b="0" i="0" u="none" strike="noStrike" dirty="0">
                          <a:solidFill>
                            <a:srgbClr val="000000"/>
                          </a:solidFill>
                          <a:effectLst/>
                          <a:latin typeface="Times New Roman" panose="02020603050405020304" pitchFamily="18" charset="0"/>
                          <a:cs typeface="Times New Roman" panose="02020603050405020304" pitchFamily="18" charset="0"/>
                        </a:rPr>
                        <a:t>1.58</a:t>
                      </a:r>
                    </a:p>
                  </a:txBody>
                  <a:tcPr marL="9525" marR="9525" marT="9525" marB="0" anchor="ctr">
                    <a:lnT w="6350" cap="flat" cmpd="sng" algn="ctr">
                      <a:solidFill>
                        <a:schemeClr val="tx1"/>
                      </a:solidFill>
                      <a:prstDash val="solid"/>
                      <a:round/>
                      <a:headEnd type="none" w="med" len="med"/>
                      <a:tailEnd type="none" w="med" len="med"/>
                    </a:lnT>
                  </a:tcPr>
                </a:tc>
                <a:tc>
                  <a:txBody>
                    <a:bodyPr/>
                    <a:lstStyle/>
                    <a:p>
                      <a:pPr algn="ctr" fontAlgn="b"/>
                      <a:r>
                        <a:rPr lang="en-US" altLang="ja-JP" sz="450" b="0" i="0" u="none" strike="noStrike" dirty="0">
                          <a:solidFill>
                            <a:srgbClr val="000000"/>
                          </a:solidFill>
                          <a:effectLst/>
                          <a:latin typeface="Times New Roman" panose="02020603050405020304" pitchFamily="18" charset="0"/>
                          <a:cs typeface="Times New Roman" panose="02020603050405020304" pitchFamily="18" charset="0"/>
                        </a:rPr>
                        <a:t>0.312</a:t>
                      </a:r>
                    </a:p>
                  </a:txBody>
                  <a:tcPr marL="9525" marR="9525" marT="9525" marB="0" anchor="ctr">
                    <a:lnT w="6350" cap="flat" cmpd="sng" algn="ctr">
                      <a:solidFill>
                        <a:schemeClr val="tx1"/>
                      </a:solidFill>
                      <a:prstDash val="solid"/>
                      <a:round/>
                      <a:headEnd type="none" w="med" len="med"/>
                      <a:tailEnd type="none" w="med" len="med"/>
                    </a:lnT>
                  </a:tcPr>
                </a:tc>
                <a:tc>
                  <a:txBody>
                    <a:bodyPr/>
                    <a:lstStyle/>
                    <a:p>
                      <a:pPr algn="ctr" fontAlgn="b"/>
                      <a:r>
                        <a:rPr lang="en-US" altLang="ja-JP" sz="450" b="0" i="0" u="none" strike="noStrike" dirty="0">
                          <a:solidFill>
                            <a:srgbClr val="000000"/>
                          </a:solidFill>
                          <a:effectLst/>
                          <a:latin typeface="Times New Roman" panose="02020603050405020304" pitchFamily="18" charset="0"/>
                          <a:cs typeface="Times New Roman" panose="02020603050405020304" pitchFamily="18" charset="0"/>
                        </a:rPr>
                        <a:t>10.5</a:t>
                      </a:r>
                    </a:p>
                  </a:txBody>
                  <a:tcPr marL="9525" marR="9525" marT="9525" marB="0" anchor="ctr">
                    <a:lnT w="6350" cap="flat" cmpd="sng" algn="ctr">
                      <a:solidFill>
                        <a:schemeClr val="tx1"/>
                      </a:solidFill>
                      <a:prstDash val="solid"/>
                      <a:round/>
                      <a:headEnd type="none" w="med" len="med"/>
                      <a:tailEnd type="none" w="med" len="med"/>
                    </a:lnT>
                  </a:tcPr>
                </a:tc>
                <a:tc>
                  <a:txBody>
                    <a:bodyPr/>
                    <a:lstStyle/>
                    <a:p>
                      <a:pPr algn="ctr" fontAlgn="b"/>
                      <a:r>
                        <a:rPr lang="en-US" altLang="ja-JP" sz="450" b="0" i="0" u="none" strike="noStrike" dirty="0">
                          <a:solidFill>
                            <a:srgbClr val="000000"/>
                          </a:solidFill>
                          <a:effectLst/>
                          <a:latin typeface="Times New Roman" panose="02020603050405020304" pitchFamily="18" charset="0"/>
                          <a:cs typeface="Times New Roman" panose="02020603050405020304" pitchFamily="18" charset="0"/>
                        </a:rPr>
                        <a:t>9.65</a:t>
                      </a:r>
                    </a:p>
                  </a:txBody>
                  <a:tcPr marL="9525" marR="9525" marT="9525" marB="0" anchor="ctr">
                    <a:lnT w="6350" cap="flat" cmpd="sng" algn="ctr">
                      <a:solidFill>
                        <a:schemeClr val="tx1"/>
                      </a:solidFill>
                      <a:prstDash val="solid"/>
                      <a:round/>
                      <a:headEnd type="none" w="med" len="med"/>
                      <a:tailEnd type="none" w="med" len="med"/>
                    </a:lnT>
                  </a:tcPr>
                </a:tc>
                <a:tc>
                  <a:txBody>
                    <a:bodyPr/>
                    <a:lstStyle/>
                    <a:p>
                      <a:pPr algn="ctr" fontAlgn="b"/>
                      <a:r>
                        <a:rPr lang="en-US" altLang="ja-JP" sz="450" b="0" i="0" u="none" strike="noStrike" dirty="0">
                          <a:solidFill>
                            <a:srgbClr val="000000"/>
                          </a:solidFill>
                          <a:effectLst/>
                          <a:latin typeface="Times New Roman" panose="02020603050405020304" pitchFamily="18" charset="0"/>
                          <a:cs typeface="Times New Roman" panose="02020603050405020304" pitchFamily="18" charset="0"/>
                        </a:rPr>
                        <a:t>1.44</a:t>
                      </a:r>
                    </a:p>
                  </a:txBody>
                  <a:tcPr marL="9525" marR="9525" marT="9525" marB="0" anchor="ctr">
                    <a:lnT w="63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0">
                <a:tc vMerge="1">
                  <a:txBody>
                    <a:bodyPr/>
                    <a:lstStyle/>
                    <a:p>
                      <a:pPr algn="ctr"/>
                      <a:endParaRPr kumimoji="1" lang="ja-JP" altLang="en-US" sz="600" dirty="0">
                        <a:latin typeface="Times New Roman" panose="02020603050405020304" pitchFamily="18" charset="0"/>
                        <a:cs typeface="Times New Roman" panose="02020603050405020304" pitchFamily="18" charset="0"/>
                      </a:endParaRPr>
                    </a:p>
                  </a:txBody>
                  <a:tcPr anchor="ctr"/>
                </a:tc>
                <a:tc>
                  <a:txBody>
                    <a:bodyPr/>
                    <a:lstStyle/>
                    <a:p>
                      <a:pPr algn="ctr"/>
                      <a:r>
                        <a:rPr kumimoji="1" lang="en-US" altLang="ja-JP" sz="450" dirty="0">
                          <a:latin typeface="Times New Roman" panose="02020603050405020304" pitchFamily="18" charset="0"/>
                          <a:cs typeface="Times New Roman" panose="02020603050405020304" pitchFamily="18" charset="0"/>
                        </a:rPr>
                        <a:t>No. 3</a:t>
                      </a:r>
                      <a:endParaRPr kumimoji="1" lang="ja-JP" altLang="en-US" sz="450" dirty="0">
                        <a:latin typeface="Times New Roman" panose="02020603050405020304" pitchFamily="18" charset="0"/>
                        <a:cs typeface="Times New Roman" panose="02020603050405020304" pitchFamily="18" charset="0"/>
                      </a:endParaRPr>
                    </a:p>
                  </a:txBody>
                  <a:tcPr anchor="ctr"/>
                </a:tc>
                <a:tc>
                  <a:txBody>
                    <a:bodyPr/>
                    <a:lstStyle/>
                    <a:p>
                      <a:pPr algn="ctr" fontAlgn="b"/>
                      <a:r>
                        <a:rPr lang="en-US" sz="450" b="0" i="0" u="none" strike="noStrike">
                          <a:solidFill>
                            <a:srgbClr val="000000"/>
                          </a:solidFill>
                          <a:effectLst/>
                          <a:latin typeface="Times New Roman" panose="02020603050405020304" pitchFamily="18" charset="0"/>
                          <a:cs typeface="Times New Roman" panose="02020603050405020304" pitchFamily="18" charset="0"/>
                        </a:rPr>
                        <a:t>ND</a:t>
                      </a:r>
                    </a:p>
                  </a:txBody>
                  <a:tcPr marL="9525" marR="9525" marT="9525" marB="0" anchor="ctr"/>
                </a:tc>
                <a:tc>
                  <a:txBody>
                    <a:bodyPr/>
                    <a:lstStyle/>
                    <a:p>
                      <a:pPr algn="ctr" fontAlgn="b"/>
                      <a:r>
                        <a:rPr lang="en-US" altLang="ja-JP" sz="450" b="0" i="0" u="none" strike="noStrike" dirty="0">
                          <a:solidFill>
                            <a:srgbClr val="000000"/>
                          </a:solidFill>
                          <a:effectLst/>
                          <a:latin typeface="Times New Roman" panose="02020603050405020304" pitchFamily="18" charset="0"/>
                          <a:cs typeface="Times New Roman" panose="02020603050405020304" pitchFamily="18" charset="0"/>
                        </a:rPr>
                        <a:t>1,240</a:t>
                      </a:r>
                    </a:p>
                  </a:txBody>
                  <a:tcPr marL="9525" marR="9525" marT="9525" marB="0" anchor="ctr"/>
                </a:tc>
                <a:tc>
                  <a:txBody>
                    <a:bodyPr/>
                    <a:lstStyle/>
                    <a:p>
                      <a:pPr algn="ctr" fontAlgn="b"/>
                      <a:r>
                        <a:rPr lang="en-US" altLang="ja-JP" sz="450" b="0" i="0" u="none" strike="noStrike" dirty="0">
                          <a:solidFill>
                            <a:srgbClr val="000000"/>
                          </a:solidFill>
                          <a:effectLst/>
                          <a:latin typeface="Times New Roman" panose="02020603050405020304" pitchFamily="18" charset="0"/>
                          <a:cs typeface="Times New Roman" panose="02020603050405020304" pitchFamily="18" charset="0"/>
                        </a:rPr>
                        <a:t>50.0</a:t>
                      </a:r>
                    </a:p>
                  </a:txBody>
                  <a:tcPr marL="9525" marR="9525" marT="9525" marB="0" anchor="ctr"/>
                </a:tc>
                <a:tc>
                  <a:txBody>
                    <a:bodyPr/>
                    <a:lstStyle/>
                    <a:p>
                      <a:pPr algn="ctr" fontAlgn="b"/>
                      <a:r>
                        <a:rPr lang="en-US" altLang="ja-JP" sz="450" b="0" i="0" u="none" strike="noStrike">
                          <a:solidFill>
                            <a:srgbClr val="000000"/>
                          </a:solidFill>
                          <a:effectLst/>
                          <a:latin typeface="Times New Roman" panose="02020603050405020304" pitchFamily="18" charset="0"/>
                          <a:cs typeface="Times New Roman" panose="02020603050405020304" pitchFamily="18" charset="0"/>
                        </a:rPr>
                        <a:t>13.5</a:t>
                      </a:r>
                    </a:p>
                  </a:txBody>
                  <a:tcPr marL="9525" marR="9525" marT="9525" marB="0" anchor="ctr"/>
                </a:tc>
                <a:tc>
                  <a:txBody>
                    <a:bodyPr/>
                    <a:lstStyle/>
                    <a:p>
                      <a:pPr algn="ctr" fontAlgn="b"/>
                      <a:r>
                        <a:rPr lang="en-US" altLang="ja-JP" sz="450" b="0" i="0" u="none" strike="noStrike" dirty="0">
                          <a:solidFill>
                            <a:srgbClr val="000000"/>
                          </a:solidFill>
                          <a:effectLst/>
                          <a:latin typeface="Times New Roman" panose="02020603050405020304" pitchFamily="18" charset="0"/>
                          <a:cs typeface="Times New Roman" panose="02020603050405020304" pitchFamily="18" charset="0"/>
                        </a:rPr>
                        <a:t>16.1</a:t>
                      </a:r>
                    </a:p>
                  </a:txBody>
                  <a:tcPr marL="9525" marR="9525" marT="9525" marB="0" anchor="ctr"/>
                </a:tc>
                <a:tc>
                  <a:txBody>
                    <a:bodyPr/>
                    <a:lstStyle/>
                    <a:p>
                      <a:pPr algn="ctr" fontAlgn="b"/>
                      <a:r>
                        <a:rPr lang="en-US" altLang="ja-JP" sz="450" b="0" i="0" u="none" strike="noStrike"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73,000</a:t>
                      </a:r>
                    </a:p>
                  </a:txBody>
                  <a:tcPr marL="7620" marR="7620" marT="7620" marB="0" anchor="ctr"/>
                </a:tc>
                <a:tc>
                  <a:txBody>
                    <a:bodyPr/>
                    <a:lstStyle/>
                    <a:p>
                      <a:pPr algn="ctr" fontAlgn="b"/>
                      <a:r>
                        <a:rPr lang="en-US" altLang="ja-JP" sz="450" b="0" i="0" u="none" strike="noStrike" dirty="0">
                          <a:solidFill>
                            <a:srgbClr val="000000"/>
                          </a:solidFill>
                          <a:effectLst/>
                          <a:latin typeface="Times New Roman" panose="02020603050405020304" pitchFamily="18" charset="0"/>
                          <a:cs typeface="Times New Roman" panose="02020603050405020304" pitchFamily="18" charset="0"/>
                        </a:rPr>
                        <a:t>1,220</a:t>
                      </a:r>
                    </a:p>
                  </a:txBody>
                  <a:tcPr marL="9525" marR="9525" marT="9525" marB="0" anchor="ctr"/>
                </a:tc>
                <a:tc>
                  <a:txBody>
                    <a:bodyPr/>
                    <a:lstStyle/>
                    <a:p>
                      <a:pPr algn="ctr" fontAlgn="b"/>
                      <a:r>
                        <a:rPr lang="en-US" altLang="ja-JP" sz="450" b="0" i="0" u="none" strike="noStrike" dirty="0">
                          <a:solidFill>
                            <a:srgbClr val="000000"/>
                          </a:solidFill>
                          <a:effectLst/>
                          <a:latin typeface="Times New Roman" panose="02020603050405020304" pitchFamily="18" charset="0"/>
                          <a:cs typeface="Times New Roman" panose="02020603050405020304" pitchFamily="18" charset="0"/>
                        </a:rPr>
                        <a:t>1,460</a:t>
                      </a:r>
                    </a:p>
                  </a:txBody>
                  <a:tcPr marL="9525" marR="9525" marT="9525" marB="0" anchor="ctr"/>
                </a:tc>
                <a:tc>
                  <a:txBody>
                    <a:bodyPr/>
                    <a:lstStyle/>
                    <a:p>
                      <a:pPr algn="ctr" fontAlgn="b"/>
                      <a:r>
                        <a:rPr lang="en-US" altLang="ja-JP" sz="450" b="0" i="0" u="none" strike="noStrike" dirty="0">
                          <a:solidFill>
                            <a:srgbClr val="000000"/>
                          </a:solidFill>
                          <a:effectLst/>
                          <a:latin typeface="Times New Roman" panose="02020603050405020304" pitchFamily="18" charset="0"/>
                          <a:cs typeface="Times New Roman" panose="02020603050405020304" pitchFamily="18" charset="0"/>
                        </a:rPr>
                        <a:t>1,960</a:t>
                      </a:r>
                    </a:p>
                  </a:txBody>
                  <a:tcPr marL="9525" marR="9525" marT="9525" marB="0" anchor="ctr"/>
                </a:tc>
                <a:tc>
                  <a:txBody>
                    <a:bodyPr/>
                    <a:lstStyle/>
                    <a:p>
                      <a:pPr algn="ctr" fontAlgn="b"/>
                      <a:r>
                        <a:rPr lang="en-US" sz="450" b="0" i="0" u="none" strike="noStrike" dirty="0">
                          <a:solidFill>
                            <a:srgbClr val="000000"/>
                          </a:solidFill>
                          <a:effectLst/>
                          <a:latin typeface="Times New Roman" panose="02020603050405020304" pitchFamily="18" charset="0"/>
                          <a:cs typeface="Times New Roman" panose="02020603050405020304" pitchFamily="18" charset="0"/>
                        </a:rPr>
                        <a:t>ND</a:t>
                      </a:r>
                    </a:p>
                  </a:txBody>
                  <a:tcPr marL="9525" marR="9525" marT="9525" marB="0" anchor="ctr"/>
                </a:tc>
                <a:tc>
                  <a:txBody>
                    <a:bodyPr/>
                    <a:lstStyle/>
                    <a:p>
                      <a:pPr algn="ctr" fontAlgn="b"/>
                      <a:r>
                        <a:rPr lang="en-US" altLang="ja-JP" sz="450" b="0" i="0" u="none" strike="noStrike">
                          <a:solidFill>
                            <a:srgbClr val="000000"/>
                          </a:solidFill>
                          <a:effectLst/>
                          <a:latin typeface="Times New Roman" panose="02020603050405020304" pitchFamily="18" charset="0"/>
                          <a:cs typeface="Times New Roman" panose="02020603050405020304" pitchFamily="18" charset="0"/>
                        </a:rPr>
                        <a:t>1.87</a:t>
                      </a:r>
                    </a:p>
                  </a:txBody>
                  <a:tcPr marL="9525" marR="9525" marT="9525" marB="0" anchor="ctr"/>
                </a:tc>
                <a:tc>
                  <a:txBody>
                    <a:bodyPr/>
                    <a:lstStyle/>
                    <a:p>
                      <a:pPr algn="ctr" fontAlgn="b"/>
                      <a:r>
                        <a:rPr lang="en-US" altLang="ja-JP" sz="450" b="0" i="0" u="none" strike="noStrike">
                          <a:solidFill>
                            <a:srgbClr val="000000"/>
                          </a:solidFill>
                          <a:effectLst/>
                          <a:latin typeface="Times New Roman" panose="02020603050405020304" pitchFamily="18" charset="0"/>
                          <a:cs typeface="Times New Roman" panose="02020603050405020304" pitchFamily="18" charset="0"/>
                        </a:rPr>
                        <a:t>2.41</a:t>
                      </a:r>
                    </a:p>
                  </a:txBody>
                  <a:tcPr marL="9525" marR="9525" marT="9525" marB="0" anchor="ctr"/>
                </a:tc>
                <a:tc>
                  <a:txBody>
                    <a:bodyPr/>
                    <a:lstStyle/>
                    <a:p>
                      <a:pPr algn="ctr" fontAlgn="b"/>
                      <a:r>
                        <a:rPr lang="en-US" altLang="ja-JP" sz="450" b="0" i="0" u="none" strike="noStrike" dirty="0">
                          <a:solidFill>
                            <a:srgbClr val="000000"/>
                          </a:solidFill>
                          <a:effectLst/>
                          <a:latin typeface="Times New Roman" panose="02020603050405020304" pitchFamily="18" charset="0"/>
                          <a:cs typeface="Times New Roman" panose="02020603050405020304" pitchFamily="18" charset="0"/>
                        </a:rPr>
                        <a:t>2,030</a:t>
                      </a:r>
                    </a:p>
                  </a:txBody>
                  <a:tcPr marL="9525" marR="9525" marT="9525" marB="0" anchor="ctr"/>
                </a:tc>
                <a:tc>
                  <a:txBody>
                    <a:bodyPr/>
                    <a:lstStyle/>
                    <a:p>
                      <a:pPr algn="ctr" fontAlgn="b"/>
                      <a:r>
                        <a:rPr lang="en-US" altLang="ja-JP" sz="450" b="0" i="0" u="none" strike="noStrike" dirty="0">
                          <a:solidFill>
                            <a:srgbClr val="000000"/>
                          </a:solidFill>
                          <a:effectLst/>
                          <a:latin typeface="Times New Roman" panose="02020603050405020304" pitchFamily="18" charset="0"/>
                          <a:cs typeface="Times New Roman" panose="02020603050405020304" pitchFamily="18" charset="0"/>
                        </a:rPr>
                        <a:t>22.1</a:t>
                      </a:r>
                    </a:p>
                  </a:txBody>
                  <a:tcPr marL="9525" marR="9525" marT="9525" marB="0" anchor="ctr"/>
                </a:tc>
                <a:tc>
                  <a:txBody>
                    <a:bodyPr/>
                    <a:lstStyle/>
                    <a:p>
                      <a:pPr algn="ctr" fontAlgn="b"/>
                      <a:r>
                        <a:rPr lang="en-US" altLang="ja-JP" sz="450" b="0" i="0" u="none" strike="noStrike" dirty="0">
                          <a:solidFill>
                            <a:srgbClr val="000000"/>
                          </a:solidFill>
                          <a:effectLst/>
                          <a:latin typeface="Times New Roman" panose="02020603050405020304" pitchFamily="18" charset="0"/>
                          <a:cs typeface="Times New Roman" panose="02020603050405020304" pitchFamily="18" charset="0"/>
                        </a:rPr>
                        <a:t>2.09</a:t>
                      </a:r>
                    </a:p>
                  </a:txBody>
                  <a:tcPr marL="9525" marR="9525" marT="9525" marB="0" anchor="ctr"/>
                </a:tc>
                <a:tc>
                  <a:txBody>
                    <a:bodyPr/>
                    <a:lstStyle/>
                    <a:p>
                      <a:pPr algn="ctr" fontAlgn="b"/>
                      <a:r>
                        <a:rPr lang="en-US" altLang="ja-JP" sz="450" b="0" i="0" u="none" strike="noStrike" dirty="0">
                          <a:solidFill>
                            <a:srgbClr val="000000"/>
                          </a:solidFill>
                          <a:effectLst/>
                          <a:latin typeface="Times New Roman" panose="02020603050405020304" pitchFamily="18" charset="0"/>
                          <a:cs typeface="Times New Roman" panose="02020603050405020304" pitchFamily="18" charset="0"/>
                        </a:rPr>
                        <a:t>155</a:t>
                      </a:r>
                    </a:p>
                  </a:txBody>
                  <a:tcPr marL="9525" marR="9525" marT="9525" marB="0" anchor="ctr"/>
                </a:tc>
                <a:tc>
                  <a:txBody>
                    <a:bodyPr/>
                    <a:lstStyle/>
                    <a:p>
                      <a:pPr algn="ctr" fontAlgn="b"/>
                      <a:r>
                        <a:rPr lang="en-US" altLang="ja-JP" sz="450" b="0" i="0" u="none" strike="noStrike" dirty="0">
                          <a:solidFill>
                            <a:srgbClr val="000000"/>
                          </a:solidFill>
                          <a:effectLst/>
                          <a:latin typeface="Times New Roman" panose="02020603050405020304" pitchFamily="18" charset="0"/>
                          <a:cs typeface="Times New Roman" panose="02020603050405020304" pitchFamily="18" charset="0"/>
                        </a:rPr>
                        <a:t>1.81</a:t>
                      </a:r>
                    </a:p>
                  </a:txBody>
                  <a:tcPr marL="9525" marR="9525" marT="9525" marB="0" anchor="ctr"/>
                </a:tc>
                <a:tc>
                  <a:txBody>
                    <a:bodyPr/>
                    <a:lstStyle/>
                    <a:p>
                      <a:pPr algn="ctr" fontAlgn="b"/>
                      <a:r>
                        <a:rPr lang="en-US" altLang="ja-JP" sz="450" b="0" i="0" u="none" strike="noStrike" dirty="0">
                          <a:solidFill>
                            <a:srgbClr val="000000"/>
                          </a:solidFill>
                          <a:effectLst/>
                          <a:latin typeface="Times New Roman" panose="02020603050405020304" pitchFamily="18" charset="0"/>
                          <a:cs typeface="Times New Roman" panose="02020603050405020304" pitchFamily="18" charset="0"/>
                        </a:rPr>
                        <a:t>0.312</a:t>
                      </a:r>
                    </a:p>
                  </a:txBody>
                  <a:tcPr marL="9525" marR="9525" marT="9525" marB="0" anchor="ctr"/>
                </a:tc>
                <a:tc>
                  <a:txBody>
                    <a:bodyPr/>
                    <a:lstStyle/>
                    <a:p>
                      <a:pPr algn="ctr" fontAlgn="b"/>
                      <a:r>
                        <a:rPr lang="en-US" altLang="ja-JP" sz="450" b="0" i="0" u="none" strike="noStrike" dirty="0">
                          <a:solidFill>
                            <a:srgbClr val="000000"/>
                          </a:solidFill>
                          <a:effectLst/>
                          <a:latin typeface="Times New Roman" panose="02020603050405020304" pitchFamily="18" charset="0"/>
                          <a:cs typeface="Times New Roman" panose="02020603050405020304" pitchFamily="18" charset="0"/>
                        </a:rPr>
                        <a:t>5.91</a:t>
                      </a:r>
                    </a:p>
                  </a:txBody>
                  <a:tcPr marL="9525" marR="9525" marT="9525" marB="0" anchor="ctr"/>
                </a:tc>
                <a:tc>
                  <a:txBody>
                    <a:bodyPr/>
                    <a:lstStyle/>
                    <a:p>
                      <a:pPr algn="ctr" fontAlgn="b"/>
                      <a:r>
                        <a:rPr lang="en-US" altLang="ja-JP" sz="450" b="0" i="0" u="none" strike="noStrike" dirty="0">
                          <a:solidFill>
                            <a:srgbClr val="000000"/>
                          </a:solidFill>
                          <a:effectLst/>
                          <a:latin typeface="Times New Roman" panose="02020603050405020304" pitchFamily="18" charset="0"/>
                          <a:cs typeface="Times New Roman" panose="02020603050405020304" pitchFamily="18" charset="0"/>
                        </a:rPr>
                        <a:t>10.9</a:t>
                      </a:r>
                    </a:p>
                  </a:txBody>
                  <a:tcPr marL="9525" marR="9525" marT="9525" marB="0" anchor="ctr"/>
                </a:tc>
                <a:tc>
                  <a:txBody>
                    <a:bodyPr/>
                    <a:lstStyle/>
                    <a:p>
                      <a:pPr algn="ctr" fontAlgn="b"/>
                      <a:r>
                        <a:rPr lang="en-US" altLang="ja-JP" sz="450" b="0" i="0" u="none" strike="noStrike" dirty="0">
                          <a:solidFill>
                            <a:srgbClr val="000000"/>
                          </a:solidFill>
                          <a:effectLst/>
                          <a:latin typeface="Times New Roman" panose="02020603050405020304" pitchFamily="18" charset="0"/>
                          <a:cs typeface="Times New Roman" panose="02020603050405020304" pitchFamily="18" charset="0"/>
                        </a:rPr>
                        <a:t>0.99</a:t>
                      </a:r>
                    </a:p>
                  </a:txBody>
                  <a:tcPr marL="9525" marR="9525" marT="9525" marB="0" anchor="ctr"/>
                </a:tc>
                <a:extLst>
                  <a:ext uri="{0D108BD9-81ED-4DB2-BD59-A6C34878D82A}">
                    <a16:rowId xmlns:a16="http://schemas.microsoft.com/office/drawing/2014/main" val="10002"/>
                  </a:ext>
                </a:extLst>
              </a:tr>
              <a:tr h="0">
                <a:tc vMerge="1">
                  <a:txBody>
                    <a:bodyPr/>
                    <a:lstStyle/>
                    <a:p>
                      <a:pPr algn="ctr"/>
                      <a:endParaRPr kumimoji="1" lang="ja-JP" altLang="en-US" sz="600" dirty="0">
                        <a:latin typeface="Times New Roman" panose="02020603050405020304" pitchFamily="18" charset="0"/>
                        <a:cs typeface="Times New Roman" panose="02020603050405020304" pitchFamily="18" charset="0"/>
                      </a:endParaRPr>
                    </a:p>
                  </a:txBody>
                  <a:tcPr anchor="ct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450" dirty="0">
                          <a:latin typeface="Times New Roman" panose="02020603050405020304" pitchFamily="18" charset="0"/>
                          <a:cs typeface="Times New Roman" panose="02020603050405020304" pitchFamily="18" charset="0"/>
                        </a:rPr>
                        <a:t>No. 11</a:t>
                      </a:r>
                      <a:endParaRPr kumimoji="1" lang="ja-JP" altLang="en-US" sz="450" dirty="0">
                        <a:latin typeface="Times New Roman" panose="02020603050405020304" pitchFamily="18" charset="0"/>
                        <a:cs typeface="Times New Roman" panose="02020603050405020304" pitchFamily="18" charset="0"/>
                      </a:endParaRPr>
                    </a:p>
                  </a:txBody>
                  <a:tcPr anchor="ctr">
                    <a:lnB w="6350" cap="flat" cmpd="sng" algn="ctr">
                      <a:solidFill>
                        <a:schemeClr val="tx1"/>
                      </a:solidFill>
                      <a:prstDash val="solid"/>
                      <a:round/>
                      <a:headEnd type="none" w="med" len="med"/>
                      <a:tailEnd type="none" w="med" len="med"/>
                    </a:lnB>
                  </a:tcPr>
                </a:tc>
                <a:tc>
                  <a:txBody>
                    <a:bodyPr/>
                    <a:lstStyle/>
                    <a:p>
                      <a:pPr algn="ctr" fontAlgn="b"/>
                      <a:r>
                        <a:rPr lang="en-US" sz="450" b="0" i="0" u="none" strike="noStrike">
                          <a:solidFill>
                            <a:srgbClr val="000000"/>
                          </a:solidFill>
                          <a:effectLst/>
                          <a:latin typeface="Times New Roman" panose="02020603050405020304" pitchFamily="18" charset="0"/>
                          <a:cs typeface="Times New Roman" panose="02020603050405020304" pitchFamily="18" charset="0"/>
                        </a:rPr>
                        <a:t>ND</a:t>
                      </a:r>
                    </a:p>
                  </a:txBody>
                  <a:tcPr marL="9525" marR="9525" marT="9525" marB="0" anchor="ctr">
                    <a:lnB w="6350" cap="flat" cmpd="sng" algn="ctr">
                      <a:solidFill>
                        <a:schemeClr val="tx1"/>
                      </a:solidFill>
                      <a:prstDash val="solid"/>
                      <a:round/>
                      <a:headEnd type="none" w="med" len="med"/>
                      <a:tailEnd type="none" w="med" len="med"/>
                    </a:lnB>
                  </a:tcPr>
                </a:tc>
                <a:tc>
                  <a:txBody>
                    <a:bodyPr/>
                    <a:lstStyle/>
                    <a:p>
                      <a:pPr algn="ctr" fontAlgn="b"/>
                      <a:r>
                        <a:rPr lang="en-US" altLang="ja-JP" sz="450" b="0" i="0" u="none" strike="noStrike" dirty="0">
                          <a:solidFill>
                            <a:srgbClr val="000000"/>
                          </a:solidFill>
                          <a:effectLst/>
                          <a:latin typeface="Times New Roman" panose="02020603050405020304" pitchFamily="18" charset="0"/>
                          <a:cs typeface="Times New Roman" panose="02020603050405020304" pitchFamily="18" charset="0"/>
                        </a:rPr>
                        <a:t>1,210</a:t>
                      </a:r>
                    </a:p>
                  </a:txBody>
                  <a:tcPr marL="9525" marR="9525" marT="9525" marB="0" anchor="ctr">
                    <a:lnB w="6350" cap="flat" cmpd="sng" algn="ctr">
                      <a:solidFill>
                        <a:schemeClr val="tx1"/>
                      </a:solidFill>
                      <a:prstDash val="solid"/>
                      <a:round/>
                      <a:headEnd type="none" w="med" len="med"/>
                      <a:tailEnd type="none" w="med" len="med"/>
                    </a:lnB>
                  </a:tcPr>
                </a:tc>
                <a:tc>
                  <a:txBody>
                    <a:bodyPr/>
                    <a:lstStyle/>
                    <a:p>
                      <a:pPr algn="ctr" fontAlgn="b"/>
                      <a:r>
                        <a:rPr lang="en-US" altLang="ja-JP" sz="450" b="0" i="0" u="none" strike="noStrike">
                          <a:solidFill>
                            <a:srgbClr val="000000"/>
                          </a:solidFill>
                          <a:effectLst/>
                          <a:latin typeface="Times New Roman" panose="02020603050405020304" pitchFamily="18" charset="0"/>
                          <a:cs typeface="Times New Roman" panose="02020603050405020304" pitchFamily="18" charset="0"/>
                        </a:rPr>
                        <a:t>47.7</a:t>
                      </a:r>
                    </a:p>
                  </a:txBody>
                  <a:tcPr marL="9525" marR="9525" marT="9525" marB="0" anchor="ctr">
                    <a:lnB w="6350" cap="flat" cmpd="sng" algn="ctr">
                      <a:solidFill>
                        <a:schemeClr val="tx1"/>
                      </a:solidFill>
                      <a:prstDash val="solid"/>
                      <a:round/>
                      <a:headEnd type="none" w="med" len="med"/>
                      <a:tailEnd type="none" w="med" len="med"/>
                    </a:lnB>
                  </a:tcPr>
                </a:tc>
                <a:tc>
                  <a:txBody>
                    <a:bodyPr/>
                    <a:lstStyle/>
                    <a:p>
                      <a:pPr algn="ctr" fontAlgn="b"/>
                      <a:r>
                        <a:rPr lang="en-US" altLang="ja-JP" sz="450" b="0" i="0" u="none" strike="noStrike">
                          <a:solidFill>
                            <a:srgbClr val="000000"/>
                          </a:solidFill>
                          <a:effectLst/>
                          <a:latin typeface="Times New Roman" panose="02020603050405020304" pitchFamily="18" charset="0"/>
                          <a:cs typeface="Times New Roman" panose="02020603050405020304" pitchFamily="18" charset="0"/>
                        </a:rPr>
                        <a:t>14.4</a:t>
                      </a:r>
                    </a:p>
                  </a:txBody>
                  <a:tcPr marL="9525" marR="9525" marT="9525" marB="0" anchor="ctr">
                    <a:lnB w="6350" cap="flat" cmpd="sng" algn="ctr">
                      <a:solidFill>
                        <a:schemeClr val="tx1"/>
                      </a:solidFill>
                      <a:prstDash val="solid"/>
                      <a:round/>
                      <a:headEnd type="none" w="med" len="med"/>
                      <a:tailEnd type="none" w="med" len="med"/>
                    </a:lnB>
                  </a:tcPr>
                </a:tc>
                <a:tc>
                  <a:txBody>
                    <a:bodyPr/>
                    <a:lstStyle/>
                    <a:p>
                      <a:pPr algn="ctr" fontAlgn="b"/>
                      <a:r>
                        <a:rPr lang="en-US" altLang="ja-JP" sz="450" b="0" i="0" u="none" strike="noStrike" dirty="0">
                          <a:solidFill>
                            <a:srgbClr val="000000"/>
                          </a:solidFill>
                          <a:effectLst/>
                          <a:latin typeface="Times New Roman" panose="02020603050405020304" pitchFamily="18" charset="0"/>
                          <a:cs typeface="Times New Roman" panose="02020603050405020304" pitchFamily="18" charset="0"/>
                        </a:rPr>
                        <a:t>14.4</a:t>
                      </a:r>
                    </a:p>
                  </a:txBody>
                  <a:tcPr marL="9525" marR="9525" marT="9525" marB="0" anchor="ctr">
                    <a:lnB w="6350" cap="flat" cmpd="sng" algn="ctr">
                      <a:solidFill>
                        <a:schemeClr val="tx1"/>
                      </a:solidFill>
                      <a:prstDash val="solid"/>
                      <a:round/>
                      <a:headEnd type="none" w="med" len="med"/>
                      <a:tailEnd type="none" w="med" len="med"/>
                    </a:lnB>
                  </a:tcPr>
                </a:tc>
                <a:tc>
                  <a:txBody>
                    <a:bodyPr/>
                    <a:lstStyle/>
                    <a:p>
                      <a:pPr algn="ctr" fontAlgn="b"/>
                      <a:r>
                        <a:rPr lang="en-US" altLang="ja-JP" sz="450" b="0" i="0" u="none" strike="noStrike"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73,800</a:t>
                      </a:r>
                    </a:p>
                  </a:txBody>
                  <a:tcPr marL="7620" marR="7620" marT="7620" marB="0" anchor="ctr">
                    <a:lnB w="6350" cap="flat" cmpd="sng" algn="ctr">
                      <a:solidFill>
                        <a:schemeClr val="tx1"/>
                      </a:solidFill>
                      <a:prstDash val="solid"/>
                      <a:round/>
                      <a:headEnd type="none" w="med" len="med"/>
                      <a:tailEnd type="none" w="med" len="med"/>
                    </a:lnB>
                  </a:tcPr>
                </a:tc>
                <a:tc>
                  <a:txBody>
                    <a:bodyPr/>
                    <a:lstStyle/>
                    <a:p>
                      <a:pPr algn="ctr" fontAlgn="b"/>
                      <a:r>
                        <a:rPr lang="en-US" altLang="ja-JP" sz="450" b="0" i="0" u="none" strike="noStrike" dirty="0">
                          <a:solidFill>
                            <a:srgbClr val="000000"/>
                          </a:solidFill>
                          <a:effectLst/>
                          <a:latin typeface="Times New Roman" panose="02020603050405020304" pitchFamily="18" charset="0"/>
                          <a:cs typeface="Times New Roman" panose="02020603050405020304" pitchFamily="18" charset="0"/>
                        </a:rPr>
                        <a:t>1,320</a:t>
                      </a:r>
                    </a:p>
                  </a:txBody>
                  <a:tcPr marL="9525" marR="9525" marT="9525" marB="0" anchor="ctr">
                    <a:lnB w="6350" cap="flat" cmpd="sng" algn="ctr">
                      <a:solidFill>
                        <a:schemeClr val="tx1"/>
                      </a:solidFill>
                      <a:prstDash val="solid"/>
                      <a:round/>
                      <a:headEnd type="none" w="med" len="med"/>
                      <a:tailEnd type="none" w="med" len="med"/>
                    </a:lnB>
                  </a:tcPr>
                </a:tc>
                <a:tc>
                  <a:txBody>
                    <a:bodyPr/>
                    <a:lstStyle/>
                    <a:p>
                      <a:pPr algn="ctr" fontAlgn="b"/>
                      <a:r>
                        <a:rPr lang="en-US" altLang="ja-JP" sz="450" b="0" i="0" u="none" strike="noStrike" dirty="0">
                          <a:solidFill>
                            <a:srgbClr val="000000"/>
                          </a:solidFill>
                          <a:effectLst/>
                          <a:latin typeface="Times New Roman" panose="02020603050405020304" pitchFamily="18" charset="0"/>
                          <a:cs typeface="Times New Roman" panose="02020603050405020304" pitchFamily="18" charset="0"/>
                        </a:rPr>
                        <a:t>1,420</a:t>
                      </a:r>
                    </a:p>
                  </a:txBody>
                  <a:tcPr marL="9525" marR="9525" marT="9525" marB="0" anchor="ctr">
                    <a:lnB w="6350" cap="flat" cmpd="sng" algn="ctr">
                      <a:solidFill>
                        <a:schemeClr val="tx1"/>
                      </a:solidFill>
                      <a:prstDash val="solid"/>
                      <a:round/>
                      <a:headEnd type="none" w="med" len="med"/>
                      <a:tailEnd type="none" w="med" len="med"/>
                    </a:lnB>
                  </a:tcPr>
                </a:tc>
                <a:tc>
                  <a:txBody>
                    <a:bodyPr/>
                    <a:lstStyle/>
                    <a:p>
                      <a:pPr algn="ctr" fontAlgn="b"/>
                      <a:r>
                        <a:rPr lang="en-US" altLang="ja-JP" sz="450" b="0" i="0" u="none" strike="noStrike" dirty="0">
                          <a:solidFill>
                            <a:srgbClr val="000000"/>
                          </a:solidFill>
                          <a:effectLst/>
                          <a:latin typeface="Times New Roman" panose="02020603050405020304" pitchFamily="18" charset="0"/>
                          <a:cs typeface="Times New Roman" panose="02020603050405020304" pitchFamily="18" charset="0"/>
                        </a:rPr>
                        <a:t>1,810</a:t>
                      </a:r>
                    </a:p>
                  </a:txBody>
                  <a:tcPr marL="9525" marR="9525" marT="9525" marB="0" anchor="ctr">
                    <a:lnB w="6350" cap="flat" cmpd="sng" algn="ctr">
                      <a:solidFill>
                        <a:schemeClr val="tx1"/>
                      </a:solidFill>
                      <a:prstDash val="solid"/>
                      <a:round/>
                      <a:headEnd type="none" w="med" len="med"/>
                      <a:tailEnd type="none" w="med" len="med"/>
                    </a:lnB>
                  </a:tcPr>
                </a:tc>
                <a:tc>
                  <a:txBody>
                    <a:bodyPr/>
                    <a:lstStyle/>
                    <a:p>
                      <a:pPr algn="ctr" fontAlgn="b"/>
                      <a:r>
                        <a:rPr lang="en-US" sz="450" b="0" i="0" u="none" strike="noStrike">
                          <a:solidFill>
                            <a:srgbClr val="000000"/>
                          </a:solidFill>
                          <a:effectLst/>
                          <a:latin typeface="Times New Roman" panose="02020603050405020304" pitchFamily="18" charset="0"/>
                          <a:cs typeface="Times New Roman" panose="02020603050405020304" pitchFamily="18" charset="0"/>
                        </a:rPr>
                        <a:t>ND</a:t>
                      </a:r>
                    </a:p>
                  </a:txBody>
                  <a:tcPr marL="9525" marR="9525" marT="9525" marB="0" anchor="ctr">
                    <a:lnB w="6350" cap="flat" cmpd="sng" algn="ctr">
                      <a:solidFill>
                        <a:schemeClr val="tx1"/>
                      </a:solidFill>
                      <a:prstDash val="solid"/>
                      <a:round/>
                      <a:headEnd type="none" w="med" len="med"/>
                      <a:tailEnd type="none" w="med" len="med"/>
                    </a:lnB>
                  </a:tcPr>
                </a:tc>
                <a:tc>
                  <a:txBody>
                    <a:bodyPr/>
                    <a:lstStyle/>
                    <a:p>
                      <a:pPr algn="ctr" fontAlgn="b"/>
                      <a:r>
                        <a:rPr lang="en-US" altLang="ja-JP" sz="450" b="0" i="0" u="none" strike="noStrike" dirty="0">
                          <a:solidFill>
                            <a:srgbClr val="000000"/>
                          </a:solidFill>
                          <a:effectLst/>
                          <a:latin typeface="Times New Roman" panose="02020603050405020304" pitchFamily="18" charset="0"/>
                          <a:cs typeface="Times New Roman" panose="02020603050405020304" pitchFamily="18" charset="0"/>
                        </a:rPr>
                        <a:t>1.73</a:t>
                      </a:r>
                    </a:p>
                  </a:txBody>
                  <a:tcPr marL="9525" marR="9525" marT="9525" marB="0" anchor="ctr">
                    <a:lnB w="6350" cap="flat" cmpd="sng" algn="ctr">
                      <a:solidFill>
                        <a:schemeClr val="tx1"/>
                      </a:solidFill>
                      <a:prstDash val="solid"/>
                      <a:round/>
                      <a:headEnd type="none" w="med" len="med"/>
                      <a:tailEnd type="none" w="med" len="med"/>
                    </a:lnB>
                  </a:tcPr>
                </a:tc>
                <a:tc>
                  <a:txBody>
                    <a:bodyPr/>
                    <a:lstStyle/>
                    <a:p>
                      <a:pPr algn="ctr" fontAlgn="b"/>
                      <a:r>
                        <a:rPr lang="en-US" altLang="ja-JP" sz="450" b="0" i="0" u="none" strike="noStrike" dirty="0">
                          <a:solidFill>
                            <a:srgbClr val="000000"/>
                          </a:solidFill>
                          <a:effectLst/>
                          <a:latin typeface="Times New Roman" panose="02020603050405020304" pitchFamily="18" charset="0"/>
                          <a:cs typeface="Times New Roman" panose="02020603050405020304" pitchFamily="18" charset="0"/>
                        </a:rPr>
                        <a:t>2.25</a:t>
                      </a:r>
                    </a:p>
                  </a:txBody>
                  <a:tcPr marL="9525" marR="9525" marT="9525" marB="0" anchor="ctr">
                    <a:lnB w="6350" cap="flat" cmpd="sng" algn="ctr">
                      <a:solidFill>
                        <a:schemeClr val="tx1"/>
                      </a:solidFill>
                      <a:prstDash val="solid"/>
                      <a:round/>
                      <a:headEnd type="none" w="med" len="med"/>
                      <a:tailEnd type="none" w="med" len="med"/>
                    </a:lnB>
                  </a:tcPr>
                </a:tc>
                <a:tc>
                  <a:txBody>
                    <a:bodyPr/>
                    <a:lstStyle/>
                    <a:p>
                      <a:pPr algn="ctr" fontAlgn="b"/>
                      <a:r>
                        <a:rPr lang="en-US" altLang="ja-JP" sz="450" b="0" i="0" u="none" strike="noStrike" dirty="0">
                          <a:solidFill>
                            <a:srgbClr val="000000"/>
                          </a:solidFill>
                          <a:effectLst/>
                          <a:latin typeface="Times New Roman" panose="02020603050405020304" pitchFamily="18" charset="0"/>
                          <a:cs typeface="Times New Roman" panose="02020603050405020304" pitchFamily="18" charset="0"/>
                        </a:rPr>
                        <a:t>1,460</a:t>
                      </a:r>
                    </a:p>
                  </a:txBody>
                  <a:tcPr marL="9525" marR="9525" marT="9525" marB="0" anchor="ctr">
                    <a:lnB w="6350" cap="flat" cmpd="sng" algn="ctr">
                      <a:solidFill>
                        <a:schemeClr val="tx1"/>
                      </a:solidFill>
                      <a:prstDash val="solid"/>
                      <a:round/>
                      <a:headEnd type="none" w="med" len="med"/>
                      <a:tailEnd type="none" w="med" len="med"/>
                    </a:lnB>
                  </a:tcPr>
                </a:tc>
                <a:tc>
                  <a:txBody>
                    <a:bodyPr/>
                    <a:lstStyle/>
                    <a:p>
                      <a:pPr algn="ctr" fontAlgn="b"/>
                      <a:r>
                        <a:rPr lang="en-US" altLang="ja-JP" sz="450" b="0" i="0" u="none" strike="noStrike" dirty="0">
                          <a:solidFill>
                            <a:srgbClr val="000000"/>
                          </a:solidFill>
                          <a:effectLst/>
                          <a:latin typeface="Times New Roman" panose="02020603050405020304" pitchFamily="18" charset="0"/>
                          <a:cs typeface="Times New Roman" panose="02020603050405020304" pitchFamily="18" charset="0"/>
                        </a:rPr>
                        <a:t>21.5</a:t>
                      </a:r>
                    </a:p>
                  </a:txBody>
                  <a:tcPr marL="9525" marR="9525" marT="9525" marB="0" anchor="ctr">
                    <a:lnB w="6350" cap="flat" cmpd="sng" algn="ctr">
                      <a:solidFill>
                        <a:schemeClr val="tx1"/>
                      </a:solidFill>
                      <a:prstDash val="solid"/>
                      <a:round/>
                      <a:headEnd type="none" w="med" len="med"/>
                      <a:tailEnd type="none" w="med" len="med"/>
                    </a:lnB>
                  </a:tcPr>
                </a:tc>
                <a:tc>
                  <a:txBody>
                    <a:bodyPr/>
                    <a:lstStyle/>
                    <a:p>
                      <a:pPr algn="ctr" fontAlgn="b"/>
                      <a:r>
                        <a:rPr lang="en-US" altLang="ja-JP" sz="450" b="0" i="0" u="none" strike="noStrike">
                          <a:solidFill>
                            <a:srgbClr val="000000"/>
                          </a:solidFill>
                          <a:effectLst/>
                          <a:latin typeface="Times New Roman" panose="02020603050405020304" pitchFamily="18" charset="0"/>
                          <a:cs typeface="Times New Roman" panose="02020603050405020304" pitchFamily="18" charset="0"/>
                        </a:rPr>
                        <a:t>5.16</a:t>
                      </a:r>
                    </a:p>
                  </a:txBody>
                  <a:tcPr marL="9525" marR="9525" marT="9525" marB="0" anchor="ctr">
                    <a:lnB w="6350" cap="flat" cmpd="sng" algn="ctr">
                      <a:solidFill>
                        <a:schemeClr val="tx1"/>
                      </a:solidFill>
                      <a:prstDash val="solid"/>
                      <a:round/>
                      <a:headEnd type="none" w="med" len="med"/>
                      <a:tailEnd type="none" w="med" len="med"/>
                    </a:lnB>
                  </a:tcPr>
                </a:tc>
                <a:tc>
                  <a:txBody>
                    <a:bodyPr/>
                    <a:lstStyle/>
                    <a:p>
                      <a:pPr algn="ctr" fontAlgn="b"/>
                      <a:r>
                        <a:rPr lang="en-US" altLang="ja-JP" sz="450" b="0" i="0" u="none" strike="noStrike" dirty="0">
                          <a:solidFill>
                            <a:srgbClr val="000000"/>
                          </a:solidFill>
                          <a:effectLst/>
                          <a:latin typeface="Times New Roman" panose="02020603050405020304" pitchFamily="18" charset="0"/>
                          <a:cs typeface="Times New Roman" panose="02020603050405020304" pitchFamily="18" charset="0"/>
                        </a:rPr>
                        <a:t>151</a:t>
                      </a:r>
                    </a:p>
                  </a:txBody>
                  <a:tcPr marL="9525" marR="9525" marT="9525" marB="0" anchor="ctr">
                    <a:lnB w="6350" cap="flat" cmpd="sng" algn="ctr">
                      <a:solidFill>
                        <a:schemeClr val="tx1"/>
                      </a:solidFill>
                      <a:prstDash val="solid"/>
                      <a:round/>
                      <a:headEnd type="none" w="med" len="med"/>
                      <a:tailEnd type="none" w="med" len="med"/>
                    </a:lnB>
                  </a:tcPr>
                </a:tc>
                <a:tc>
                  <a:txBody>
                    <a:bodyPr/>
                    <a:lstStyle/>
                    <a:p>
                      <a:pPr algn="ctr" fontAlgn="b"/>
                      <a:r>
                        <a:rPr lang="en-US" altLang="ja-JP" sz="450" b="0" i="0" u="none" strike="noStrike" dirty="0">
                          <a:solidFill>
                            <a:srgbClr val="000000"/>
                          </a:solidFill>
                          <a:effectLst/>
                          <a:latin typeface="Times New Roman" panose="02020603050405020304" pitchFamily="18" charset="0"/>
                          <a:cs typeface="Times New Roman" panose="02020603050405020304" pitchFamily="18" charset="0"/>
                        </a:rPr>
                        <a:t>1.37</a:t>
                      </a:r>
                    </a:p>
                  </a:txBody>
                  <a:tcPr marL="9525" marR="9525" marT="9525" marB="0" anchor="ctr">
                    <a:lnB w="6350" cap="flat" cmpd="sng" algn="ctr">
                      <a:solidFill>
                        <a:schemeClr val="tx1"/>
                      </a:solidFill>
                      <a:prstDash val="solid"/>
                      <a:round/>
                      <a:headEnd type="none" w="med" len="med"/>
                      <a:tailEnd type="none" w="med" len="med"/>
                    </a:lnB>
                  </a:tcPr>
                </a:tc>
                <a:tc>
                  <a:txBody>
                    <a:bodyPr/>
                    <a:lstStyle/>
                    <a:p>
                      <a:pPr algn="ctr" fontAlgn="b"/>
                      <a:r>
                        <a:rPr lang="en-US" altLang="ja-JP" sz="450" b="0" i="0" u="none" strike="noStrike" dirty="0">
                          <a:solidFill>
                            <a:srgbClr val="000000"/>
                          </a:solidFill>
                          <a:effectLst/>
                          <a:latin typeface="Times New Roman" panose="02020603050405020304" pitchFamily="18" charset="0"/>
                          <a:cs typeface="Times New Roman" panose="02020603050405020304" pitchFamily="18" charset="0"/>
                        </a:rPr>
                        <a:t>0.188</a:t>
                      </a:r>
                    </a:p>
                  </a:txBody>
                  <a:tcPr marL="9525" marR="9525" marT="9525" marB="0" anchor="ctr">
                    <a:lnB w="6350" cap="flat" cmpd="sng" algn="ctr">
                      <a:solidFill>
                        <a:schemeClr val="tx1"/>
                      </a:solidFill>
                      <a:prstDash val="solid"/>
                      <a:round/>
                      <a:headEnd type="none" w="med" len="med"/>
                      <a:tailEnd type="none" w="med" len="med"/>
                    </a:lnB>
                  </a:tcPr>
                </a:tc>
                <a:tc>
                  <a:txBody>
                    <a:bodyPr/>
                    <a:lstStyle/>
                    <a:p>
                      <a:pPr algn="ctr" fontAlgn="b"/>
                      <a:r>
                        <a:rPr lang="en-US" altLang="ja-JP" sz="450" b="0" i="0" u="none" strike="noStrike" dirty="0">
                          <a:solidFill>
                            <a:srgbClr val="000000"/>
                          </a:solidFill>
                          <a:effectLst/>
                          <a:latin typeface="Times New Roman" panose="02020603050405020304" pitchFamily="18" charset="0"/>
                          <a:cs typeface="Times New Roman" panose="02020603050405020304" pitchFamily="18" charset="0"/>
                        </a:rPr>
                        <a:t>4.7</a:t>
                      </a:r>
                    </a:p>
                  </a:txBody>
                  <a:tcPr marL="9525" marR="9525" marT="9525" marB="0" anchor="ctr">
                    <a:lnB w="6350" cap="flat" cmpd="sng" algn="ctr">
                      <a:solidFill>
                        <a:schemeClr val="tx1"/>
                      </a:solidFill>
                      <a:prstDash val="solid"/>
                      <a:round/>
                      <a:headEnd type="none" w="med" len="med"/>
                      <a:tailEnd type="none" w="med" len="med"/>
                    </a:lnB>
                  </a:tcPr>
                </a:tc>
                <a:tc>
                  <a:txBody>
                    <a:bodyPr/>
                    <a:lstStyle/>
                    <a:p>
                      <a:pPr algn="ctr" fontAlgn="b"/>
                      <a:r>
                        <a:rPr lang="en-US" altLang="ja-JP" sz="450" b="0" i="0" u="none" strike="noStrike" dirty="0">
                          <a:solidFill>
                            <a:srgbClr val="000000"/>
                          </a:solidFill>
                          <a:effectLst/>
                          <a:latin typeface="Times New Roman" panose="02020603050405020304" pitchFamily="18" charset="0"/>
                          <a:cs typeface="Times New Roman" panose="02020603050405020304" pitchFamily="18" charset="0"/>
                        </a:rPr>
                        <a:t>12.3</a:t>
                      </a:r>
                    </a:p>
                  </a:txBody>
                  <a:tcPr marL="9525" marR="9525" marT="9525" marB="0" anchor="ctr">
                    <a:lnB w="6350" cap="flat" cmpd="sng" algn="ctr">
                      <a:solidFill>
                        <a:schemeClr val="tx1"/>
                      </a:solidFill>
                      <a:prstDash val="solid"/>
                      <a:round/>
                      <a:headEnd type="none" w="med" len="med"/>
                      <a:tailEnd type="none" w="med" len="med"/>
                    </a:lnB>
                  </a:tcPr>
                </a:tc>
                <a:tc>
                  <a:txBody>
                    <a:bodyPr/>
                    <a:lstStyle/>
                    <a:p>
                      <a:pPr algn="ctr" fontAlgn="b"/>
                      <a:r>
                        <a:rPr lang="en-US" altLang="ja-JP" sz="450" b="0" i="0" u="none" strike="noStrike" dirty="0">
                          <a:solidFill>
                            <a:srgbClr val="000000"/>
                          </a:solidFill>
                          <a:effectLst/>
                          <a:latin typeface="Times New Roman" panose="02020603050405020304" pitchFamily="18" charset="0"/>
                          <a:cs typeface="Times New Roman" panose="02020603050405020304" pitchFamily="18" charset="0"/>
                        </a:rPr>
                        <a:t>1.34</a:t>
                      </a:r>
                    </a:p>
                  </a:txBody>
                  <a:tcPr marL="9525" marR="9525" marT="9525" marB="0" anchor="ctr">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0">
                <a:tc rowSpan="3">
                  <a:txBody>
                    <a:bodyPr/>
                    <a:lstStyle/>
                    <a:p>
                      <a:pPr algn="ctr"/>
                      <a:r>
                        <a:rPr kumimoji="1" lang="en-US" altLang="ja-JP" sz="450" dirty="0">
                          <a:latin typeface="Times New Roman" panose="02020603050405020304" pitchFamily="18" charset="0"/>
                          <a:cs typeface="Times New Roman" panose="02020603050405020304" pitchFamily="18" charset="0"/>
                        </a:rPr>
                        <a:t>Sweet</a:t>
                      </a:r>
                      <a:r>
                        <a:rPr kumimoji="1" lang="en-US" altLang="ja-JP" sz="450" baseline="0" dirty="0">
                          <a:latin typeface="Times New Roman" panose="02020603050405020304" pitchFamily="18" charset="0"/>
                          <a:cs typeface="Times New Roman" panose="02020603050405020304" pitchFamily="18" charset="0"/>
                        </a:rPr>
                        <a:t> potato</a:t>
                      </a:r>
                      <a:endParaRPr kumimoji="1" lang="en-US" altLang="ja-JP" sz="450" dirty="0">
                        <a:latin typeface="Times New Roman" panose="02020603050405020304" pitchFamily="18" charset="0"/>
                        <a:cs typeface="Times New Roman" panose="02020603050405020304" pitchFamily="18" charset="0"/>
                      </a:endParaRPr>
                    </a:p>
                  </a:txBody>
                  <a:tcPr vert="vert27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450" dirty="0">
                          <a:latin typeface="Times New Roman" panose="02020603050405020304" pitchFamily="18" charset="0"/>
                          <a:cs typeface="Times New Roman" panose="02020603050405020304" pitchFamily="18" charset="0"/>
                        </a:rPr>
                        <a:t>WT </a:t>
                      </a:r>
                      <a:endParaRPr kumimoji="1" lang="ja-JP" altLang="en-US" sz="450" dirty="0">
                        <a:latin typeface="Times New Roman" panose="02020603050405020304" pitchFamily="18" charset="0"/>
                        <a:cs typeface="Times New Roman" panose="02020603050405020304" pitchFamily="18" charset="0"/>
                      </a:endParaRPr>
                    </a:p>
                  </a:txBody>
                  <a:tcPr anchor="ctr">
                    <a:lnT w="6350" cap="flat" cmpd="sng" algn="ctr">
                      <a:solidFill>
                        <a:schemeClr val="tx1"/>
                      </a:solidFill>
                      <a:prstDash val="solid"/>
                      <a:round/>
                      <a:headEnd type="none" w="med" len="med"/>
                      <a:tailEnd type="none" w="med" len="med"/>
                    </a:lnT>
                  </a:tcPr>
                </a:tc>
                <a:tc>
                  <a:txBody>
                    <a:bodyPr/>
                    <a:lstStyle/>
                    <a:p>
                      <a:pPr algn="ctr" fontAlgn="b"/>
                      <a:r>
                        <a:rPr lang="en-US" altLang="ja-JP" sz="450" b="0" i="0" u="none" strike="noStrike">
                          <a:solidFill>
                            <a:srgbClr val="000000"/>
                          </a:solidFill>
                          <a:effectLst/>
                          <a:latin typeface="Times New Roman" panose="02020603050405020304" pitchFamily="18" charset="0"/>
                          <a:cs typeface="Times New Roman" panose="02020603050405020304" pitchFamily="18" charset="0"/>
                        </a:rPr>
                        <a:t>203</a:t>
                      </a:r>
                    </a:p>
                  </a:txBody>
                  <a:tcPr marL="9525" marR="9525" marT="9525" marB="0" anchor="ctr">
                    <a:lnT w="6350" cap="flat" cmpd="sng" algn="ctr">
                      <a:solidFill>
                        <a:schemeClr val="tx1"/>
                      </a:solidFill>
                      <a:prstDash val="solid"/>
                      <a:round/>
                      <a:headEnd type="none" w="med" len="med"/>
                      <a:tailEnd type="none" w="med" len="med"/>
                    </a:lnT>
                  </a:tcPr>
                </a:tc>
                <a:tc>
                  <a:txBody>
                    <a:bodyPr/>
                    <a:lstStyle/>
                    <a:p>
                      <a:pPr algn="ctr" fontAlgn="b"/>
                      <a:r>
                        <a:rPr lang="en-US" altLang="ja-JP" sz="450" b="0" i="0" u="none" strike="noStrike" dirty="0">
                          <a:solidFill>
                            <a:srgbClr val="000000"/>
                          </a:solidFill>
                          <a:effectLst/>
                          <a:latin typeface="Times New Roman" panose="02020603050405020304" pitchFamily="18" charset="0"/>
                          <a:cs typeface="Times New Roman" panose="02020603050405020304" pitchFamily="18" charset="0"/>
                        </a:rPr>
                        <a:t>1,210</a:t>
                      </a:r>
                    </a:p>
                  </a:txBody>
                  <a:tcPr marL="9525" marR="9525" marT="9525" marB="0" anchor="ctr">
                    <a:lnT w="6350" cap="flat" cmpd="sng" algn="ctr">
                      <a:solidFill>
                        <a:schemeClr val="tx1"/>
                      </a:solidFill>
                      <a:prstDash val="solid"/>
                      <a:round/>
                      <a:headEnd type="none" w="med" len="med"/>
                      <a:tailEnd type="none" w="med" len="med"/>
                    </a:lnT>
                  </a:tcPr>
                </a:tc>
                <a:tc>
                  <a:txBody>
                    <a:bodyPr/>
                    <a:lstStyle/>
                    <a:p>
                      <a:pPr algn="ctr" fontAlgn="b"/>
                      <a:r>
                        <a:rPr lang="en-US" altLang="ja-JP" sz="450" b="0" i="0" u="none" strike="noStrike" dirty="0">
                          <a:solidFill>
                            <a:srgbClr val="000000"/>
                          </a:solidFill>
                          <a:effectLst/>
                          <a:latin typeface="Times New Roman" panose="02020603050405020304" pitchFamily="18" charset="0"/>
                          <a:cs typeface="Times New Roman" panose="02020603050405020304" pitchFamily="18" charset="0"/>
                        </a:rPr>
                        <a:t>40.6</a:t>
                      </a:r>
                    </a:p>
                  </a:txBody>
                  <a:tcPr marL="9525" marR="9525" marT="9525" marB="0" anchor="ctr">
                    <a:lnT w="6350" cap="flat" cmpd="sng" algn="ctr">
                      <a:solidFill>
                        <a:schemeClr val="tx1"/>
                      </a:solidFill>
                      <a:prstDash val="solid"/>
                      <a:round/>
                      <a:headEnd type="none" w="med" len="med"/>
                      <a:tailEnd type="none" w="med" len="med"/>
                    </a:lnT>
                  </a:tcPr>
                </a:tc>
                <a:tc>
                  <a:txBody>
                    <a:bodyPr/>
                    <a:lstStyle/>
                    <a:p>
                      <a:pPr algn="ctr" fontAlgn="b"/>
                      <a:r>
                        <a:rPr lang="en-US" altLang="ja-JP" sz="450" b="0" i="0" u="none" strike="noStrike">
                          <a:solidFill>
                            <a:srgbClr val="000000"/>
                          </a:solidFill>
                          <a:effectLst/>
                          <a:latin typeface="Times New Roman" panose="02020603050405020304" pitchFamily="18" charset="0"/>
                          <a:cs typeface="Times New Roman" panose="02020603050405020304" pitchFamily="18" charset="0"/>
                        </a:rPr>
                        <a:t>14.8</a:t>
                      </a:r>
                    </a:p>
                  </a:txBody>
                  <a:tcPr marL="9525" marR="9525" marT="9525" marB="0" anchor="ctr">
                    <a:lnT w="6350" cap="flat" cmpd="sng" algn="ctr">
                      <a:solidFill>
                        <a:schemeClr val="tx1"/>
                      </a:solidFill>
                      <a:prstDash val="solid"/>
                      <a:round/>
                      <a:headEnd type="none" w="med" len="med"/>
                      <a:tailEnd type="none" w="med" len="med"/>
                    </a:lnT>
                  </a:tcPr>
                </a:tc>
                <a:tc>
                  <a:txBody>
                    <a:bodyPr/>
                    <a:lstStyle/>
                    <a:p>
                      <a:pPr algn="ctr" fontAlgn="b"/>
                      <a:r>
                        <a:rPr lang="en-US" altLang="ja-JP" sz="450" b="0" i="0" u="none" strike="noStrike" dirty="0">
                          <a:solidFill>
                            <a:srgbClr val="000000"/>
                          </a:solidFill>
                          <a:effectLst/>
                          <a:latin typeface="Times New Roman" panose="02020603050405020304" pitchFamily="18" charset="0"/>
                          <a:cs typeface="Times New Roman" panose="02020603050405020304" pitchFamily="18" charset="0"/>
                        </a:rPr>
                        <a:t>9.82</a:t>
                      </a:r>
                    </a:p>
                  </a:txBody>
                  <a:tcPr marL="9525" marR="9525" marT="9525" marB="0" anchor="ctr">
                    <a:lnT w="6350" cap="flat" cmpd="sng" algn="ctr">
                      <a:solidFill>
                        <a:schemeClr val="tx1"/>
                      </a:solidFill>
                      <a:prstDash val="solid"/>
                      <a:round/>
                      <a:headEnd type="none" w="med" len="med"/>
                      <a:tailEnd type="none" w="med" len="med"/>
                    </a:lnT>
                  </a:tcPr>
                </a:tc>
                <a:tc>
                  <a:txBody>
                    <a:bodyPr/>
                    <a:lstStyle/>
                    <a:p>
                      <a:pPr algn="ctr" fontAlgn="b"/>
                      <a:r>
                        <a:rPr lang="en-US" altLang="ja-JP" sz="450" b="0" i="0" u="none" strike="noStrike"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109,000</a:t>
                      </a:r>
                    </a:p>
                  </a:txBody>
                  <a:tcPr marL="7620" marR="7620" marT="7620" marB="0" anchor="ctr">
                    <a:lnT w="6350" cap="flat" cmpd="sng" algn="ctr">
                      <a:solidFill>
                        <a:schemeClr val="tx1"/>
                      </a:solidFill>
                      <a:prstDash val="solid"/>
                      <a:round/>
                      <a:headEnd type="none" w="med" len="med"/>
                      <a:tailEnd type="none" w="med" len="med"/>
                    </a:lnT>
                  </a:tcPr>
                </a:tc>
                <a:tc>
                  <a:txBody>
                    <a:bodyPr/>
                    <a:lstStyle/>
                    <a:p>
                      <a:pPr algn="ctr" fontAlgn="b"/>
                      <a:r>
                        <a:rPr lang="en-US" altLang="ja-JP" sz="450" b="0" i="0" u="none" strike="noStrike" dirty="0">
                          <a:solidFill>
                            <a:srgbClr val="000000"/>
                          </a:solidFill>
                          <a:effectLst/>
                          <a:latin typeface="Times New Roman" panose="02020603050405020304" pitchFamily="18" charset="0"/>
                          <a:cs typeface="Times New Roman" panose="02020603050405020304" pitchFamily="18" charset="0"/>
                        </a:rPr>
                        <a:t>1,700</a:t>
                      </a:r>
                    </a:p>
                  </a:txBody>
                  <a:tcPr marL="9525" marR="9525" marT="9525" marB="0" anchor="ctr">
                    <a:lnT w="6350" cap="flat" cmpd="sng" algn="ctr">
                      <a:solidFill>
                        <a:schemeClr val="tx1"/>
                      </a:solidFill>
                      <a:prstDash val="solid"/>
                      <a:round/>
                      <a:headEnd type="none" w="med" len="med"/>
                      <a:tailEnd type="none" w="med" len="med"/>
                    </a:lnT>
                  </a:tcPr>
                </a:tc>
                <a:tc>
                  <a:txBody>
                    <a:bodyPr/>
                    <a:lstStyle/>
                    <a:p>
                      <a:pPr algn="ctr" fontAlgn="b"/>
                      <a:r>
                        <a:rPr lang="en-US" altLang="ja-JP" sz="450" b="0" i="0" u="none" strike="noStrike" dirty="0">
                          <a:solidFill>
                            <a:srgbClr val="000000"/>
                          </a:solidFill>
                          <a:effectLst/>
                          <a:latin typeface="Times New Roman" panose="02020603050405020304" pitchFamily="18" charset="0"/>
                          <a:cs typeface="Times New Roman" panose="02020603050405020304" pitchFamily="18" charset="0"/>
                        </a:rPr>
                        <a:t>2,520</a:t>
                      </a:r>
                    </a:p>
                  </a:txBody>
                  <a:tcPr marL="9525" marR="9525" marT="9525" marB="0" anchor="ctr">
                    <a:lnT w="6350" cap="flat" cmpd="sng" algn="ctr">
                      <a:solidFill>
                        <a:schemeClr val="tx1"/>
                      </a:solidFill>
                      <a:prstDash val="solid"/>
                      <a:round/>
                      <a:headEnd type="none" w="med" len="med"/>
                      <a:tailEnd type="none" w="med" len="med"/>
                    </a:lnT>
                  </a:tcPr>
                </a:tc>
                <a:tc>
                  <a:txBody>
                    <a:bodyPr/>
                    <a:lstStyle/>
                    <a:p>
                      <a:pPr algn="ctr" fontAlgn="b"/>
                      <a:r>
                        <a:rPr lang="en-US" altLang="ja-JP" sz="450" b="0" i="0" u="none" strike="noStrike" dirty="0">
                          <a:solidFill>
                            <a:srgbClr val="000000"/>
                          </a:solidFill>
                          <a:effectLst/>
                          <a:latin typeface="Times New Roman" panose="02020603050405020304" pitchFamily="18" charset="0"/>
                          <a:cs typeface="Times New Roman" panose="02020603050405020304" pitchFamily="18" charset="0"/>
                        </a:rPr>
                        <a:t>4,290</a:t>
                      </a:r>
                    </a:p>
                  </a:txBody>
                  <a:tcPr marL="9525" marR="9525" marT="9525" marB="0" anchor="ctr">
                    <a:lnT w="6350" cap="flat" cmpd="sng" algn="ctr">
                      <a:solidFill>
                        <a:schemeClr val="tx1"/>
                      </a:solidFill>
                      <a:prstDash val="solid"/>
                      <a:round/>
                      <a:headEnd type="none" w="med" len="med"/>
                      <a:tailEnd type="none" w="med" len="med"/>
                    </a:lnT>
                  </a:tcPr>
                </a:tc>
                <a:tc>
                  <a:txBody>
                    <a:bodyPr/>
                    <a:lstStyle/>
                    <a:p>
                      <a:pPr algn="ctr" fontAlgn="b"/>
                      <a:r>
                        <a:rPr lang="en-US" altLang="ja-JP" sz="450" b="0" i="0" u="none" strike="noStrike">
                          <a:solidFill>
                            <a:srgbClr val="000000"/>
                          </a:solidFill>
                          <a:effectLst/>
                          <a:latin typeface="Times New Roman" panose="02020603050405020304" pitchFamily="18" charset="0"/>
                          <a:cs typeface="Times New Roman" panose="02020603050405020304" pitchFamily="18" charset="0"/>
                        </a:rPr>
                        <a:t>21.9</a:t>
                      </a:r>
                    </a:p>
                  </a:txBody>
                  <a:tcPr marL="9525" marR="9525" marT="9525" marB="0" anchor="ctr">
                    <a:lnT w="6350" cap="flat" cmpd="sng" algn="ctr">
                      <a:solidFill>
                        <a:schemeClr val="tx1"/>
                      </a:solidFill>
                      <a:prstDash val="solid"/>
                      <a:round/>
                      <a:headEnd type="none" w="med" len="med"/>
                      <a:tailEnd type="none" w="med" len="med"/>
                    </a:lnT>
                  </a:tcPr>
                </a:tc>
                <a:tc>
                  <a:txBody>
                    <a:bodyPr/>
                    <a:lstStyle/>
                    <a:p>
                      <a:pPr algn="ctr" fontAlgn="b"/>
                      <a:r>
                        <a:rPr lang="en-US" altLang="ja-JP" sz="450" b="0" i="0" u="none" strike="noStrike">
                          <a:solidFill>
                            <a:srgbClr val="000000"/>
                          </a:solidFill>
                          <a:effectLst/>
                          <a:latin typeface="Times New Roman" panose="02020603050405020304" pitchFamily="18" charset="0"/>
                          <a:cs typeface="Times New Roman" panose="02020603050405020304" pitchFamily="18" charset="0"/>
                        </a:rPr>
                        <a:t>10.6</a:t>
                      </a:r>
                    </a:p>
                  </a:txBody>
                  <a:tcPr marL="9525" marR="9525" marT="9525" marB="0" anchor="ctr">
                    <a:lnT w="6350" cap="flat" cmpd="sng" algn="ctr">
                      <a:solidFill>
                        <a:schemeClr val="tx1"/>
                      </a:solidFill>
                      <a:prstDash val="solid"/>
                      <a:round/>
                      <a:headEnd type="none" w="med" len="med"/>
                      <a:tailEnd type="none" w="med" len="med"/>
                    </a:lnT>
                  </a:tcPr>
                </a:tc>
                <a:tc>
                  <a:txBody>
                    <a:bodyPr/>
                    <a:lstStyle/>
                    <a:p>
                      <a:pPr algn="ctr" fontAlgn="b"/>
                      <a:r>
                        <a:rPr lang="en-US" altLang="ja-JP" sz="450" b="0" i="0" u="none" strike="noStrike">
                          <a:solidFill>
                            <a:srgbClr val="000000"/>
                          </a:solidFill>
                          <a:effectLst/>
                          <a:latin typeface="Times New Roman" panose="02020603050405020304" pitchFamily="18" charset="0"/>
                          <a:cs typeface="Times New Roman" panose="02020603050405020304" pitchFamily="18" charset="0"/>
                        </a:rPr>
                        <a:t>2.05</a:t>
                      </a:r>
                    </a:p>
                  </a:txBody>
                  <a:tcPr marL="9525" marR="9525" marT="9525" marB="0" anchor="ctr">
                    <a:lnT w="6350" cap="flat" cmpd="sng" algn="ctr">
                      <a:solidFill>
                        <a:schemeClr val="tx1"/>
                      </a:solidFill>
                      <a:prstDash val="solid"/>
                      <a:round/>
                      <a:headEnd type="none" w="med" len="med"/>
                      <a:tailEnd type="none" w="med" len="med"/>
                    </a:lnT>
                  </a:tcPr>
                </a:tc>
                <a:tc>
                  <a:txBody>
                    <a:bodyPr/>
                    <a:lstStyle/>
                    <a:p>
                      <a:pPr algn="ctr" fontAlgn="b"/>
                      <a:r>
                        <a:rPr lang="en-US" altLang="ja-JP" sz="450" b="0" i="0" u="none" strike="noStrike" dirty="0">
                          <a:solidFill>
                            <a:srgbClr val="000000"/>
                          </a:solidFill>
                          <a:effectLst/>
                          <a:latin typeface="Times New Roman" panose="02020603050405020304" pitchFamily="18" charset="0"/>
                          <a:cs typeface="Times New Roman" panose="02020603050405020304" pitchFamily="18" charset="0"/>
                        </a:rPr>
                        <a:t>390</a:t>
                      </a:r>
                    </a:p>
                  </a:txBody>
                  <a:tcPr marL="9525" marR="9525" marT="9525" marB="0" anchor="ctr">
                    <a:lnT w="6350" cap="flat" cmpd="sng" algn="ctr">
                      <a:solidFill>
                        <a:schemeClr val="tx1"/>
                      </a:solidFill>
                      <a:prstDash val="solid"/>
                      <a:round/>
                      <a:headEnd type="none" w="med" len="med"/>
                      <a:tailEnd type="none" w="med" len="med"/>
                    </a:lnT>
                  </a:tcPr>
                </a:tc>
                <a:tc>
                  <a:txBody>
                    <a:bodyPr/>
                    <a:lstStyle/>
                    <a:p>
                      <a:pPr algn="ctr" fontAlgn="b"/>
                      <a:r>
                        <a:rPr lang="en-US" altLang="ja-JP" sz="450" b="0" i="0" u="none" strike="noStrike" dirty="0">
                          <a:solidFill>
                            <a:srgbClr val="000000"/>
                          </a:solidFill>
                          <a:effectLst/>
                          <a:latin typeface="Times New Roman" panose="02020603050405020304" pitchFamily="18" charset="0"/>
                          <a:cs typeface="Times New Roman" panose="02020603050405020304" pitchFamily="18" charset="0"/>
                        </a:rPr>
                        <a:t>29.3</a:t>
                      </a:r>
                    </a:p>
                  </a:txBody>
                  <a:tcPr marL="9525" marR="9525" marT="9525" marB="0" anchor="ctr">
                    <a:lnT w="6350" cap="flat" cmpd="sng" algn="ctr">
                      <a:solidFill>
                        <a:schemeClr val="tx1"/>
                      </a:solidFill>
                      <a:prstDash val="solid"/>
                      <a:round/>
                      <a:headEnd type="none" w="med" len="med"/>
                      <a:tailEnd type="none" w="med" len="med"/>
                    </a:lnT>
                  </a:tcPr>
                </a:tc>
                <a:tc>
                  <a:txBody>
                    <a:bodyPr/>
                    <a:lstStyle/>
                    <a:p>
                      <a:pPr algn="ctr" fontAlgn="b"/>
                      <a:r>
                        <a:rPr lang="en-US" altLang="ja-JP" sz="450" b="0" i="0" u="none" strike="noStrike" dirty="0">
                          <a:solidFill>
                            <a:srgbClr val="000000"/>
                          </a:solidFill>
                          <a:effectLst/>
                          <a:latin typeface="Times New Roman" panose="02020603050405020304" pitchFamily="18" charset="0"/>
                          <a:cs typeface="Times New Roman" panose="02020603050405020304" pitchFamily="18" charset="0"/>
                        </a:rPr>
                        <a:t>53.5</a:t>
                      </a:r>
                    </a:p>
                  </a:txBody>
                  <a:tcPr marL="9525" marR="9525" marT="9525" marB="0" anchor="ctr">
                    <a:lnT w="6350" cap="flat" cmpd="sng" algn="ctr">
                      <a:solidFill>
                        <a:schemeClr val="tx1"/>
                      </a:solidFill>
                      <a:prstDash val="solid"/>
                      <a:round/>
                      <a:headEnd type="none" w="med" len="med"/>
                      <a:tailEnd type="none" w="med" len="med"/>
                    </a:lnT>
                  </a:tcPr>
                </a:tc>
                <a:tc>
                  <a:txBody>
                    <a:bodyPr/>
                    <a:lstStyle/>
                    <a:p>
                      <a:pPr algn="ctr" fontAlgn="b"/>
                      <a:r>
                        <a:rPr lang="en-US" altLang="ja-JP" sz="450" b="0" i="0" u="none" strike="noStrike" dirty="0">
                          <a:solidFill>
                            <a:srgbClr val="000000"/>
                          </a:solidFill>
                          <a:effectLst/>
                          <a:latin typeface="Times New Roman" panose="02020603050405020304" pitchFamily="18" charset="0"/>
                          <a:cs typeface="Times New Roman" panose="02020603050405020304" pitchFamily="18" charset="0"/>
                        </a:rPr>
                        <a:t>1220</a:t>
                      </a:r>
                    </a:p>
                  </a:txBody>
                  <a:tcPr marL="9525" marR="9525" marT="9525" marB="0" anchor="ctr">
                    <a:lnT w="6350" cap="flat" cmpd="sng" algn="ctr">
                      <a:solidFill>
                        <a:schemeClr val="tx1"/>
                      </a:solidFill>
                      <a:prstDash val="solid"/>
                      <a:round/>
                      <a:headEnd type="none" w="med" len="med"/>
                      <a:tailEnd type="none" w="med" len="med"/>
                    </a:lnT>
                  </a:tcPr>
                </a:tc>
                <a:tc>
                  <a:txBody>
                    <a:bodyPr/>
                    <a:lstStyle/>
                    <a:p>
                      <a:pPr algn="ctr" fontAlgn="b"/>
                      <a:r>
                        <a:rPr lang="en-US" altLang="ja-JP" sz="450" b="0" i="0" u="none" strike="noStrike" dirty="0">
                          <a:solidFill>
                            <a:srgbClr val="000000"/>
                          </a:solidFill>
                          <a:effectLst/>
                          <a:latin typeface="Times New Roman" panose="02020603050405020304" pitchFamily="18" charset="0"/>
                          <a:cs typeface="Times New Roman" panose="02020603050405020304" pitchFamily="18" charset="0"/>
                        </a:rPr>
                        <a:t>21.2</a:t>
                      </a:r>
                    </a:p>
                  </a:txBody>
                  <a:tcPr marL="9525" marR="9525" marT="9525" marB="0" anchor="ctr">
                    <a:lnT w="6350" cap="flat" cmpd="sng" algn="ctr">
                      <a:solidFill>
                        <a:schemeClr val="tx1"/>
                      </a:solidFill>
                      <a:prstDash val="solid"/>
                      <a:round/>
                      <a:headEnd type="none" w="med" len="med"/>
                      <a:tailEnd type="none" w="med" len="med"/>
                    </a:lnT>
                  </a:tcPr>
                </a:tc>
                <a:tc>
                  <a:txBody>
                    <a:bodyPr/>
                    <a:lstStyle/>
                    <a:p>
                      <a:pPr algn="ctr" fontAlgn="b"/>
                      <a:r>
                        <a:rPr lang="en-US" altLang="ja-JP" sz="450" b="0" i="0" u="none" strike="noStrike" dirty="0">
                          <a:solidFill>
                            <a:srgbClr val="000000"/>
                          </a:solidFill>
                          <a:effectLst/>
                          <a:latin typeface="Times New Roman" panose="02020603050405020304" pitchFamily="18" charset="0"/>
                          <a:cs typeface="Times New Roman" panose="02020603050405020304" pitchFamily="18" charset="0"/>
                        </a:rPr>
                        <a:t>24.6</a:t>
                      </a:r>
                    </a:p>
                  </a:txBody>
                  <a:tcPr marL="9525" marR="9525" marT="9525" marB="0" anchor="ctr">
                    <a:lnT w="6350" cap="flat" cmpd="sng" algn="ctr">
                      <a:solidFill>
                        <a:schemeClr val="tx1"/>
                      </a:solidFill>
                      <a:prstDash val="solid"/>
                      <a:round/>
                      <a:headEnd type="none" w="med" len="med"/>
                      <a:tailEnd type="none" w="med" len="med"/>
                    </a:lnT>
                  </a:tcPr>
                </a:tc>
                <a:tc>
                  <a:txBody>
                    <a:bodyPr/>
                    <a:lstStyle/>
                    <a:p>
                      <a:pPr algn="ctr" fontAlgn="b"/>
                      <a:r>
                        <a:rPr lang="en-US" altLang="ja-JP" sz="450" b="0" i="0" u="none" strike="noStrike" dirty="0">
                          <a:solidFill>
                            <a:srgbClr val="000000"/>
                          </a:solidFill>
                          <a:effectLst/>
                          <a:latin typeface="Times New Roman" panose="02020603050405020304" pitchFamily="18" charset="0"/>
                          <a:cs typeface="Times New Roman" panose="02020603050405020304" pitchFamily="18" charset="0"/>
                        </a:rPr>
                        <a:t>37.3</a:t>
                      </a:r>
                    </a:p>
                  </a:txBody>
                  <a:tcPr marL="9525" marR="9525" marT="9525" marB="0" anchor="ctr">
                    <a:lnT w="6350" cap="flat" cmpd="sng" algn="ctr">
                      <a:solidFill>
                        <a:schemeClr val="tx1"/>
                      </a:solidFill>
                      <a:prstDash val="solid"/>
                      <a:round/>
                      <a:headEnd type="none" w="med" len="med"/>
                      <a:tailEnd type="none" w="med" len="med"/>
                    </a:lnT>
                  </a:tcPr>
                </a:tc>
                <a:tc>
                  <a:txBody>
                    <a:bodyPr/>
                    <a:lstStyle/>
                    <a:p>
                      <a:pPr algn="ctr" fontAlgn="b"/>
                      <a:r>
                        <a:rPr lang="en-US" altLang="ja-JP" sz="450" b="0" i="0" u="none" strike="noStrike" dirty="0">
                          <a:solidFill>
                            <a:srgbClr val="000000"/>
                          </a:solidFill>
                          <a:effectLst/>
                          <a:latin typeface="Times New Roman" panose="02020603050405020304" pitchFamily="18" charset="0"/>
                          <a:cs typeface="Times New Roman" panose="02020603050405020304" pitchFamily="18" charset="0"/>
                        </a:rPr>
                        <a:t>32.6</a:t>
                      </a:r>
                    </a:p>
                  </a:txBody>
                  <a:tcPr marL="9525" marR="9525" marT="9525" marB="0" anchor="ctr">
                    <a:lnT w="6350" cap="flat" cmpd="sng" algn="ctr">
                      <a:solidFill>
                        <a:schemeClr val="tx1"/>
                      </a:solidFill>
                      <a:prstDash val="solid"/>
                      <a:round/>
                      <a:headEnd type="none" w="med" len="med"/>
                      <a:tailEnd type="none" w="med" len="med"/>
                    </a:lnT>
                  </a:tcPr>
                </a:tc>
                <a:tc>
                  <a:txBody>
                    <a:bodyPr/>
                    <a:lstStyle/>
                    <a:p>
                      <a:pPr algn="ctr" fontAlgn="b"/>
                      <a:r>
                        <a:rPr lang="en-US" altLang="ja-JP" sz="450" b="0" i="0" u="none" strike="noStrike" dirty="0">
                          <a:solidFill>
                            <a:srgbClr val="000000"/>
                          </a:solidFill>
                          <a:effectLst/>
                          <a:latin typeface="Times New Roman" panose="02020603050405020304" pitchFamily="18" charset="0"/>
                          <a:cs typeface="Times New Roman" panose="02020603050405020304" pitchFamily="18" charset="0"/>
                        </a:rPr>
                        <a:t>19.8</a:t>
                      </a:r>
                    </a:p>
                  </a:txBody>
                  <a:tcPr marL="9525" marR="9525" marT="9525" marB="0" anchor="ctr">
                    <a:lnT w="63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4"/>
                  </a:ext>
                </a:extLst>
              </a:tr>
              <a:tr h="0">
                <a:tc vMerge="1">
                  <a:txBody>
                    <a:bodyPr/>
                    <a:lstStyle/>
                    <a:p>
                      <a:pPr algn="ctr"/>
                      <a:endParaRPr kumimoji="1" lang="ja-JP" altLang="en-US" sz="600" dirty="0">
                        <a:latin typeface="Times New Roman" panose="02020603050405020304" pitchFamily="18" charset="0"/>
                        <a:cs typeface="Times New Roman" panose="02020603050405020304" pitchFamily="18" charset="0"/>
                      </a:endParaRPr>
                    </a:p>
                  </a:txBody>
                  <a:tcPr anchor="ctr"/>
                </a:tc>
                <a:tc>
                  <a:txBody>
                    <a:bodyPr/>
                    <a:lstStyle/>
                    <a:p>
                      <a:pPr algn="ctr"/>
                      <a:r>
                        <a:rPr kumimoji="1" lang="en-US" altLang="ja-JP" sz="450" dirty="0">
                          <a:latin typeface="Times New Roman" panose="02020603050405020304" pitchFamily="18" charset="0"/>
                          <a:cs typeface="Times New Roman" panose="02020603050405020304" pitchFamily="18" charset="0"/>
                        </a:rPr>
                        <a:t>No. 3</a:t>
                      </a:r>
                      <a:endParaRPr kumimoji="1" lang="ja-JP" altLang="en-US" sz="450" dirty="0">
                        <a:latin typeface="Times New Roman" panose="02020603050405020304" pitchFamily="18" charset="0"/>
                        <a:cs typeface="Times New Roman" panose="02020603050405020304" pitchFamily="18" charset="0"/>
                      </a:endParaRPr>
                    </a:p>
                  </a:txBody>
                  <a:tcPr anchor="ctr"/>
                </a:tc>
                <a:tc>
                  <a:txBody>
                    <a:bodyPr/>
                    <a:lstStyle/>
                    <a:p>
                      <a:pPr algn="ctr" fontAlgn="b"/>
                      <a:r>
                        <a:rPr lang="en-US" altLang="ja-JP" sz="450" b="0" i="0" u="none" strike="noStrike" dirty="0">
                          <a:solidFill>
                            <a:srgbClr val="000000"/>
                          </a:solidFill>
                          <a:effectLst/>
                          <a:latin typeface="Times New Roman" panose="02020603050405020304" pitchFamily="18" charset="0"/>
                          <a:cs typeface="Times New Roman" panose="02020603050405020304" pitchFamily="18" charset="0"/>
                        </a:rPr>
                        <a:t>162</a:t>
                      </a:r>
                    </a:p>
                  </a:txBody>
                  <a:tcPr marL="9525" marR="9525" marT="9525" marB="0" anchor="ctr"/>
                </a:tc>
                <a:tc>
                  <a:txBody>
                    <a:bodyPr/>
                    <a:lstStyle/>
                    <a:p>
                      <a:pPr algn="ctr" fontAlgn="b"/>
                      <a:r>
                        <a:rPr lang="en-US" altLang="ja-JP" sz="450" b="0" i="0" u="none" strike="noStrike" dirty="0">
                          <a:solidFill>
                            <a:srgbClr val="000000"/>
                          </a:solidFill>
                          <a:effectLst/>
                          <a:latin typeface="Times New Roman" panose="02020603050405020304" pitchFamily="18" charset="0"/>
                          <a:cs typeface="Times New Roman" panose="02020603050405020304" pitchFamily="18" charset="0"/>
                        </a:rPr>
                        <a:t>1,250</a:t>
                      </a:r>
                    </a:p>
                  </a:txBody>
                  <a:tcPr marL="9525" marR="9525" marT="9525" marB="0" anchor="ctr"/>
                </a:tc>
                <a:tc>
                  <a:txBody>
                    <a:bodyPr/>
                    <a:lstStyle/>
                    <a:p>
                      <a:pPr algn="ctr" fontAlgn="b"/>
                      <a:r>
                        <a:rPr lang="en-US" altLang="ja-JP" sz="450" b="0" i="0" u="none" strike="noStrike">
                          <a:solidFill>
                            <a:srgbClr val="000000"/>
                          </a:solidFill>
                          <a:effectLst/>
                          <a:latin typeface="Times New Roman" panose="02020603050405020304" pitchFamily="18" charset="0"/>
                          <a:cs typeface="Times New Roman" panose="02020603050405020304" pitchFamily="18" charset="0"/>
                        </a:rPr>
                        <a:t>29.5</a:t>
                      </a:r>
                    </a:p>
                  </a:txBody>
                  <a:tcPr marL="9525" marR="9525" marT="9525" marB="0" anchor="ctr"/>
                </a:tc>
                <a:tc>
                  <a:txBody>
                    <a:bodyPr/>
                    <a:lstStyle/>
                    <a:p>
                      <a:pPr algn="ctr" fontAlgn="b"/>
                      <a:r>
                        <a:rPr lang="en-US" altLang="ja-JP" sz="450" b="0" i="0" u="none" strike="noStrike" dirty="0">
                          <a:solidFill>
                            <a:srgbClr val="000000"/>
                          </a:solidFill>
                          <a:effectLst/>
                          <a:latin typeface="Times New Roman" panose="02020603050405020304" pitchFamily="18" charset="0"/>
                          <a:cs typeface="Times New Roman" panose="02020603050405020304" pitchFamily="18" charset="0"/>
                        </a:rPr>
                        <a:t>10.0</a:t>
                      </a:r>
                    </a:p>
                  </a:txBody>
                  <a:tcPr marL="9525" marR="9525" marT="9525" marB="0" anchor="ctr"/>
                </a:tc>
                <a:tc>
                  <a:txBody>
                    <a:bodyPr/>
                    <a:lstStyle/>
                    <a:p>
                      <a:pPr algn="ctr" fontAlgn="b"/>
                      <a:r>
                        <a:rPr lang="en-US" altLang="ja-JP" sz="450" b="0" i="0" u="none" strike="noStrike" dirty="0">
                          <a:solidFill>
                            <a:srgbClr val="000000"/>
                          </a:solidFill>
                          <a:effectLst/>
                          <a:latin typeface="Times New Roman" panose="02020603050405020304" pitchFamily="18" charset="0"/>
                          <a:cs typeface="Times New Roman" panose="02020603050405020304" pitchFamily="18" charset="0"/>
                        </a:rPr>
                        <a:t>17.7</a:t>
                      </a:r>
                    </a:p>
                  </a:txBody>
                  <a:tcPr marL="9525" marR="9525" marT="9525" marB="0" anchor="ctr"/>
                </a:tc>
                <a:tc>
                  <a:txBody>
                    <a:bodyPr/>
                    <a:lstStyle/>
                    <a:p>
                      <a:pPr algn="ctr" fontAlgn="b"/>
                      <a:r>
                        <a:rPr lang="en-US" altLang="ja-JP" sz="450" b="0" i="0" u="none" strike="noStrike"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96,800</a:t>
                      </a:r>
                    </a:p>
                  </a:txBody>
                  <a:tcPr marL="7620" marR="7620" marT="7620" marB="0" anchor="ctr"/>
                </a:tc>
                <a:tc>
                  <a:txBody>
                    <a:bodyPr/>
                    <a:lstStyle/>
                    <a:p>
                      <a:pPr algn="ctr" fontAlgn="b"/>
                      <a:r>
                        <a:rPr lang="en-US" altLang="ja-JP" sz="450" b="0" i="0" u="none" strike="noStrike" dirty="0">
                          <a:solidFill>
                            <a:srgbClr val="000000"/>
                          </a:solidFill>
                          <a:effectLst/>
                          <a:latin typeface="Times New Roman" panose="02020603050405020304" pitchFamily="18" charset="0"/>
                          <a:cs typeface="Times New Roman" panose="02020603050405020304" pitchFamily="18" charset="0"/>
                        </a:rPr>
                        <a:t>1,900</a:t>
                      </a:r>
                    </a:p>
                  </a:txBody>
                  <a:tcPr marL="9525" marR="9525" marT="9525" marB="0" anchor="ctr"/>
                </a:tc>
                <a:tc>
                  <a:txBody>
                    <a:bodyPr/>
                    <a:lstStyle/>
                    <a:p>
                      <a:pPr algn="ctr" fontAlgn="b"/>
                      <a:r>
                        <a:rPr lang="en-US" altLang="ja-JP" sz="450" b="0" i="0" u="none" strike="noStrike" dirty="0">
                          <a:solidFill>
                            <a:srgbClr val="000000"/>
                          </a:solidFill>
                          <a:effectLst/>
                          <a:latin typeface="Times New Roman" panose="02020603050405020304" pitchFamily="18" charset="0"/>
                          <a:cs typeface="Times New Roman" panose="02020603050405020304" pitchFamily="18" charset="0"/>
                        </a:rPr>
                        <a:t>2,170</a:t>
                      </a:r>
                    </a:p>
                  </a:txBody>
                  <a:tcPr marL="9525" marR="9525" marT="9525" marB="0" anchor="ctr"/>
                </a:tc>
                <a:tc>
                  <a:txBody>
                    <a:bodyPr/>
                    <a:lstStyle/>
                    <a:p>
                      <a:pPr algn="ctr" fontAlgn="b"/>
                      <a:r>
                        <a:rPr lang="en-US" altLang="ja-JP" sz="450" b="0" i="0" u="none" strike="noStrike" dirty="0">
                          <a:solidFill>
                            <a:srgbClr val="000000"/>
                          </a:solidFill>
                          <a:effectLst/>
                          <a:latin typeface="Times New Roman" panose="02020603050405020304" pitchFamily="18" charset="0"/>
                          <a:cs typeface="Times New Roman" panose="02020603050405020304" pitchFamily="18" charset="0"/>
                        </a:rPr>
                        <a:t>2,270</a:t>
                      </a:r>
                    </a:p>
                  </a:txBody>
                  <a:tcPr marL="9525" marR="9525" marT="9525" marB="0" anchor="ctr"/>
                </a:tc>
                <a:tc>
                  <a:txBody>
                    <a:bodyPr/>
                    <a:lstStyle/>
                    <a:p>
                      <a:pPr algn="ctr" fontAlgn="b"/>
                      <a:r>
                        <a:rPr lang="en-US" altLang="ja-JP" sz="450" b="0" i="0" u="none" strike="noStrike" dirty="0">
                          <a:solidFill>
                            <a:srgbClr val="000000"/>
                          </a:solidFill>
                          <a:effectLst/>
                          <a:latin typeface="Times New Roman" panose="02020603050405020304" pitchFamily="18" charset="0"/>
                          <a:cs typeface="Times New Roman" panose="02020603050405020304" pitchFamily="18" charset="0"/>
                        </a:rPr>
                        <a:t>30.0</a:t>
                      </a:r>
                    </a:p>
                  </a:txBody>
                  <a:tcPr marL="9525" marR="9525" marT="9525" marB="0" anchor="ctr"/>
                </a:tc>
                <a:tc>
                  <a:txBody>
                    <a:bodyPr/>
                    <a:lstStyle/>
                    <a:p>
                      <a:pPr algn="ctr" fontAlgn="b"/>
                      <a:r>
                        <a:rPr lang="en-US" altLang="ja-JP" sz="450" b="0" i="0" u="none" strike="noStrike">
                          <a:solidFill>
                            <a:srgbClr val="000000"/>
                          </a:solidFill>
                          <a:effectLst/>
                          <a:latin typeface="Times New Roman" panose="02020603050405020304" pitchFamily="18" charset="0"/>
                          <a:cs typeface="Times New Roman" panose="02020603050405020304" pitchFamily="18" charset="0"/>
                        </a:rPr>
                        <a:t>13.7</a:t>
                      </a:r>
                    </a:p>
                  </a:txBody>
                  <a:tcPr marL="9525" marR="9525" marT="9525" marB="0" anchor="ctr"/>
                </a:tc>
                <a:tc>
                  <a:txBody>
                    <a:bodyPr/>
                    <a:lstStyle/>
                    <a:p>
                      <a:pPr algn="ctr" fontAlgn="b"/>
                      <a:r>
                        <a:rPr lang="en-US" altLang="ja-JP" sz="450" b="0" i="0" u="none" strike="noStrike">
                          <a:solidFill>
                            <a:srgbClr val="000000"/>
                          </a:solidFill>
                          <a:effectLst/>
                          <a:latin typeface="Times New Roman" panose="02020603050405020304" pitchFamily="18" charset="0"/>
                          <a:cs typeface="Times New Roman" panose="02020603050405020304" pitchFamily="18" charset="0"/>
                        </a:rPr>
                        <a:t>2.13</a:t>
                      </a:r>
                    </a:p>
                  </a:txBody>
                  <a:tcPr marL="9525" marR="9525" marT="9525" marB="0" anchor="ctr"/>
                </a:tc>
                <a:tc>
                  <a:txBody>
                    <a:bodyPr/>
                    <a:lstStyle/>
                    <a:p>
                      <a:pPr algn="ctr" fontAlgn="b"/>
                      <a:r>
                        <a:rPr lang="en-US" altLang="ja-JP" sz="450" b="0" i="0" u="none" strike="noStrike" dirty="0">
                          <a:solidFill>
                            <a:srgbClr val="000000"/>
                          </a:solidFill>
                          <a:effectLst/>
                          <a:latin typeface="Times New Roman" panose="02020603050405020304" pitchFamily="18" charset="0"/>
                          <a:cs typeface="Times New Roman" panose="02020603050405020304" pitchFamily="18" charset="0"/>
                        </a:rPr>
                        <a:t>1,460</a:t>
                      </a:r>
                    </a:p>
                  </a:txBody>
                  <a:tcPr marL="9525" marR="9525" marT="9525" marB="0" anchor="ctr"/>
                </a:tc>
                <a:tc>
                  <a:txBody>
                    <a:bodyPr/>
                    <a:lstStyle/>
                    <a:p>
                      <a:pPr algn="ctr" fontAlgn="b"/>
                      <a:r>
                        <a:rPr lang="en-US" altLang="ja-JP" sz="450" b="0" i="0" u="none" strike="noStrike">
                          <a:solidFill>
                            <a:srgbClr val="000000"/>
                          </a:solidFill>
                          <a:effectLst/>
                          <a:latin typeface="Times New Roman" panose="02020603050405020304" pitchFamily="18" charset="0"/>
                          <a:cs typeface="Times New Roman" panose="02020603050405020304" pitchFamily="18" charset="0"/>
                        </a:rPr>
                        <a:t>25.9</a:t>
                      </a:r>
                    </a:p>
                  </a:txBody>
                  <a:tcPr marL="9525" marR="9525" marT="9525" marB="0" anchor="ctr"/>
                </a:tc>
                <a:tc>
                  <a:txBody>
                    <a:bodyPr/>
                    <a:lstStyle/>
                    <a:p>
                      <a:pPr algn="ctr" fontAlgn="b"/>
                      <a:r>
                        <a:rPr lang="en-US" sz="450" b="0" i="0" u="none" strike="noStrike">
                          <a:solidFill>
                            <a:srgbClr val="000000"/>
                          </a:solidFill>
                          <a:effectLst/>
                          <a:latin typeface="Times New Roman" panose="02020603050405020304" pitchFamily="18" charset="0"/>
                          <a:cs typeface="Times New Roman" panose="02020603050405020304" pitchFamily="18" charset="0"/>
                        </a:rPr>
                        <a:t>ND</a:t>
                      </a:r>
                    </a:p>
                  </a:txBody>
                  <a:tcPr marL="9525" marR="9525" marT="9525" marB="0" anchor="ctr"/>
                </a:tc>
                <a:tc>
                  <a:txBody>
                    <a:bodyPr/>
                    <a:lstStyle/>
                    <a:p>
                      <a:pPr algn="ctr" fontAlgn="b"/>
                      <a:r>
                        <a:rPr lang="en-US" altLang="ja-JP" sz="450" b="0" i="0" u="none" strike="noStrike" dirty="0">
                          <a:solidFill>
                            <a:srgbClr val="000000"/>
                          </a:solidFill>
                          <a:effectLst/>
                          <a:latin typeface="Times New Roman" panose="02020603050405020304" pitchFamily="18" charset="0"/>
                          <a:cs typeface="Times New Roman" panose="02020603050405020304" pitchFamily="18" charset="0"/>
                        </a:rPr>
                        <a:t>322</a:t>
                      </a:r>
                    </a:p>
                  </a:txBody>
                  <a:tcPr marL="9525" marR="9525" marT="9525" marB="0" anchor="ctr"/>
                </a:tc>
                <a:tc>
                  <a:txBody>
                    <a:bodyPr/>
                    <a:lstStyle/>
                    <a:p>
                      <a:pPr algn="ctr" fontAlgn="b"/>
                      <a:r>
                        <a:rPr lang="en-US" altLang="ja-JP" sz="450" b="0" i="0" u="none" strike="noStrike" dirty="0">
                          <a:solidFill>
                            <a:srgbClr val="000000"/>
                          </a:solidFill>
                          <a:effectLst/>
                          <a:latin typeface="Times New Roman" panose="02020603050405020304" pitchFamily="18" charset="0"/>
                          <a:cs typeface="Times New Roman" panose="02020603050405020304" pitchFamily="18" charset="0"/>
                        </a:rPr>
                        <a:t>17.8</a:t>
                      </a:r>
                    </a:p>
                  </a:txBody>
                  <a:tcPr marL="9525" marR="9525" marT="9525" marB="0" anchor="ctr"/>
                </a:tc>
                <a:tc>
                  <a:txBody>
                    <a:bodyPr/>
                    <a:lstStyle/>
                    <a:p>
                      <a:pPr algn="ctr" fontAlgn="b"/>
                      <a:r>
                        <a:rPr lang="en-US" altLang="ja-JP" sz="450" b="0" i="0" u="none" strike="noStrike" dirty="0">
                          <a:solidFill>
                            <a:srgbClr val="000000"/>
                          </a:solidFill>
                          <a:effectLst/>
                          <a:latin typeface="Times New Roman" panose="02020603050405020304" pitchFamily="18" charset="0"/>
                          <a:cs typeface="Times New Roman" panose="02020603050405020304" pitchFamily="18" charset="0"/>
                        </a:rPr>
                        <a:t>27.5</a:t>
                      </a:r>
                    </a:p>
                  </a:txBody>
                  <a:tcPr marL="9525" marR="9525" marT="9525" marB="0" anchor="ctr"/>
                </a:tc>
                <a:tc>
                  <a:txBody>
                    <a:bodyPr/>
                    <a:lstStyle/>
                    <a:p>
                      <a:pPr algn="ctr" fontAlgn="b"/>
                      <a:r>
                        <a:rPr lang="en-US" altLang="ja-JP" sz="450" b="0" i="0" u="none" strike="noStrike" dirty="0">
                          <a:solidFill>
                            <a:srgbClr val="000000"/>
                          </a:solidFill>
                          <a:effectLst/>
                          <a:latin typeface="Times New Roman" panose="02020603050405020304" pitchFamily="18" charset="0"/>
                          <a:cs typeface="Times New Roman" panose="02020603050405020304" pitchFamily="18" charset="0"/>
                        </a:rPr>
                        <a:t>29.8</a:t>
                      </a:r>
                    </a:p>
                  </a:txBody>
                  <a:tcPr marL="9525" marR="9525" marT="9525" marB="0" anchor="ctr"/>
                </a:tc>
                <a:tc>
                  <a:txBody>
                    <a:bodyPr/>
                    <a:lstStyle/>
                    <a:p>
                      <a:pPr algn="ctr" fontAlgn="b"/>
                      <a:r>
                        <a:rPr lang="en-US" altLang="ja-JP" sz="450" b="0" i="0" u="none" strike="noStrike" dirty="0">
                          <a:solidFill>
                            <a:srgbClr val="000000"/>
                          </a:solidFill>
                          <a:effectLst/>
                          <a:latin typeface="Times New Roman" panose="02020603050405020304" pitchFamily="18" charset="0"/>
                          <a:cs typeface="Times New Roman" panose="02020603050405020304" pitchFamily="18" charset="0"/>
                        </a:rPr>
                        <a:t>67.5</a:t>
                      </a:r>
                    </a:p>
                  </a:txBody>
                  <a:tcPr marL="9525" marR="9525" marT="9525" marB="0" anchor="ctr"/>
                </a:tc>
                <a:tc>
                  <a:txBody>
                    <a:bodyPr/>
                    <a:lstStyle/>
                    <a:p>
                      <a:pPr algn="ctr" fontAlgn="b"/>
                      <a:r>
                        <a:rPr lang="en-US" altLang="ja-JP" sz="450" b="0" i="0" u="none" strike="noStrike" dirty="0">
                          <a:solidFill>
                            <a:srgbClr val="000000"/>
                          </a:solidFill>
                          <a:effectLst/>
                          <a:latin typeface="Times New Roman" panose="02020603050405020304" pitchFamily="18" charset="0"/>
                          <a:cs typeface="Times New Roman" panose="02020603050405020304" pitchFamily="18" charset="0"/>
                        </a:rPr>
                        <a:t>19.7</a:t>
                      </a:r>
                    </a:p>
                  </a:txBody>
                  <a:tcPr marL="9525" marR="9525" marT="9525" marB="0" anchor="ctr"/>
                </a:tc>
                <a:extLst>
                  <a:ext uri="{0D108BD9-81ED-4DB2-BD59-A6C34878D82A}">
                    <a16:rowId xmlns:a16="http://schemas.microsoft.com/office/drawing/2014/main" val="10005"/>
                  </a:ext>
                </a:extLst>
              </a:tr>
              <a:tr h="0">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600" dirty="0">
                        <a:latin typeface="Times New Roman" panose="02020603050405020304" pitchFamily="18" charset="0"/>
                        <a:cs typeface="Times New Roman" panose="02020603050405020304" pitchFamily="18" charset="0"/>
                      </a:endParaRPr>
                    </a:p>
                  </a:txBody>
                  <a:tcPr anchor="ct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450" dirty="0">
                          <a:latin typeface="Times New Roman" panose="02020603050405020304" pitchFamily="18" charset="0"/>
                          <a:cs typeface="Times New Roman" panose="02020603050405020304" pitchFamily="18" charset="0"/>
                        </a:rPr>
                        <a:t>No. 11</a:t>
                      </a:r>
                      <a:endParaRPr kumimoji="1" lang="ja-JP" altLang="en-US" sz="450" dirty="0">
                        <a:latin typeface="Times New Roman" panose="02020603050405020304" pitchFamily="18" charset="0"/>
                        <a:cs typeface="Times New Roman" panose="02020603050405020304" pitchFamily="18" charset="0"/>
                      </a:endParaRPr>
                    </a:p>
                  </a:txBody>
                  <a:tcPr anchor="ctr">
                    <a:lnB w="6350" cap="flat" cmpd="sng" algn="ctr">
                      <a:solidFill>
                        <a:schemeClr val="tx1"/>
                      </a:solidFill>
                      <a:prstDash val="solid"/>
                      <a:round/>
                      <a:headEnd type="none" w="med" len="med"/>
                      <a:tailEnd type="none" w="med" len="med"/>
                    </a:lnB>
                  </a:tcPr>
                </a:tc>
                <a:tc>
                  <a:txBody>
                    <a:bodyPr/>
                    <a:lstStyle/>
                    <a:p>
                      <a:pPr algn="ctr" fontAlgn="b"/>
                      <a:r>
                        <a:rPr lang="en-US" altLang="ja-JP" sz="450" b="0" i="0" u="none" strike="noStrike" dirty="0">
                          <a:solidFill>
                            <a:srgbClr val="000000"/>
                          </a:solidFill>
                          <a:effectLst/>
                          <a:latin typeface="Times New Roman" panose="02020603050405020304" pitchFamily="18" charset="0"/>
                          <a:cs typeface="Times New Roman" panose="02020603050405020304" pitchFamily="18" charset="0"/>
                        </a:rPr>
                        <a:t>180</a:t>
                      </a:r>
                    </a:p>
                  </a:txBody>
                  <a:tcPr marL="9525" marR="9525" marT="9525" marB="0" anchor="ctr">
                    <a:lnB w="6350" cap="flat" cmpd="sng" algn="ctr">
                      <a:solidFill>
                        <a:schemeClr val="tx1"/>
                      </a:solidFill>
                      <a:prstDash val="solid"/>
                      <a:round/>
                      <a:headEnd type="none" w="med" len="med"/>
                      <a:tailEnd type="none" w="med" len="med"/>
                    </a:lnB>
                  </a:tcPr>
                </a:tc>
                <a:tc>
                  <a:txBody>
                    <a:bodyPr/>
                    <a:lstStyle/>
                    <a:p>
                      <a:pPr algn="ctr" fontAlgn="b"/>
                      <a:r>
                        <a:rPr lang="en-US" altLang="ja-JP" sz="450" b="0" i="0" u="none" strike="noStrike" dirty="0">
                          <a:solidFill>
                            <a:srgbClr val="000000"/>
                          </a:solidFill>
                          <a:effectLst/>
                          <a:latin typeface="Times New Roman" panose="02020603050405020304" pitchFamily="18" charset="0"/>
                          <a:cs typeface="Times New Roman" panose="02020603050405020304" pitchFamily="18" charset="0"/>
                        </a:rPr>
                        <a:t>1,220</a:t>
                      </a:r>
                    </a:p>
                  </a:txBody>
                  <a:tcPr marL="9525" marR="9525" marT="9525" marB="0" anchor="ctr">
                    <a:lnB w="6350" cap="flat" cmpd="sng" algn="ctr">
                      <a:solidFill>
                        <a:schemeClr val="tx1"/>
                      </a:solidFill>
                      <a:prstDash val="solid"/>
                      <a:round/>
                      <a:headEnd type="none" w="med" len="med"/>
                      <a:tailEnd type="none" w="med" len="med"/>
                    </a:lnB>
                  </a:tcPr>
                </a:tc>
                <a:tc>
                  <a:txBody>
                    <a:bodyPr/>
                    <a:lstStyle/>
                    <a:p>
                      <a:pPr algn="ctr" fontAlgn="b"/>
                      <a:r>
                        <a:rPr lang="en-US" altLang="ja-JP" sz="450" b="0" i="0" u="none" strike="noStrike" dirty="0">
                          <a:solidFill>
                            <a:srgbClr val="000000"/>
                          </a:solidFill>
                          <a:effectLst/>
                          <a:latin typeface="Times New Roman" panose="02020603050405020304" pitchFamily="18" charset="0"/>
                          <a:cs typeface="Times New Roman" panose="02020603050405020304" pitchFamily="18" charset="0"/>
                        </a:rPr>
                        <a:t>27.7</a:t>
                      </a:r>
                    </a:p>
                  </a:txBody>
                  <a:tcPr marL="9525" marR="9525" marT="9525" marB="0" anchor="ctr">
                    <a:lnB w="6350" cap="flat" cmpd="sng" algn="ctr">
                      <a:solidFill>
                        <a:schemeClr val="tx1"/>
                      </a:solidFill>
                      <a:prstDash val="solid"/>
                      <a:round/>
                      <a:headEnd type="none" w="med" len="med"/>
                      <a:tailEnd type="none" w="med" len="med"/>
                    </a:lnB>
                  </a:tcPr>
                </a:tc>
                <a:tc>
                  <a:txBody>
                    <a:bodyPr/>
                    <a:lstStyle/>
                    <a:p>
                      <a:pPr algn="ctr" fontAlgn="b"/>
                      <a:r>
                        <a:rPr lang="en-US" altLang="ja-JP" sz="450" b="0" i="0" u="none" strike="noStrike" dirty="0">
                          <a:solidFill>
                            <a:srgbClr val="000000"/>
                          </a:solidFill>
                          <a:effectLst/>
                          <a:latin typeface="Times New Roman" panose="02020603050405020304" pitchFamily="18" charset="0"/>
                          <a:cs typeface="Times New Roman" panose="02020603050405020304" pitchFamily="18" charset="0"/>
                        </a:rPr>
                        <a:t>9.41</a:t>
                      </a:r>
                    </a:p>
                  </a:txBody>
                  <a:tcPr marL="9525" marR="9525" marT="9525" marB="0" anchor="ctr">
                    <a:lnB w="6350" cap="flat" cmpd="sng" algn="ctr">
                      <a:solidFill>
                        <a:schemeClr val="tx1"/>
                      </a:solidFill>
                      <a:prstDash val="solid"/>
                      <a:round/>
                      <a:headEnd type="none" w="med" len="med"/>
                      <a:tailEnd type="none" w="med" len="med"/>
                    </a:lnB>
                  </a:tcPr>
                </a:tc>
                <a:tc>
                  <a:txBody>
                    <a:bodyPr/>
                    <a:lstStyle/>
                    <a:p>
                      <a:pPr algn="ctr" fontAlgn="b"/>
                      <a:r>
                        <a:rPr lang="en-US" altLang="ja-JP" sz="450" b="0" i="0" u="none" strike="noStrike" dirty="0">
                          <a:solidFill>
                            <a:srgbClr val="000000"/>
                          </a:solidFill>
                          <a:effectLst/>
                          <a:latin typeface="Times New Roman" panose="02020603050405020304" pitchFamily="18" charset="0"/>
                          <a:cs typeface="Times New Roman" panose="02020603050405020304" pitchFamily="18" charset="0"/>
                        </a:rPr>
                        <a:t>13.4</a:t>
                      </a:r>
                    </a:p>
                  </a:txBody>
                  <a:tcPr marL="9525" marR="9525" marT="9525" marB="0" anchor="ctr">
                    <a:lnB w="6350" cap="flat" cmpd="sng" algn="ctr">
                      <a:solidFill>
                        <a:schemeClr val="tx1"/>
                      </a:solidFill>
                      <a:prstDash val="solid"/>
                      <a:round/>
                      <a:headEnd type="none" w="med" len="med"/>
                      <a:tailEnd type="none" w="med" len="med"/>
                    </a:lnB>
                  </a:tcPr>
                </a:tc>
                <a:tc>
                  <a:txBody>
                    <a:bodyPr/>
                    <a:lstStyle/>
                    <a:p>
                      <a:pPr algn="ctr" fontAlgn="b"/>
                      <a:r>
                        <a:rPr lang="en-US" altLang="ja-JP" sz="450" b="0" i="0" u="none" strike="noStrike"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101,000</a:t>
                      </a:r>
                    </a:p>
                  </a:txBody>
                  <a:tcPr marL="7620" marR="7620" marT="7620" marB="0" anchor="ctr">
                    <a:lnB w="6350" cap="flat" cmpd="sng" algn="ctr">
                      <a:solidFill>
                        <a:schemeClr val="tx1"/>
                      </a:solidFill>
                      <a:prstDash val="solid"/>
                      <a:round/>
                      <a:headEnd type="none" w="med" len="med"/>
                      <a:tailEnd type="none" w="med" len="med"/>
                    </a:lnB>
                  </a:tcPr>
                </a:tc>
                <a:tc>
                  <a:txBody>
                    <a:bodyPr/>
                    <a:lstStyle/>
                    <a:p>
                      <a:pPr algn="ctr" fontAlgn="b"/>
                      <a:r>
                        <a:rPr lang="en-US" altLang="ja-JP" sz="450" b="0" i="0" u="none" strike="noStrike" dirty="0">
                          <a:solidFill>
                            <a:srgbClr val="000000"/>
                          </a:solidFill>
                          <a:effectLst/>
                          <a:latin typeface="Times New Roman" panose="02020603050405020304" pitchFamily="18" charset="0"/>
                          <a:cs typeface="Times New Roman" panose="02020603050405020304" pitchFamily="18" charset="0"/>
                        </a:rPr>
                        <a:t>1,690</a:t>
                      </a:r>
                    </a:p>
                  </a:txBody>
                  <a:tcPr marL="9525" marR="9525" marT="9525" marB="0" anchor="ctr">
                    <a:lnB w="6350" cap="flat" cmpd="sng" algn="ctr">
                      <a:solidFill>
                        <a:schemeClr val="tx1"/>
                      </a:solidFill>
                      <a:prstDash val="solid"/>
                      <a:round/>
                      <a:headEnd type="none" w="med" len="med"/>
                      <a:tailEnd type="none" w="med" len="med"/>
                    </a:lnB>
                  </a:tcPr>
                </a:tc>
                <a:tc>
                  <a:txBody>
                    <a:bodyPr/>
                    <a:lstStyle/>
                    <a:p>
                      <a:pPr algn="ctr" fontAlgn="b"/>
                      <a:r>
                        <a:rPr lang="en-US" altLang="ja-JP" sz="450" b="0" i="0" u="none" strike="noStrike" dirty="0">
                          <a:solidFill>
                            <a:srgbClr val="000000"/>
                          </a:solidFill>
                          <a:effectLst/>
                          <a:latin typeface="Times New Roman" panose="02020603050405020304" pitchFamily="18" charset="0"/>
                          <a:cs typeface="Times New Roman" panose="02020603050405020304" pitchFamily="18" charset="0"/>
                        </a:rPr>
                        <a:t>2,060</a:t>
                      </a:r>
                    </a:p>
                  </a:txBody>
                  <a:tcPr marL="9525" marR="9525" marT="9525" marB="0" anchor="ctr">
                    <a:lnB w="6350" cap="flat" cmpd="sng" algn="ctr">
                      <a:solidFill>
                        <a:schemeClr val="tx1"/>
                      </a:solidFill>
                      <a:prstDash val="solid"/>
                      <a:round/>
                      <a:headEnd type="none" w="med" len="med"/>
                      <a:tailEnd type="none" w="med" len="med"/>
                    </a:lnB>
                  </a:tcPr>
                </a:tc>
                <a:tc>
                  <a:txBody>
                    <a:bodyPr/>
                    <a:lstStyle/>
                    <a:p>
                      <a:pPr algn="ctr" fontAlgn="b"/>
                      <a:r>
                        <a:rPr lang="en-US" altLang="ja-JP" sz="450" b="0" i="0" u="none" strike="noStrike" dirty="0">
                          <a:solidFill>
                            <a:srgbClr val="000000"/>
                          </a:solidFill>
                          <a:effectLst/>
                          <a:latin typeface="Times New Roman" panose="02020603050405020304" pitchFamily="18" charset="0"/>
                          <a:cs typeface="Times New Roman" panose="02020603050405020304" pitchFamily="18" charset="0"/>
                        </a:rPr>
                        <a:t>2,800</a:t>
                      </a:r>
                    </a:p>
                  </a:txBody>
                  <a:tcPr marL="9525" marR="9525" marT="9525" marB="0" anchor="ctr">
                    <a:lnB w="6350" cap="flat" cmpd="sng" algn="ctr">
                      <a:solidFill>
                        <a:schemeClr val="tx1"/>
                      </a:solidFill>
                      <a:prstDash val="solid"/>
                      <a:round/>
                      <a:headEnd type="none" w="med" len="med"/>
                      <a:tailEnd type="none" w="med" len="med"/>
                    </a:lnB>
                  </a:tcPr>
                </a:tc>
                <a:tc>
                  <a:txBody>
                    <a:bodyPr/>
                    <a:lstStyle/>
                    <a:p>
                      <a:pPr algn="ctr" fontAlgn="b"/>
                      <a:r>
                        <a:rPr lang="en-US" altLang="ja-JP" sz="450" b="0" i="0" u="none" strike="noStrike">
                          <a:solidFill>
                            <a:srgbClr val="000000"/>
                          </a:solidFill>
                          <a:effectLst/>
                          <a:latin typeface="Times New Roman" panose="02020603050405020304" pitchFamily="18" charset="0"/>
                          <a:cs typeface="Times New Roman" panose="02020603050405020304" pitchFamily="18" charset="0"/>
                        </a:rPr>
                        <a:t>34.6</a:t>
                      </a:r>
                    </a:p>
                  </a:txBody>
                  <a:tcPr marL="9525" marR="9525" marT="9525" marB="0" anchor="ctr">
                    <a:lnB w="6350" cap="flat" cmpd="sng" algn="ctr">
                      <a:solidFill>
                        <a:schemeClr val="tx1"/>
                      </a:solidFill>
                      <a:prstDash val="solid"/>
                      <a:round/>
                      <a:headEnd type="none" w="med" len="med"/>
                      <a:tailEnd type="none" w="med" len="med"/>
                    </a:lnB>
                  </a:tcPr>
                </a:tc>
                <a:tc>
                  <a:txBody>
                    <a:bodyPr/>
                    <a:lstStyle/>
                    <a:p>
                      <a:pPr algn="ctr" fontAlgn="b"/>
                      <a:r>
                        <a:rPr lang="en-US" altLang="ja-JP" sz="450" b="0" i="0" u="none" strike="noStrike">
                          <a:solidFill>
                            <a:srgbClr val="000000"/>
                          </a:solidFill>
                          <a:effectLst/>
                          <a:latin typeface="Times New Roman" panose="02020603050405020304" pitchFamily="18" charset="0"/>
                          <a:cs typeface="Times New Roman" panose="02020603050405020304" pitchFamily="18" charset="0"/>
                        </a:rPr>
                        <a:t>9.54</a:t>
                      </a:r>
                    </a:p>
                  </a:txBody>
                  <a:tcPr marL="9525" marR="9525" marT="9525" marB="0" anchor="ctr">
                    <a:lnB w="6350" cap="flat" cmpd="sng" algn="ctr">
                      <a:solidFill>
                        <a:schemeClr val="tx1"/>
                      </a:solidFill>
                      <a:prstDash val="solid"/>
                      <a:round/>
                      <a:headEnd type="none" w="med" len="med"/>
                      <a:tailEnd type="none" w="med" len="med"/>
                    </a:lnB>
                  </a:tcPr>
                </a:tc>
                <a:tc>
                  <a:txBody>
                    <a:bodyPr/>
                    <a:lstStyle/>
                    <a:p>
                      <a:pPr algn="ctr" fontAlgn="b"/>
                      <a:r>
                        <a:rPr lang="en-US" altLang="ja-JP" sz="450" b="0" i="0" u="none" strike="noStrike">
                          <a:solidFill>
                            <a:srgbClr val="000000"/>
                          </a:solidFill>
                          <a:effectLst/>
                          <a:latin typeface="Times New Roman" panose="02020603050405020304" pitchFamily="18" charset="0"/>
                          <a:cs typeface="Times New Roman" panose="02020603050405020304" pitchFamily="18" charset="0"/>
                        </a:rPr>
                        <a:t>2.18</a:t>
                      </a:r>
                    </a:p>
                  </a:txBody>
                  <a:tcPr marL="9525" marR="9525" marT="9525" marB="0" anchor="ctr">
                    <a:lnB w="6350" cap="flat" cmpd="sng" algn="ctr">
                      <a:solidFill>
                        <a:schemeClr val="tx1"/>
                      </a:solidFill>
                      <a:prstDash val="solid"/>
                      <a:round/>
                      <a:headEnd type="none" w="med" len="med"/>
                      <a:tailEnd type="none" w="med" len="med"/>
                    </a:lnB>
                  </a:tcPr>
                </a:tc>
                <a:tc>
                  <a:txBody>
                    <a:bodyPr/>
                    <a:lstStyle/>
                    <a:p>
                      <a:pPr algn="ctr" fontAlgn="b"/>
                      <a:r>
                        <a:rPr lang="en-US" altLang="ja-JP" sz="450" b="0" i="0" u="none" strike="noStrike" dirty="0">
                          <a:solidFill>
                            <a:srgbClr val="000000"/>
                          </a:solidFill>
                          <a:effectLst/>
                          <a:latin typeface="Times New Roman" panose="02020603050405020304" pitchFamily="18" charset="0"/>
                          <a:cs typeface="Times New Roman" panose="02020603050405020304" pitchFamily="18" charset="0"/>
                        </a:rPr>
                        <a:t>1,090</a:t>
                      </a:r>
                    </a:p>
                  </a:txBody>
                  <a:tcPr marL="9525" marR="9525" marT="9525" marB="0" anchor="ctr">
                    <a:lnB w="6350" cap="flat" cmpd="sng" algn="ctr">
                      <a:solidFill>
                        <a:schemeClr val="tx1"/>
                      </a:solidFill>
                      <a:prstDash val="solid"/>
                      <a:round/>
                      <a:headEnd type="none" w="med" len="med"/>
                      <a:tailEnd type="none" w="med" len="med"/>
                    </a:lnB>
                  </a:tcPr>
                </a:tc>
                <a:tc>
                  <a:txBody>
                    <a:bodyPr/>
                    <a:lstStyle/>
                    <a:p>
                      <a:pPr algn="ctr" fontAlgn="b"/>
                      <a:r>
                        <a:rPr lang="en-US" altLang="ja-JP" sz="450" b="0" i="0" u="none" strike="noStrike">
                          <a:solidFill>
                            <a:srgbClr val="000000"/>
                          </a:solidFill>
                          <a:effectLst/>
                          <a:latin typeface="Times New Roman" panose="02020603050405020304" pitchFamily="18" charset="0"/>
                          <a:cs typeface="Times New Roman" panose="02020603050405020304" pitchFamily="18" charset="0"/>
                        </a:rPr>
                        <a:t>24.7</a:t>
                      </a:r>
                    </a:p>
                  </a:txBody>
                  <a:tcPr marL="9525" marR="9525" marT="9525" marB="0" anchor="ctr">
                    <a:lnB w="6350" cap="flat" cmpd="sng" algn="ctr">
                      <a:solidFill>
                        <a:schemeClr val="tx1"/>
                      </a:solidFill>
                      <a:prstDash val="solid"/>
                      <a:round/>
                      <a:headEnd type="none" w="med" len="med"/>
                      <a:tailEnd type="none" w="med" len="med"/>
                    </a:lnB>
                  </a:tcPr>
                </a:tc>
                <a:tc>
                  <a:txBody>
                    <a:bodyPr/>
                    <a:lstStyle/>
                    <a:p>
                      <a:pPr algn="ctr" fontAlgn="b"/>
                      <a:r>
                        <a:rPr lang="en-US" altLang="ja-JP" sz="450" b="0" i="0" u="none" strike="noStrike">
                          <a:solidFill>
                            <a:srgbClr val="000000"/>
                          </a:solidFill>
                          <a:effectLst/>
                          <a:latin typeface="Times New Roman" panose="02020603050405020304" pitchFamily="18" charset="0"/>
                          <a:cs typeface="Times New Roman" panose="02020603050405020304" pitchFamily="18" charset="0"/>
                        </a:rPr>
                        <a:t>4.59</a:t>
                      </a:r>
                    </a:p>
                  </a:txBody>
                  <a:tcPr marL="9525" marR="9525" marT="9525" marB="0" anchor="ctr">
                    <a:lnB w="6350" cap="flat" cmpd="sng" algn="ctr">
                      <a:solidFill>
                        <a:schemeClr val="tx1"/>
                      </a:solidFill>
                      <a:prstDash val="solid"/>
                      <a:round/>
                      <a:headEnd type="none" w="med" len="med"/>
                      <a:tailEnd type="none" w="med" len="med"/>
                    </a:lnB>
                  </a:tcPr>
                </a:tc>
                <a:tc>
                  <a:txBody>
                    <a:bodyPr/>
                    <a:lstStyle/>
                    <a:p>
                      <a:pPr algn="ctr" fontAlgn="b"/>
                      <a:r>
                        <a:rPr lang="en-US" altLang="ja-JP" sz="450" b="0" i="0" u="none" strike="noStrike" dirty="0">
                          <a:solidFill>
                            <a:srgbClr val="000000"/>
                          </a:solidFill>
                          <a:effectLst/>
                          <a:latin typeface="Times New Roman" panose="02020603050405020304" pitchFamily="18" charset="0"/>
                          <a:cs typeface="Times New Roman" panose="02020603050405020304" pitchFamily="18" charset="0"/>
                        </a:rPr>
                        <a:t>498</a:t>
                      </a:r>
                    </a:p>
                  </a:txBody>
                  <a:tcPr marL="9525" marR="9525" marT="9525" marB="0" anchor="ctr">
                    <a:lnB w="6350" cap="flat" cmpd="sng" algn="ctr">
                      <a:solidFill>
                        <a:schemeClr val="tx1"/>
                      </a:solidFill>
                      <a:prstDash val="solid"/>
                      <a:round/>
                      <a:headEnd type="none" w="med" len="med"/>
                      <a:tailEnd type="none" w="med" len="med"/>
                    </a:lnB>
                  </a:tcPr>
                </a:tc>
                <a:tc>
                  <a:txBody>
                    <a:bodyPr/>
                    <a:lstStyle/>
                    <a:p>
                      <a:pPr algn="ctr" fontAlgn="b"/>
                      <a:r>
                        <a:rPr lang="en-US" altLang="ja-JP" sz="450" b="0" i="0" u="none" strike="noStrike" dirty="0">
                          <a:solidFill>
                            <a:srgbClr val="000000"/>
                          </a:solidFill>
                          <a:effectLst/>
                          <a:latin typeface="Times New Roman" panose="02020603050405020304" pitchFamily="18" charset="0"/>
                          <a:cs typeface="Times New Roman" panose="02020603050405020304" pitchFamily="18" charset="0"/>
                        </a:rPr>
                        <a:t>16.3</a:t>
                      </a:r>
                    </a:p>
                  </a:txBody>
                  <a:tcPr marL="9525" marR="9525" marT="9525" marB="0" anchor="ctr">
                    <a:lnB w="6350" cap="flat" cmpd="sng" algn="ctr">
                      <a:solidFill>
                        <a:schemeClr val="tx1"/>
                      </a:solidFill>
                      <a:prstDash val="solid"/>
                      <a:round/>
                      <a:headEnd type="none" w="med" len="med"/>
                      <a:tailEnd type="none" w="med" len="med"/>
                    </a:lnB>
                  </a:tcPr>
                </a:tc>
                <a:tc>
                  <a:txBody>
                    <a:bodyPr/>
                    <a:lstStyle/>
                    <a:p>
                      <a:pPr algn="ctr" fontAlgn="b"/>
                      <a:r>
                        <a:rPr lang="en-US" altLang="ja-JP" sz="450" b="0" i="0" u="none" strike="noStrike" dirty="0">
                          <a:solidFill>
                            <a:srgbClr val="000000"/>
                          </a:solidFill>
                          <a:effectLst/>
                          <a:latin typeface="Times New Roman" panose="02020603050405020304" pitchFamily="18" charset="0"/>
                          <a:cs typeface="Times New Roman" panose="02020603050405020304" pitchFamily="18" charset="0"/>
                        </a:rPr>
                        <a:t>26.3</a:t>
                      </a:r>
                    </a:p>
                  </a:txBody>
                  <a:tcPr marL="9525" marR="9525" marT="9525" marB="0" anchor="ctr">
                    <a:lnB w="6350" cap="flat" cmpd="sng" algn="ctr">
                      <a:solidFill>
                        <a:schemeClr val="tx1"/>
                      </a:solidFill>
                      <a:prstDash val="solid"/>
                      <a:round/>
                      <a:headEnd type="none" w="med" len="med"/>
                      <a:tailEnd type="none" w="med" len="med"/>
                    </a:lnB>
                  </a:tcPr>
                </a:tc>
                <a:tc>
                  <a:txBody>
                    <a:bodyPr/>
                    <a:lstStyle/>
                    <a:p>
                      <a:pPr algn="ctr" fontAlgn="b"/>
                      <a:r>
                        <a:rPr lang="en-US" altLang="ja-JP" sz="450" b="0" i="0" u="none" strike="noStrike" dirty="0">
                          <a:solidFill>
                            <a:srgbClr val="000000"/>
                          </a:solidFill>
                          <a:effectLst/>
                          <a:latin typeface="Times New Roman" panose="02020603050405020304" pitchFamily="18" charset="0"/>
                          <a:cs typeface="Times New Roman" panose="02020603050405020304" pitchFamily="18" charset="0"/>
                        </a:rPr>
                        <a:t>26.0</a:t>
                      </a:r>
                    </a:p>
                  </a:txBody>
                  <a:tcPr marL="9525" marR="9525" marT="9525" marB="0" anchor="ctr">
                    <a:lnB w="6350" cap="flat" cmpd="sng" algn="ctr">
                      <a:solidFill>
                        <a:schemeClr val="tx1"/>
                      </a:solidFill>
                      <a:prstDash val="solid"/>
                      <a:round/>
                      <a:headEnd type="none" w="med" len="med"/>
                      <a:tailEnd type="none" w="med" len="med"/>
                    </a:lnB>
                  </a:tcPr>
                </a:tc>
                <a:tc>
                  <a:txBody>
                    <a:bodyPr/>
                    <a:lstStyle/>
                    <a:p>
                      <a:pPr algn="ctr" fontAlgn="b"/>
                      <a:r>
                        <a:rPr lang="en-US" altLang="ja-JP" sz="450" b="0" i="0" u="none" strike="noStrike" dirty="0">
                          <a:solidFill>
                            <a:srgbClr val="000000"/>
                          </a:solidFill>
                          <a:effectLst/>
                          <a:latin typeface="Times New Roman" panose="02020603050405020304" pitchFamily="18" charset="0"/>
                          <a:cs typeface="Times New Roman" panose="02020603050405020304" pitchFamily="18" charset="0"/>
                        </a:rPr>
                        <a:t>44.2</a:t>
                      </a:r>
                    </a:p>
                  </a:txBody>
                  <a:tcPr marL="9525" marR="9525" marT="9525" marB="0" anchor="ctr">
                    <a:lnB w="6350" cap="flat" cmpd="sng" algn="ctr">
                      <a:solidFill>
                        <a:schemeClr val="tx1"/>
                      </a:solidFill>
                      <a:prstDash val="solid"/>
                      <a:round/>
                      <a:headEnd type="none" w="med" len="med"/>
                      <a:tailEnd type="none" w="med" len="med"/>
                    </a:lnB>
                  </a:tcPr>
                </a:tc>
                <a:tc>
                  <a:txBody>
                    <a:bodyPr/>
                    <a:lstStyle/>
                    <a:p>
                      <a:pPr algn="ctr" fontAlgn="b"/>
                      <a:r>
                        <a:rPr lang="en-US" altLang="ja-JP" sz="450" b="0" i="0" u="none" strike="noStrike" dirty="0">
                          <a:solidFill>
                            <a:srgbClr val="000000"/>
                          </a:solidFill>
                          <a:effectLst/>
                          <a:latin typeface="Times New Roman" panose="02020603050405020304" pitchFamily="18" charset="0"/>
                          <a:cs typeface="Times New Roman" panose="02020603050405020304" pitchFamily="18" charset="0"/>
                        </a:rPr>
                        <a:t>20.0</a:t>
                      </a:r>
                    </a:p>
                  </a:txBody>
                  <a:tcPr marL="9525" marR="9525" marT="9525" marB="0" anchor="ctr">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7" name="正方形/長方形 6"/>
          <p:cNvSpPr/>
          <p:nvPr/>
        </p:nvSpPr>
        <p:spPr>
          <a:xfrm>
            <a:off x="1" y="5770951"/>
            <a:ext cx="6696744" cy="161583"/>
          </a:xfrm>
          <a:prstGeom prst="rect">
            <a:avLst/>
          </a:prstGeom>
        </p:spPr>
        <p:txBody>
          <a:bodyPr wrap="square">
            <a:spAutoFit/>
          </a:bodyPr>
          <a:lstStyle/>
          <a:p>
            <a:r>
              <a:rPr lang="en-US" altLang="ja-JP" sz="450" dirty="0">
                <a:latin typeface="Times New Roman" panose="02020603050405020304" pitchFamily="18" charset="0"/>
                <a:cs typeface="Times New Roman" panose="02020603050405020304" pitchFamily="18" charset="0"/>
              </a:rPr>
              <a:t>Data described on this table is the omitted data from Table 4.</a:t>
            </a:r>
            <a:endParaRPr lang="ja-JP" altLang="en-US" sz="45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7247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A94E35F-F852-4031-88EE-48D2ED3B9ABB}"/>
              </a:ext>
            </a:extLst>
          </p:cNvPr>
          <p:cNvSpPr txBox="1"/>
          <p:nvPr/>
        </p:nvSpPr>
        <p:spPr>
          <a:xfrm>
            <a:off x="594141" y="3152818"/>
            <a:ext cx="1143761" cy="338554"/>
          </a:xfrm>
          <a:prstGeom prst="rect">
            <a:avLst/>
          </a:prstGeom>
          <a:noFill/>
          <a:ln w="12700">
            <a:solidFill>
              <a:schemeClr val="tx1"/>
            </a:solidFill>
          </a:ln>
        </p:spPr>
        <p:txBody>
          <a:bodyPr wrap="square" rtlCol="0">
            <a:spAutoFit/>
          </a:bodyPr>
          <a:lstStyle/>
          <a:p>
            <a:pPr algn="ctr"/>
            <a:r>
              <a:rPr kumimoji="1" lang="en-US" altLang="ja-JP" sz="800" dirty="0">
                <a:latin typeface="Times New Roman" panose="02020603050405020304" pitchFamily="18" charset="0"/>
                <a:cs typeface="Times New Roman" panose="02020603050405020304" pitchFamily="18" charset="0"/>
              </a:rPr>
              <a:t>Koji materials</a:t>
            </a:r>
          </a:p>
          <a:p>
            <a:pPr algn="ctr"/>
            <a:r>
              <a:rPr lang="en-US" altLang="ja-JP" sz="800" dirty="0">
                <a:latin typeface="Times New Roman" panose="02020603050405020304" pitchFamily="18" charset="0"/>
                <a:cs typeface="Times New Roman" panose="02020603050405020304" pitchFamily="18" charset="0"/>
              </a:rPr>
              <a:t>(mainly rice or barley)</a:t>
            </a:r>
            <a:endParaRPr kumimoji="1" lang="ja-JP" altLang="en-US" sz="800" dirty="0">
              <a:latin typeface="Times New Roman" panose="02020603050405020304" pitchFamily="18" charset="0"/>
              <a:cs typeface="Times New Roman" panose="02020603050405020304" pitchFamily="18" charset="0"/>
            </a:endParaRPr>
          </a:p>
        </p:txBody>
      </p:sp>
      <p:sp>
        <p:nvSpPr>
          <p:cNvPr id="4" name="テキスト ボックス 3">
            <a:extLst>
              <a:ext uri="{FF2B5EF4-FFF2-40B4-BE49-F238E27FC236}">
                <a16:creationId xmlns:a16="http://schemas.microsoft.com/office/drawing/2014/main" id="{F5CAFE5B-4F4B-4774-99A5-5B0348BFD1CB}"/>
              </a:ext>
            </a:extLst>
          </p:cNvPr>
          <p:cNvSpPr txBox="1"/>
          <p:nvPr/>
        </p:nvSpPr>
        <p:spPr>
          <a:xfrm>
            <a:off x="260653" y="4088904"/>
            <a:ext cx="1477247" cy="338554"/>
          </a:xfrm>
          <a:prstGeom prst="rect">
            <a:avLst/>
          </a:prstGeom>
          <a:noFill/>
          <a:ln w="12700">
            <a:solidFill>
              <a:schemeClr val="tx1"/>
            </a:solidFill>
          </a:ln>
        </p:spPr>
        <p:txBody>
          <a:bodyPr wrap="square" rtlCol="0">
            <a:spAutoFit/>
          </a:bodyPr>
          <a:lstStyle/>
          <a:p>
            <a:pPr algn="ctr"/>
            <a:r>
              <a:rPr lang="en-US" altLang="ja-JP" sz="800" dirty="0">
                <a:latin typeface="Times New Roman" panose="02020603050405020304" pitchFamily="18" charset="0"/>
                <a:cs typeface="Times New Roman" panose="02020603050405020304" pitchFamily="18" charset="0"/>
              </a:rPr>
              <a:t>Main</a:t>
            </a:r>
            <a:r>
              <a:rPr kumimoji="1" lang="en-US" altLang="ja-JP" sz="800" dirty="0">
                <a:latin typeface="Times New Roman" panose="02020603050405020304" pitchFamily="18" charset="0"/>
                <a:cs typeface="Times New Roman" panose="02020603050405020304" pitchFamily="18" charset="0"/>
              </a:rPr>
              <a:t> materials</a:t>
            </a:r>
          </a:p>
          <a:p>
            <a:pPr algn="ctr"/>
            <a:r>
              <a:rPr lang="en-US" altLang="ja-JP" sz="800" dirty="0">
                <a:latin typeface="Times New Roman" panose="02020603050405020304" pitchFamily="18" charset="0"/>
                <a:cs typeface="Times New Roman" panose="02020603050405020304" pitchFamily="18" charset="0"/>
              </a:rPr>
              <a:t>(rice, barley, sweet potato </a:t>
            </a:r>
            <a:r>
              <a:rPr lang="en-US" altLang="ja-JP" sz="800" i="1" dirty="0">
                <a:latin typeface="Times New Roman" panose="02020603050405020304" pitchFamily="18" charset="0"/>
                <a:cs typeface="Times New Roman" panose="02020603050405020304" pitchFamily="18" charset="0"/>
              </a:rPr>
              <a:t>etc</a:t>
            </a:r>
            <a:r>
              <a:rPr lang="en-US" altLang="ja-JP" sz="800" dirty="0">
                <a:latin typeface="Times New Roman" panose="02020603050405020304" pitchFamily="18" charset="0"/>
                <a:cs typeface="Times New Roman" panose="02020603050405020304" pitchFamily="18" charset="0"/>
              </a:rPr>
              <a:t>.)</a:t>
            </a:r>
            <a:endParaRPr kumimoji="1" lang="ja-JP" altLang="en-US" sz="800" dirty="0">
              <a:latin typeface="Times New Roman" panose="02020603050405020304" pitchFamily="18" charset="0"/>
              <a:cs typeface="Times New Roman" panose="02020603050405020304" pitchFamily="18" charset="0"/>
            </a:endParaRPr>
          </a:p>
        </p:txBody>
      </p:sp>
      <p:sp>
        <p:nvSpPr>
          <p:cNvPr id="5" name="テキスト ボックス 4">
            <a:extLst>
              <a:ext uri="{FF2B5EF4-FFF2-40B4-BE49-F238E27FC236}">
                <a16:creationId xmlns:a16="http://schemas.microsoft.com/office/drawing/2014/main" id="{CFCB9247-C213-486B-B467-149A6D261DDB}"/>
              </a:ext>
            </a:extLst>
          </p:cNvPr>
          <p:cNvSpPr txBox="1"/>
          <p:nvPr/>
        </p:nvSpPr>
        <p:spPr>
          <a:xfrm>
            <a:off x="763768" y="3684187"/>
            <a:ext cx="780588" cy="166819"/>
          </a:xfrm>
          <a:prstGeom prst="rect">
            <a:avLst/>
          </a:prstGeom>
          <a:noFill/>
          <a:ln w="19050">
            <a:noFill/>
          </a:ln>
        </p:spPr>
        <p:txBody>
          <a:bodyPr wrap="square" rtlCol="0">
            <a:spAutoFit/>
          </a:bodyPr>
          <a:lstStyle/>
          <a:p>
            <a:pPr algn="ctr"/>
            <a:r>
              <a:rPr kumimoji="1" lang="en-US" altLang="ja-JP" sz="800" dirty="0">
                <a:latin typeface="Times New Roman" panose="02020603050405020304" pitchFamily="18" charset="0"/>
                <a:cs typeface="Times New Roman" panose="02020603050405020304" pitchFamily="18" charset="0"/>
              </a:rPr>
              <a:t>Steaming</a:t>
            </a:r>
            <a:endParaRPr kumimoji="1" lang="ja-JP" altLang="en-US" sz="800" dirty="0">
              <a:latin typeface="Times New Roman" panose="02020603050405020304" pitchFamily="18" charset="0"/>
              <a:cs typeface="Times New Roman" panose="02020603050405020304" pitchFamily="18" charset="0"/>
            </a:endParaRPr>
          </a:p>
        </p:txBody>
      </p:sp>
      <p:cxnSp>
        <p:nvCxnSpPr>
          <p:cNvPr id="9" name="直線矢印コネクタ 8">
            <a:extLst>
              <a:ext uri="{FF2B5EF4-FFF2-40B4-BE49-F238E27FC236}">
                <a16:creationId xmlns:a16="http://schemas.microsoft.com/office/drawing/2014/main" id="{160BD919-3A63-4537-927E-C0C033CCCC48}"/>
              </a:ext>
            </a:extLst>
          </p:cNvPr>
          <p:cNvCxnSpPr>
            <a:cxnSpLocks/>
          </p:cNvCxnSpPr>
          <p:nvPr/>
        </p:nvCxnSpPr>
        <p:spPr>
          <a:xfrm flipV="1">
            <a:off x="1154062" y="3529634"/>
            <a:ext cx="0" cy="1800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直線矢印コネクタ 6">
            <a:extLst>
              <a:ext uri="{FF2B5EF4-FFF2-40B4-BE49-F238E27FC236}">
                <a16:creationId xmlns:a16="http://schemas.microsoft.com/office/drawing/2014/main" id="{1575AD86-5DBB-4B3B-90B7-E11235762BA6}"/>
              </a:ext>
            </a:extLst>
          </p:cNvPr>
          <p:cNvCxnSpPr>
            <a:cxnSpLocks/>
          </p:cNvCxnSpPr>
          <p:nvPr/>
        </p:nvCxnSpPr>
        <p:spPr>
          <a:xfrm>
            <a:off x="1817600" y="3322095"/>
            <a:ext cx="962132"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138C32FE-E0F9-44D0-AC6C-0F03D8D3114C}"/>
              </a:ext>
            </a:extLst>
          </p:cNvPr>
          <p:cNvCxnSpPr>
            <a:cxnSpLocks/>
          </p:cNvCxnSpPr>
          <p:nvPr/>
        </p:nvCxnSpPr>
        <p:spPr>
          <a:xfrm>
            <a:off x="1817600" y="4265940"/>
            <a:ext cx="33840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9DE6590B-0AC1-460E-A926-20B98412AEBB}"/>
              </a:ext>
            </a:extLst>
          </p:cNvPr>
          <p:cNvCxnSpPr>
            <a:cxnSpLocks/>
          </p:cNvCxnSpPr>
          <p:nvPr/>
        </p:nvCxnSpPr>
        <p:spPr>
          <a:xfrm>
            <a:off x="1154062" y="3873831"/>
            <a:ext cx="0" cy="1800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11DC4833-BCA7-42A6-8AFA-0DE7DCCE0CA8}"/>
              </a:ext>
            </a:extLst>
          </p:cNvPr>
          <p:cNvSpPr txBox="1"/>
          <p:nvPr/>
        </p:nvSpPr>
        <p:spPr>
          <a:xfrm>
            <a:off x="1704618" y="3512840"/>
            <a:ext cx="1143755" cy="461665"/>
          </a:xfrm>
          <a:prstGeom prst="rect">
            <a:avLst/>
          </a:prstGeom>
          <a:noFill/>
          <a:ln w="19050">
            <a:noFill/>
          </a:ln>
        </p:spPr>
        <p:txBody>
          <a:bodyPr wrap="square" rtlCol="0">
            <a:spAutoFit/>
          </a:bodyPr>
          <a:lstStyle/>
          <a:p>
            <a:pPr algn="ctr"/>
            <a:r>
              <a:rPr lang="en-US" altLang="ja-JP" sz="800" dirty="0">
                <a:latin typeface="Times New Roman" panose="02020603050405020304" pitchFamily="18" charset="0"/>
                <a:cs typeface="Times New Roman" panose="02020603050405020304" pitchFamily="18" charset="0"/>
              </a:rPr>
              <a:t>Spraying conidia of black or white koji mold and koji making</a:t>
            </a:r>
            <a:endParaRPr kumimoji="1" lang="ja-JP" altLang="en-US" sz="800" dirty="0">
              <a:latin typeface="Times New Roman" panose="02020603050405020304" pitchFamily="18" charset="0"/>
              <a:cs typeface="Times New Roman" panose="02020603050405020304" pitchFamily="18" charset="0"/>
            </a:endParaRPr>
          </a:p>
        </p:txBody>
      </p:sp>
      <p:cxnSp>
        <p:nvCxnSpPr>
          <p:cNvPr id="23" name="直線矢印コネクタ 22">
            <a:extLst>
              <a:ext uri="{FF2B5EF4-FFF2-40B4-BE49-F238E27FC236}">
                <a16:creationId xmlns:a16="http://schemas.microsoft.com/office/drawing/2014/main" id="{3AF571CC-56CB-4FCE-BB84-D09AA61DE6BD}"/>
              </a:ext>
            </a:extLst>
          </p:cNvPr>
          <p:cNvCxnSpPr>
            <a:cxnSpLocks/>
          </p:cNvCxnSpPr>
          <p:nvPr/>
        </p:nvCxnSpPr>
        <p:spPr>
          <a:xfrm flipV="1">
            <a:off x="2273510" y="3371734"/>
            <a:ext cx="0" cy="1800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54607E26-670F-4A78-A93C-13AF6C743881}"/>
              </a:ext>
            </a:extLst>
          </p:cNvPr>
          <p:cNvSpPr txBox="1"/>
          <p:nvPr/>
        </p:nvSpPr>
        <p:spPr>
          <a:xfrm>
            <a:off x="2821520" y="3210585"/>
            <a:ext cx="385672" cy="223020"/>
          </a:xfrm>
          <a:prstGeom prst="rect">
            <a:avLst/>
          </a:prstGeom>
          <a:noFill/>
          <a:ln w="12700">
            <a:solidFill>
              <a:schemeClr val="tx1"/>
            </a:solidFill>
          </a:ln>
        </p:spPr>
        <p:txBody>
          <a:bodyPr wrap="square" rtlCol="0">
            <a:spAutoFit/>
          </a:bodyPr>
          <a:lstStyle/>
          <a:p>
            <a:pPr algn="ctr"/>
            <a:r>
              <a:rPr kumimoji="1" lang="en-US" altLang="ja-JP" sz="800" dirty="0">
                <a:latin typeface="Times New Roman" panose="02020603050405020304" pitchFamily="18" charset="0"/>
                <a:cs typeface="Times New Roman" panose="02020603050405020304" pitchFamily="18" charset="0"/>
              </a:rPr>
              <a:t>Koji</a:t>
            </a:r>
            <a:endParaRPr kumimoji="1" lang="ja-JP" altLang="en-US" sz="800" dirty="0">
              <a:latin typeface="Times New Roman" panose="02020603050405020304" pitchFamily="18" charset="0"/>
              <a:cs typeface="Times New Roman" panose="02020603050405020304" pitchFamily="18" charset="0"/>
            </a:endParaRPr>
          </a:p>
        </p:txBody>
      </p:sp>
      <p:cxnSp>
        <p:nvCxnSpPr>
          <p:cNvPr id="32" name="直線矢印コネクタ 31">
            <a:extLst>
              <a:ext uri="{FF2B5EF4-FFF2-40B4-BE49-F238E27FC236}">
                <a16:creationId xmlns:a16="http://schemas.microsoft.com/office/drawing/2014/main" id="{BADCF2EA-1A13-4FE0-A04A-928FB0BEBB7A}"/>
              </a:ext>
            </a:extLst>
          </p:cNvPr>
          <p:cNvCxnSpPr>
            <a:cxnSpLocks/>
          </p:cNvCxnSpPr>
          <p:nvPr/>
        </p:nvCxnSpPr>
        <p:spPr>
          <a:xfrm>
            <a:off x="3246312" y="3322095"/>
            <a:ext cx="86409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173FE9AF-7DDA-4F31-87AA-8EB786CCF467}"/>
              </a:ext>
            </a:extLst>
          </p:cNvPr>
          <p:cNvSpPr txBox="1"/>
          <p:nvPr/>
        </p:nvSpPr>
        <p:spPr>
          <a:xfrm>
            <a:off x="3228216" y="3585046"/>
            <a:ext cx="899867" cy="215444"/>
          </a:xfrm>
          <a:prstGeom prst="rect">
            <a:avLst/>
          </a:prstGeom>
          <a:noFill/>
          <a:ln w="12700">
            <a:solidFill>
              <a:schemeClr val="tx1"/>
            </a:solidFill>
            <a:prstDash val="solid"/>
          </a:ln>
        </p:spPr>
        <p:txBody>
          <a:bodyPr wrap="square" rtlCol="0">
            <a:spAutoFit/>
          </a:bodyPr>
          <a:lstStyle/>
          <a:p>
            <a:pPr algn="ctr"/>
            <a:r>
              <a:rPr kumimoji="1" lang="en-US" altLang="ja-JP" sz="800" dirty="0">
                <a:latin typeface="Times New Roman" panose="02020603050405020304" pitchFamily="18" charset="0"/>
                <a:cs typeface="Times New Roman" panose="02020603050405020304" pitchFamily="18" charset="0"/>
              </a:rPr>
              <a:t>Water and yeast</a:t>
            </a:r>
            <a:endParaRPr kumimoji="1" lang="ja-JP" altLang="en-US" sz="800" dirty="0">
              <a:latin typeface="Times New Roman" panose="02020603050405020304" pitchFamily="18" charset="0"/>
              <a:cs typeface="Times New Roman" panose="02020603050405020304" pitchFamily="18" charset="0"/>
            </a:endParaRPr>
          </a:p>
        </p:txBody>
      </p:sp>
      <p:cxnSp>
        <p:nvCxnSpPr>
          <p:cNvPr id="34" name="直線矢印コネクタ 33">
            <a:extLst>
              <a:ext uri="{FF2B5EF4-FFF2-40B4-BE49-F238E27FC236}">
                <a16:creationId xmlns:a16="http://schemas.microsoft.com/office/drawing/2014/main" id="{CBF3C8A1-EAE7-4911-9633-2CBE98CD09B4}"/>
              </a:ext>
            </a:extLst>
          </p:cNvPr>
          <p:cNvCxnSpPr>
            <a:cxnSpLocks/>
          </p:cNvCxnSpPr>
          <p:nvPr/>
        </p:nvCxnSpPr>
        <p:spPr>
          <a:xfrm flipV="1">
            <a:off x="3676194" y="3326914"/>
            <a:ext cx="0" cy="223024"/>
          </a:xfrm>
          <a:prstGeom prst="straightConnector1">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7" name="テキスト ボックス 36">
            <a:extLst>
              <a:ext uri="{FF2B5EF4-FFF2-40B4-BE49-F238E27FC236}">
                <a16:creationId xmlns:a16="http://schemas.microsoft.com/office/drawing/2014/main" id="{459977E6-8746-44E7-AC19-BA3F102D84F4}"/>
              </a:ext>
            </a:extLst>
          </p:cNvPr>
          <p:cNvSpPr txBox="1"/>
          <p:nvPr/>
        </p:nvSpPr>
        <p:spPr>
          <a:xfrm>
            <a:off x="4159556" y="3212545"/>
            <a:ext cx="720080" cy="215444"/>
          </a:xfrm>
          <a:prstGeom prst="rect">
            <a:avLst/>
          </a:prstGeom>
          <a:noFill/>
          <a:ln w="12700">
            <a:solidFill>
              <a:schemeClr val="tx1"/>
            </a:solidFill>
            <a:prstDash val="sysDot"/>
          </a:ln>
        </p:spPr>
        <p:txBody>
          <a:bodyPr wrap="square" rtlCol="0">
            <a:spAutoFit/>
          </a:bodyPr>
          <a:lstStyle/>
          <a:p>
            <a:pPr algn="ctr"/>
            <a:r>
              <a:rPr kumimoji="1" lang="en-US" altLang="ja-JP" sz="800" dirty="0">
                <a:latin typeface="Times New Roman" panose="02020603050405020304" pitchFamily="18" charset="0"/>
                <a:cs typeface="Times New Roman" panose="02020603050405020304" pitchFamily="18" charset="0"/>
              </a:rPr>
              <a:t>Starter mash</a:t>
            </a:r>
            <a:endParaRPr kumimoji="1" lang="ja-JP" altLang="en-US" sz="800" dirty="0">
              <a:latin typeface="Times New Roman" panose="02020603050405020304" pitchFamily="18" charset="0"/>
              <a:cs typeface="Times New Roman" panose="02020603050405020304" pitchFamily="18" charset="0"/>
            </a:endParaRPr>
          </a:p>
        </p:txBody>
      </p:sp>
      <p:cxnSp>
        <p:nvCxnSpPr>
          <p:cNvPr id="39" name="直線矢印コネクタ 38">
            <a:extLst>
              <a:ext uri="{FF2B5EF4-FFF2-40B4-BE49-F238E27FC236}">
                <a16:creationId xmlns:a16="http://schemas.microsoft.com/office/drawing/2014/main" id="{73862D14-E985-4010-9E2D-83D599C5D635}"/>
              </a:ext>
            </a:extLst>
          </p:cNvPr>
          <p:cNvCxnSpPr>
            <a:cxnSpLocks/>
          </p:cNvCxnSpPr>
          <p:nvPr/>
        </p:nvCxnSpPr>
        <p:spPr>
          <a:xfrm flipV="1">
            <a:off x="4516892" y="3475626"/>
            <a:ext cx="0" cy="792000"/>
          </a:xfrm>
          <a:prstGeom prst="straightConnector1">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1" name="テキスト ボックス 40">
            <a:extLst>
              <a:ext uri="{FF2B5EF4-FFF2-40B4-BE49-F238E27FC236}">
                <a16:creationId xmlns:a16="http://schemas.microsoft.com/office/drawing/2014/main" id="{AD9DCBB5-6133-401B-B142-6BD3D4B9F7E6}"/>
              </a:ext>
            </a:extLst>
          </p:cNvPr>
          <p:cNvSpPr txBox="1"/>
          <p:nvPr/>
        </p:nvSpPr>
        <p:spPr>
          <a:xfrm>
            <a:off x="4509120" y="3649764"/>
            <a:ext cx="1116769" cy="338554"/>
          </a:xfrm>
          <a:prstGeom prst="rect">
            <a:avLst/>
          </a:prstGeom>
          <a:noFill/>
          <a:ln w="19050">
            <a:noFill/>
          </a:ln>
        </p:spPr>
        <p:txBody>
          <a:bodyPr wrap="square" rtlCol="0">
            <a:spAutoFit/>
          </a:bodyPr>
          <a:lstStyle/>
          <a:p>
            <a:r>
              <a:rPr kumimoji="1" lang="en-US" altLang="ja-JP" sz="800" dirty="0">
                <a:latin typeface="Times New Roman" panose="02020603050405020304" pitchFamily="18" charset="0"/>
                <a:cs typeface="Times New Roman" panose="02020603050405020304" pitchFamily="18" charset="0"/>
              </a:rPr>
              <a:t>5-7 days fermentation</a:t>
            </a:r>
          </a:p>
          <a:p>
            <a:r>
              <a:rPr lang="en-US" altLang="ja-JP" sz="800" dirty="0">
                <a:latin typeface="Times New Roman" panose="02020603050405020304" pitchFamily="18" charset="0"/>
                <a:cs typeface="Times New Roman" panose="02020603050405020304" pitchFamily="18" charset="0"/>
              </a:rPr>
              <a:t>at 25-32</a:t>
            </a:r>
            <a:r>
              <a:rPr lang="ja-JP" altLang="en-US" sz="800" dirty="0">
                <a:latin typeface="Times New Roman" panose="02020603050405020304" pitchFamily="18" charset="0"/>
                <a:cs typeface="Times New Roman" panose="02020603050405020304" pitchFamily="18" charset="0"/>
              </a:rPr>
              <a:t>˚</a:t>
            </a:r>
            <a:r>
              <a:rPr lang="en-US" altLang="ja-JP" sz="800" dirty="0">
                <a:latin typeface="Times New Roman" panose="02020603050405020304" pitchFamily="18" charset="0"/>
                <a:cs typeface="Times New Roman" panose="02020603050405020304" pitchFamily="18" charset="0"/>
              </a:rPr>
              <a:t>C</a:t>
            </a:r>
            <a:endParaRPr kumimoji="1" lang="ja-JP" altLang="en-US" sz="800" dirty="0">
              <a:latin typeface="Times New Roman" panose="02020603050405020304" pitchFamily="18" charset="0"/>
              <a:cs typeface="Times New Roman" panose="02020603050405020304" pitchFamily="18" charset="0"/>
            </a:endParaRPr>
          </a:p>
        </p:txBody>
      </p:sp>
      <p:sp>
        <p:nvSpPr>
          <p:cNvPr id="44" name="テキスト ボックス 43">
            <a:extLst>
              <a:ext uri="{FF2B5EF4-FFF2-40B4-BE49-F238E27FC236}">
                <a16:creationId xmlns:a16="http://schemas.microsoft.com/office/drawing/2014/main" id="{01DADA1F-5ADC-4F75-A760-5584C2E5317F}"/>
              </a:ext>
            </a:extLst>
          </p:cNvPr>
          <p:cNvSpPr txBox="1"/>
          <p:nvPr/>
        </p:nvSpPr>
        <p:spPr>
          <a:xfrm>
            <a:off x="4637586" y="4536192"/>
            <a:ext cx="439648" cy="215444"/>
          </a:xfrm>
          <a:prstGeom prst="rect">
            <a:avLst/>
          </a:prstGeom>
          <a:noFill/>
          <a:ln w="12700">
            <a:solidFill>
              <a:schemeClr val="tx1"/>
            </a:solidFill>
            <a:prstDash val="solid"/>
          </a:ln>
        </p:spPr>
        <p:txBody>
          <a:bodyPr wrap="square" rtlCol="0">
            <a:spAutoFit/>
          </a:bodyPr>
          <a:lstStyle/>
          <a:p>
            <a:pPr algn="ctr"/>
            <a:r>
              <a:rPr kumimoji="1" lang="en-US" altLang="ja-JP" sz="800" dirty="0">
                <a:latin typeface="Times New Roman" panose="02020603050405020304" pitchFamily="18" charset="0"/>
                <a:cs typeface="Times New Roman" panose="02020603050405020304" pitchFamily="18" charset="0"/>
              </a:rPr>
              <a:t>Water</a:t>
            </a:r>
            <a:endParaRPr kumimoji="1" lang="ja-JP" altLang="en-US" sz="800" dirty="0">
              <a:latin typeface="Times New Roman" panose="02020603050405020304" pitchFamily="18" charset="0"/>
              <a:cs typeface="Times New Roman" panose="02020603050405020304" pitchFamily="18" charset="0"/>
            </a:endParaRPr>
          </a:p>
        </p:txBody>
      </p:sp>
      <p:cxnSp>
        <p:nvCxnSpPr>
          <p:cNvPr id="45" name="直線矢印コネクタ 44">
            <a:extLst>
              <a:ext uri="{FF2B5EF4-FFF2-40B4-BE49-F238E27FC236}">
                <a16:creationId xmlns:a16="http://schemas.microsoft.com/office/drawing/2014/main" id="{58505E2F-84D3-4CF7-AA0A-80ACF1AF9F48}"/>
              </a:ext>
            </a:extLst>
          </p:cNvPr>
          <p:cNvCxnSpPr>
            <a:cxnSpLocks/>
          </p:cNvCxnSpPr>
          <p:nvPr/>
        </p:nvCxnSpPr>
        <p:spPr>
          <a:xfrm flipV="1">
            <a:off x="4854992" y="4278640"/>
            <a:ext cx="0" cy="223024"/>
          </a:xfrm>
          <a:prstGeom prst="straightConnector1">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6" name="テキスト ボックス 45">
            <a:extLst>
              <a:ext uri="{FF2B5EF4-FFF2-40B4-BE49-F238E27FC236}">
                <a16:creationId xmlns:a16="http://schemas.microsoft.com/office/drawing/2014/main" id="{485A6C23-94AF-4F53-B937-A485E12B8E1F}"/>
              </a:ext>
            </a:extLst>
          </p:cNvPr>
          <p:cNvSpPr txBox="1"/>
          <p:nvPr/>
        </p:nvSpPr>
        <p:spPr>
          <a:xfrm>
            <a:off x="5251748" y="4156769"/>
            <a:ext cx="686102" cy="223020"/>
          </a:xfrm>
          <a:prstGeom prst="rect">
            <a:avLst/>
          </a:prstGeom>
          <a:noFill/>
          <a:ln w="12700">
            <a:solidFill>
              <a:schemeClr val="tx1"/>
            </a:solidFill>
            <a:prstDash val="sysDot"/>
          </a:ln>
        </p:spPr>
        <p:txBody>
          <a:bodyPr wrap="square" rtlCol="0">
            <a:spAutoFit/>
          </a:bodyPr>
          <a:lstStyle/>
          <a:p>
            <a:pPr algn="ctr"/>
            <a:r>
              <a:rPr lang="en-US" altLang="ja-JP" sz="800" dirty="0">
                <a:latin typeface="Times New Roman" panose="02020603050405020304" pitchFamily="18" charset="0"/>
                <a:cs typeface="Times New Roman" panose="02020603050405020304" pitchFamily="18" charset="0"/>
              </a:rPr>
              <a:t>Main</a:t>
            </a:r>
            <a:r>
              <a:rPr kumimoji="1" lang="en-US" altLang="ja-JP" sz="800" dirty="0">
                <a:latin typeface="Times New Roman" panose="02020603050405020304" pitchFamily="18" charset="0"/>
                <a:cs typeface="Times New Roman" panose="02020603050405020304" pitchFamily="18" charset="0"/>
              </a:rPr>
              <a:t> mash</a:t>
            </a:r>
            <a:endParaRPr kumimoji="1" lang="ja-JP" altLang="en-US" sz="800" dirty="0">
              <a:latin typeface="Times New Roman" panose="02020603050405020304" pitchFamily="18" charset="0"/>
              <a:cs typeface="Times New Roman" panose="02020603050405020304" pitchFamily="18" charset="0"/>
            </a:endParaRPr>
          </a:p>
        </p:txBody>
      </p:sp>
      <p:cxnSp>
        <p:nvCxnSpPr>
          <p:cNvPr id="47" name="直線矢印コネクタ 46">
            <a:extLst>
              <a:ext uri="{FF2B5EF4-FFF2-40B4-BE49-F238E27FC236}">
                <a16:creationId xmlns:a16="http://schemas.microsoft.com/office/drawing/2014/main" id="{833462AC-5F67-4BAC-AB16-74453F569FE9}"/>
              </a:ext>
            </a:extLst>
          </p:cNvPr>
          <p:cNvCxnSpPr>
            <a:cxnSpLocks/>
          </p:cNvCxnSpPr>
          <p:nvPr/>
        </p:nvCxnSpPr>
        <p:spPr>
          <a:xfrm flipV="1">
            <a:off x="5577810" y="4425280"/>
            <a:ext cx="0" cy="743744"/>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2F819C10-1C76-4F0A-A9CD-6CF9EFE81EE8}"/>
              </a:ext>
            </a:extLst>
          </p:cNvPr>
          <p:cNvSpPr txBox="1"/>
          <p:nvPr/>
        </p:nvSpPr>
        <p:spPr>
          <a:xfrm>
            <a:off x="5546261" y="4488426"/>
            <a:ext cx="1282355" cy="584775"/>
          </a:xfrm>
          <a:prstGeom prst="rect">
            <a:avLst/>
          </a:prstGeom>
          <a:noFill/>
          <a:ln w="19050">
            <a:noFill/>
          </a:ln>
        </p:spPr>
        <p:txBody>
          <a:bodyPr wrap="square" rtlCol="0">
            <a:spAutoFit/>
          </a:bodyPr>
          <a:lstStyle/>
          <a:p>
            <a:r>
              <a:rPr lang="en-US" altLang="ja-JP" sz="800" dirty="0">
                <a:latin typeface="Times New Roman" panose="02020603050405020304" pitchFamily="18" charset="0"/>
                <a:cs typeface="Times New Roman" panose="02020603050405020304" pitchFamily="18" charset="0"/>
              </a:rPr>
              <a:t>Fermentation period</a:t>
            </a:r>
            <a:endParaRPr lang="ja-JP" altLang="en-US" sz="800" dirty="0">
              <a:latin typeface="Times New Roman" panose="02020603050405020304" pitchFamily="18" charset="0"/>
              <a:cs typeface="Times New Roman" panose="02020603050405020304" pitchFamily="18" charset="0"/>
            </a:endParaRPr>
          </a:p>
          <a:p>
            <a:r>
              <a:rPr kumimoji="1" lang="en-US" altLang="ja-JP" sz="800" dirty="0">
                <a:latin typeface="Times New Roman" panose="02020603050405020304" pitchFamily="18" charset="0"/>
                <a:cs typeface="Times New Roman" panose="02020603050405020304" pitchFamily="18" charset="0"/>
              </a:rPr>
              <a:t>Sweet potato: 6-10 days</a:t>
            </a:r>
          </a:p>
          <a:p>
            <a:r>
              <a:rPr lang="en-US" altLang="ja-JP" sz="800" dirty="0">
                <a:latin typeface="Times New Roman" panose="02020603050405020304" pitchFamily="18" charset="0"/>
                <a:cs typeface="Times New Roman" panose="02020603050405020304" pitchFamily="18" charset="0"/>
              </a:rPr>
              <a:t>Rice or barley: ~2 weeks</a:t>
            </a:r>
          </a:p>
          <a:p>
            <a:r>
              <a:rPr lang="en-US" altLang="ja-JP" sz="800" dirty="0">
                <a:latin typeface="Times New Roman" panose="02020603050405020304" pitchFamily="18" charset="0"/>
                <a:cs typeface="Times New Roman" panose="02020603050405020304" pitchFamily="18" charset="0"/>
              </a:rPr>
              <a:t>Temperature: 25-32</a:t>
            </a:r>
            <a:r>
              <a:rPr lang="ja-JP" altLang="en-US" sz="800" dirty="0">
                <a:latin typeface="Times New Roman" panose="02020603050405020304" pitchFamily="18" charset="0"/>
                <a:cs typeface="Times New Roman" panose="02020603050405020304" pitchFamily="18" charset="0"/>
              </a:rPr>
              <a:t>˚</a:t>
            </a:r>
            <a:r>
              <a:rPr lang="en-US" altLang="ja-JP" sz="800" dirty="0">
                <a:latin typeface="Times New Roman" panose="02020603050405020304" pitchFamily="18" charset="0"/>
                <a:cs typeface="Times New Roman" panose="02020603050405020304" pitchFamily="18" charset="0"/>
              </a:rPr>
              <a:t>C</a:t>
            </a:r>
          </a:p>
        </p:txBody>
      </p:sp>
      <p:sp>
        <p:nvSpPr>
          <p:cNvPr id="53" name="テキスト ボックス 52">
            <a:extLst>
              <a:ext uri="{FF2B5EF4-FFF2-40B4-BE49-F238E27FC236}">
                <a16:creationId xmlns:a16="http://schemas.microsoft.com/office/drawing/2014/main" id="{1D367436-7A3D-47E5-B7E0-C93F08A2D4AE}"/>
              </a:ext>
            </a:extLst>
          </p:cNvPr>
          <p:cNvSpPr txBox="1"/>
          <p:nvPr/>
        </p:nvSpPr>
        <p:spPr>
          <a:xfrm>
            <a:off x="5196483" y="5219606"/>
            <a:ext cx="824799" cy="215444"/>
          </a:xfrm>
          <a:prstGeom prst="rect">
            <a:avLst/>
          </a:prstGeom>
          <a:noFill/>
          <a:ln w="12700">
            <a:solidFill>
              <a:schemeClr val="tx1"/>
            </a:solidFill>
            <a:prstDash val="sysDot"/>
          </a:ln>
        </p:spPr>
        <p:txBody>
          <a:bodyPr wrap="square" rtlCol="0">
            <a:spAutoFit/>
          </a:bodyPr>
          <a:lstStyle/>
          <a:p>
            <a:pPr algn="ctr"/>
            <a:r>
              <a:rPr lang="en-US" altLang="ja-JP" sz="800" dirty="0">
                <a:latin typeface="Times New Roman" panose="02020603050405020304" pitchFamily="18" charset="0"/>
                <a:cs typeface="Times New Roman" panose="02020603050405020304" pitchFamily="18" charset="0"/>
              </a:rPr>
              <a:t>Matured</a:t>
            </a:r>
            <a:r>
              <a:rPr kumimoji="1" lang="en-US" altLang="ja-JP" sz="800" dirty="0">
                <a:latin typeface="Times New Roman" panose="02020603050405020304" pitchFamily="18" charset="0"/>
                <a:cs typeface="Times New Roman" panose="02020603050405020304" pitchFamily="18" charset="0"/>
              </a:rPr>
              <a:t> mash</a:t>
            </a:r>
            <a:endParaRPr kumimoji="1" lang="ja-JP" altLang="en-US" sz="800" dirty="0">
              <a:latin typeface="Times New Roman" panose="02020603050405020304" pitchFamily="18" charset="0"/>
              <a:cs typeface="Times New Roman" panose="02020603050405020304" pitchFamily="18" charset="0"/>
            </a:endParaRPr>
          </a:p>
        </p:txBody>
      </p:sp>
      <p:cxnSp>
        <p:nvCxnSpPr>
          <p:cNvPr id="54" name="直線矢印コネクタ 53">
            <a:extLst>
              <a:ext uri="{FF2B5EF4-FFF2-40B4-BE49-F238E27FC236}">
                <a16:creationId xmlns:a16="http://schemas.microsoft.com/office/drawing/2014/main" id="{03C35A70-F8E6-478E-9B13-3B4F61484E7E}"/>
              </a:ext>
            </a:extLst>
          </p:cNvPr>
          <p:cNvCxnSpPr>
            <a:cxnSpLocks/>
          </p:cNvCxnSpPr>
          <p:nvPr/>
        </p:nvCxnSpPr>
        <p:spPr>
          <a:xfrm flipH="1">
            <a:off x="4362868" y="5331138"/>
            <a:ext cx="78584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テキスト ボックス 56">
            <a:extLst>
              <a:ext uri="{FF2B5EF4-FFF2-40B4-BE49-F238E27FC236}">
                <a16:creationId xmlns:a16="http://schemas.microsoft.com/office/drawing/2014/main" id="{27442C5F-AE50-4A78-958E-34DCD858F85E}"/>
              </a:ext>
            </a:extLst>
          </p:cNvPr>
          <p:cNvSpPr txBox="1"/>
          <p:nvPr/>
        </p:nvSpPr>
        <p:spPr>
          <a:xfrm>
            <a:off x="4476404" y="5345040"/>
            <a:ext cx="691516" cy="461665"/>
          </a:xfrm>
          <a:prstGeom prst="rect">
            <a:avLst/>
          </a:prstGeom>
          <a:noFill/>
          <a:ln w="19050">
            <a:noFill/>
          </a:ln>
        </p:spPr>
        <p:txBody>
          <a:bodyPr wrap="square" rtlCol="0">
            <a:spAutoFit/>
          </a:bodyPr>
          <a:lstStyle/>
          <a:p>
            <a:pPr algn="ctr"/>
            <a:r>
              <a:rPr kumimoji="1" lang="en-US" altLang="ja-JP" sz="800" dirty="0">
                <a:latin typeface="Times New Roman" panose="02020603050405020304" pitchFamily="18" charset="0"/>
                <a:cs typeface="Times New Roman" panose="02020603050405020304" pitchFamily="18" charset="0"/>
              </a:rPr>
              <a:t>Distillation</a:t>
            </a:r>
          </a:p>
          <a:p>
            <a:pPr algn="ctr"/>
            <a:r>
              <a:rPr lang="en-US" altLang="ja-JP" sz="800" dirty="0">
                <a:latin typeface="Times New Roman" panose="02020603050405020304" pitchFamily="18" charset="0"/>
                <a:cs typeface="Times New Roman" panose="02020603050405020304" pitchFamily="18" charset="0"/>
              </a:rPr>
              <a:t>and</a:t>
            </a:r>
          </a:p>
          <a:p>
            <a:pPr algn="ctr"/>
            <a:r>
              <a:rPr kumimoji="1" lang="en-US" altLang="ja-JP" sz="800" dirty="0">
                <a:latin typeface="Times New Roman" panose="02020603050405020304" pitchFamily="18" charset="0"/>
                <a:cs typeface="Times New Roman" panose="02020603050405020304" pitchFamily="18" charset="0"/>
              </a:rPr>
              <a:t>maturation</a:t>
            </a:r>
            <a:endParaRPr kumimoji="1" lang="ja-JP" altLang="en-US" sz="800" dirty="0">
              <a:latin typeface="Times New Roman" panose="02020603050405020304" pitchFamily="18" charset="0"/>
              <a:cs typeface="Times New Roman" panose="02020603050405020304" pitchFamily="18" charset="0"/>
            </a:endParaRPr>
          </a:p>
        </p:txBody>
      </p:sp>
      <p:sp>
        <p:nvSpPr>
          <p:cNvPr id="59" name="テキスト ボックス 58">
            <a:extLst>
              <a:ext uri="{FF2B5EF4-FFF2-40B4-BE49-F238E27FC236}">
                <a16:creationId xmlns:a16="http://schemas.microsoft.com/office/drawing/2014/main" id="{83CDC8CB-2458-442A-8261-ABD5436ADD4F}"/>
              </a:ext>
            </a:extLst>
          </p:cNvPr>
          <p:cNvSpPr txBox="1"/>
          <p:nvPr/>
        </p:nvSpPr>
        <p:spPr>
          <a:xfrm>
            <a:off x="3686501" y="5212454"/>
            <a:ext cx="628949" cy="246221"/>
          </a:xfrm>
          <a:prstGeom prst="rect">
            <a:avLst/>
          </a:prstGeom>
          <a:noFill/>
          <a:ln w="19050" cmpd="dbl">
            <a:solidFill>
              <a:schemeClr val="tx1"/>
            </a:solidFill>
          </a:ln>
        </p:spPr>
        <p:txBody>
          <a:bodyPr wrap="square" rtlCol="0">
            <a:spAutoFit/>
          </a:bodyPr>
          <a:lstStyle/>
          <a:p>
            <a:pPr algn="ctr"/>
            <a:r>
              <a:rPr kumimoji="1" lang="en-US" altLang="ja-JP" sz="1000" dirty="0">
                <a:latin typeface="Times New Roman" panose="02020603050405020304" pitchFamily="18" charset="0"/>
                <a:cs typeface="Times New Roman" panose="02020603050405020304" pitchFamily="18" charset="0"/>
              </a:rPr>
              <a:t>Shochu</a:t>
            </a:r>
            <a:endParaRPr kumimoji="1" lang="ja-JP" altLang="en-US" sz="1000" dirty="0">
              <a:latin typeface="Times New Roman" panose="02020603050405020304" pitchFamily="18" charset="0"/>
              <a:cs typeface="Times New Roman" panose="02020603050405020304" pitchFamily="18" charset="0"/>
            </a:endParaRPr>
          </a:p>
        </p:txBody>
      </p:sp>
      <p:sp>
        <p:nvSpPr>
          <p:cNvPr id="6" name="正方形/長方形 5">
            <a:extLst>
              <a:ext uri="{FF2B5EF4-FFF2-40B4-BE49-F238E27FC236}">
                <a16:creationId xmlns:a16="http://schemas.microsoft.com/office/drawing/2014/main" id="{13078A8C-9DF3-4170-8444-7D24184488F8}"/>
              </a:ext>
            </a:extLst>
          </p:cNvPr>
          <p:cNvSpPr/>
          <p:nvPr/>
        </p:nvSpPr>
        <p:spPr>
          <a:xfrm>
            <a:off x="332656" y="5851212"/>
            <a:ext cx="2113848" cy="253916"/>
          </a:xfrm>
          <a:prstGeom prst="rect">
            <a:avLst/>
          </a:prstGeom>
        </p:spPr>
        <p:txBody>
          <a:bodyPr wrap="none">
            <a:spAutoFit/>
          </a:bodyPr>
          <a:lstStyle/>
          <a:p>
            <a:pPr algn="just">
              <a:spcAft>
                <a:spcPts val="0"/>
              </a:spcAft>
            </a:pPr>
            <a:r>
              <a:rPr lang="en-US" altLang="ja-JP" sz="1050" b="1" kern="100" dirty="0">
                <a:latin typeface="Times New Roman" panose="02020603050405020304" pitchFamily="18" charset="0"/>
                <a:ea typeface="ＭＳ 明朝" panose="02020609040205080304" pitchFamily="17" charset="-128"/>
                <a:cs typeface="Times New Roman" panose="02020603050405020304" pitchFamily="18" charset="0"/>
              </a:rPr>
              <a:t>Figure S1.</a:t>
            </a:r>
            <a:r>
              <a:rPr lang="en-US" altLang="ja-JP" sz="1050" kern="100" dirty="0">
                <a:latin typeface="Times New Roman" panose="02020603050405020304" pitchFamily="18" charset="0"/>
                <a:ea typeface="ＭＳ 明朝" panose="02020609040205080304" pitchFamily="17" charset="-128"/>
                <a:cs typeface="Times New Roman" panose="02020603050405020304" pitchFamily="18" charset="0"/>
              </a:rPr>
              <a:t> Flow of </a:t>
            </a:r>
            <a:r>
              <a:rPr lang="en-US" altLang="ja-JP" sz="1050" kern="100" dirty="0" err="1">
                <a:latin typeface="Times New Roman" panose="02020603050405020304" pitchFamily="18" charset="0"/>
                <a:ea typeface="ＭＳ 明朝" panose="02020609040205080304" pitchFamily="17" charset="-128"/>
                <a:cs typeface="Times New Roman" panose="02020603050405020304" pitchFamily="18" charset="0"/>
              </a:rPr>
              <a:t>shochu</a:t>
            </a:r>
            <a:r>
              <a:rPr lang="en-US" altLang="ja-JP" sz="1050" kern="100" dirty="0">
                <a:latin typeface="Times New Roman" panose="02020603050405020304" pitchFamily="18" charset="0"/>
                <a:ea typeface="ＭＳ 明朝" panose="02020609040205080304" pitchFamily="17" charset="-128"/>
                <a:cs typeface="Times New Roman" panose="02020603050405020304" pitchFamily="18" charset="0"/>
              </a:rPr>
              <a:t> making.</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2735242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C1FA62D5-D5CB-4E90-9827-1CE54D2BD58E}"/>
              </a:ext>
            </a:extLst>
          </p:cNvPr>
          <p:cNvSpPr txBox="1"/>
          <p:nvPr/>
        </p:nvSpPr>
        <p:spPr>
          <a:xfrm>
            <a:off x="123324" y="5565021"/>
            <a:ext cx="6487917" cy="400110"/>
          </a:xfrm>
          <a:prstGeom prst="rect">
            <a:avLst/>
          </a:prstGeom>
          <a:noFill/>
        </p:spPr>
        <p:txBody>
          <a:bodyPr wrap="square" rtlCol="0">
            <a:spAutoFit/>
          </a:bodyPr>
          <a:lstStyle/>
          <a:p>
            <a:pPr algn="ctr"/>
            <a:r>
              <a:rPr lang="en-US" altLang="ja-JP" sz="1000" dirty="0">
                <a:latin typeface="Times New Roman" panose="02020603050405020304" pitchFamily="18" charset="0"/>
                <a:cs typeface="Times New Roman" panose="02020603050405020304" pitchFamily="18" charset="0"/>
              </a:rPr>
              <a:t>Isolation of hygromycin resistant clones and check the structure of</a:t>
            </a:r>
          </a:p>
          <a:p>
            <a:pPr algn="ctr"/>
            <a:r>
              <a:rPr lang="en-US" altLang="ja-JP" sz="1000" i="1" dirty="0">
                <a:latin typeface="Times New Roman" panose="02020603050405020304" pitchFamily="18" charset="0"/>
                <a:cs typeface="Times New Roman" panose="02020603050405020304" pitchFamily="18" charset="0"/>
              </a:rPr>
              <a:t>glkA</a:t>
            </a:r>
            <a:r>
              <a:rPr lang="en-US" altLang="ja-JP" sz="1000" dirty="0">
                <a:latin typeface="Times New Roman" panose="02020603050405020304" pitchFamily="18" charset="0"/>
                <a:cs typeface="Times New Roman" panose="02020603050405020304" pitchFamily="18" charset="0"/>
              </a:rPr>
              <a:t> locus by PCR, and sequencing of </a:t>
            </a:r>
            <a:r>
              <a:rPr lang="en-US" altLang="ja-JP" sz="1000" i="1" dirty="0">
                <a:latin typeface="Times New Roman" panose="02020603050405020304" pitchFamily="18" charset="0"/>
                <a:cs typeface="Times New Roman" panose="02020603050405020304" pitchFamily="18" charset="0"/>
              </a:rPr>
              <a:t>glkA</a:t>
            </a:r>
            <a:r>
              <a:rPr lang="en-US" altLang="ja-JP" sz="1000" dirty="0">
                <a:latin typeface="Times New Roman" panose="02020603050405020304" pitchFamily="18" charset="0"/>
                <a:cs typeface="Times New Roman" panose="02020603050405020304" pitchFamily="18" charset="0"/>
              </a:rPr>
              <a:t>  in the candidate clones</a:t>
            </a:r>
          </a:p>
        </p:txBody>
      </p:sp>
      <p:sp>
        <p:nvSpPr>
          <p:cNvPr id="5" name="下矢印 6">
            <a:extLst>
              <a:ext uri="{FF2B5EF4-FFF2-40B4-BE49-F238E27FC236}">
                <a16:creationId xmlns:a16="http://schemas.microsoft.com/office/drawing/2014/main" id="{777A31DA-FDDA-4F5D-BE25-6EA3E0609C2F}"/>
              </a:ext>
            </a:extLst>
          </p:cNvPr>
          <p:cNvSpPr/>
          <p:nvPr/>
        </p:nvSpPr>
        <p:spPr>
          <a:xfrm>
            <a:off x="3232117" y="5183734"/>
            <a:ext cx="288000" cy="360000"/>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6" name="テキスト ボックス 5">
            <a:extLst>
              <a:ext uri="{FF2B5EF4-FFF2-40B4-BE49-F238E27FC236}">
                <a16:creationId xmlns:a16="http://schemas.microsoft.com/office/drawing/2014/main" id="{2960C882-D1C7-4CF9-9F5D-44CB34704AD1}"/>
              </a:ext>
            </a:extLst>
          </p:cNvPr>
          <p:cNvSpPr txBox="1"/>
          <p:nvPr/>
        </p:nvSpPr>
        <p:spPr>
          <a:xfrm>
            <a:off x="123324" y="6399051"/>
            <a:ext cx="6487917" cy="246221"/>
          </a:xfrm>
          <a:prstGeom prst="rect">
            <a:avLst/>
          </a:prstGeom>
          <a:noFill/>
        </p:spPr>
        <p:txBody>
          <a:bodyPr wrap="square" rtlCol="0">
            <a:spAutoFit/>
          </a:bodyPr>
          <a:lstStyle/>
          <a:p>
            <a:pPr algn="ctr"/>
            <a:r>
              <a:rPr lang="en-US" altLang="ja-JP" sz="1000" dirty="0">
                <a:latin typeface="Times New Roman" panose="02020603050405020304" pitchFamily="18" charset="0"/>
                <a:cs typeface="Times New Roman" panose="02020603050405020304" pitchFamily="18" charset="0"/>
              </a:rPr>
              <a:t>T</a:t>
            </a:r>
            <a:r>
              <a:rPr kumimoji="1" lang="en-US" altLang="ja-JP" sz="1000" dirty="0">
                <a:latin typeface="Times New Roman" panose="02020603050405020304" pitchFamily="18" charset="0"/>
                <a:cs typeface="Times New Roman" panose="02020603050405020304" pitchFamily="18" charset="0"/>
              </a:rPr>
              <a:t>hree  </a:t>
            </a:r>
            <a:r>
              <a:rPr lang="en-US" altLang="ja-JP" sz="1000" i="1" dirty="0">
                <a:latin typeface="Times New Roman" panose="02020603050405020304" pitchFamily="18" charset="0"/>
                <a:cs typeface="Times New Roman" panose="02020603050405020304" pitchFamily="18" charset="0"/>
              </a:rPr>
              <a:t>glkA(WT)</a:t>
            </a:r>
            <a:r>
              <a:rPr lang="ja-JP" altLang="en-US" sz="1000" i="1" dirty="0">
                <a:latin typeface="Times New Roman" panose="02020603050405020304" pitchFamily="18" charset="0"/>
                <a:cs typeface="Times New Roman" panose="02020603050405020304" pitchFamily="18" charset="0"/>
              </a:rPr>
              <a:t> </a:t>
            </a:r>
            <a:r>
              <a:rPr kumimoji="1" lang="en-US" altLang="ja-JP" sz="1000" dirty="0">
                <a:latin typeface="Times New Roman" panose="02020603050405020304" pitchFamily="18" charset="0"/>
                <a:cs typeface="Times New Roman" panose="02020603050405020304" pitchFamily="18" charset="0"/>
              </a:rPr>
              <a:t>strains and a </a:t>
            </a:r>
            <a:r>
              <a:rPr lang="en-US" altLang="ja-JP" sz="1000" i="1" dirty="0">
                <a:latin typeface="Times New Roman" panose="02020603050405020304" pitchFamily="18" charset="0"/>
                <a:cs typeface="Times New Roman" panose="02020603050405020304" pitchFamily="18" charset="0"/>
              </a:rPr>
              <a:t>glkA(Q300K)</a:t>
            </a:r>
            <a:r>
              <a:rPr lang="ja-JP" altLang="en-US" sz="1000" i="1" dirty="0">
                <a:latin typeface="Times New Roman" panose="02020603050405020304" pitchFamily="18" charset="0"/>
                <a:cs typeface="Times New Roman" panose="02020603050405020304" pitchFamily="18" charset="0"/>
              </a:rPr>
              <a:t> </a:t>
            </a:r>
            <a:r>
              <a:rPr lang="en-US" altLang="ja-JP" sz="1000" dirty="0">
                <a:latin typeface="Times New Roman" panose="02020603050405020304" pitchFamily="18" charset="0"/>
                <a:cs typeface="Times New Roman" panose="02020603050405020304" pitchFamily="18" charset="0"/>
              </a:rPr>
              <a:t>strain</a:t>
            </a:r>
            <a:r>
              <a:rPr lang="en-US" altLang="ja-JP" sz="1000" i="1" dirty="0">
                <a:latin typeface="Times New Roman" panose="02020603050405020304" pitchFamily="18" charset="0"/>
                <a:cs typeface="Times New Roman" panose="02020603050405020304" pitchFamily="18" charset="0"/>
              </a:rPr>
              <a:t> </a:t>
            </a:r>
            <a:r>
              <a:rPr lang="en-US" altLang="ja-JP" sz="1000" dirty="0">
                <a:latin typeface="Times New Roman" panose="02020603050405020304" pitchFamily="18" charset="0"/>
                <a:cs typeface="Times New Roman" panose="02020603050405020304" pitchFamily="18" charset="0"/>
              </a:rPr>
              <a:t>were acquired from</a:t>
            </a:r>
            <a:r>
              <a:rPr lang="ja-JP" altLang="en-US" sz="1000" i="1" dirty="0">
                <a:latin typeface="Times New Roman" panose="02020603050405020304" pitchFamily="18" charset="0"/>
                <a:cs typeface="Times New Roman" panose="02020603050405020304" pitchFamily="18" charset="0"/>
              </a:rPr>
              <a:t> </a:t>
            </a:r>
            <a:r>
              <a:rPr kumimoji="1" lang="en-US" altLang="ja-JP" sz="1000" dirty="0">
                <a:latin typeface="Times New Roman" panose="02020603050405020304" pitchFamily="18" charset="0"/>
                <a:cs typeface="Times New Roman" panose="02020603050405020304" pitchFamily="18" charset="0"/>
              </a:rPr>
              <a:t> the </a:t>
            </a:r>
            <a:r>
              <a:rPr lang="en-US" altLang="ja-JP" sz="1000" dirty="0">
                <a:latin typeface="Times New Roman" panose="02020603050405020304" pitchFamily="18" charset="0"/>
                <a:cs typeface="Times New Roman" panose="02020603050405020304" pitchFamily="18" charset="0"/>
              </a:rPr>
              <a:t>four resistant clones. </a:t>
            </a:r>
            <a:endParaRPr kumimoji="1" lang="ja-JP" altLang="en-US" sz="1000" dirty="0">
              <a:latin typeface="Times New Roman" panose="02020603050405020304" pitchFamily="18" charset="0"/>
              <a:cs typeface="Times New Roman" panose="02020603050405020304" pitchFamily="18" charset="0"/>
            </a:endParaRPr>
          </a:p>
        </p:txBody>
      </p:sp>
      <p:sp>
        <p:nvSpPr>
          <p:cNvPr id="7" name="下矢印 9">
            <a:extLst>
              <a:ext uri="{FF2B5EF4-FFF2-40B4-BE49-F238E27FC236}">
                <a16:creationId xmlns:a16="http://schemas.microsoft.com/office/drawing/2014/main" id="{6CE918BB-91E6-4806-9A9C-86754E80454A}"/>
              </a:ext>
            </a:extLst>
          </p:cNvPr>
          <p:cNvSpPr/>
          <p:nvPr/>
        </p:nvSpPr>
        <p:spPr>
          <a:xfrm>
            <a:off x="3232117" y="6007700"/>
            <a:ext cx="288000" cy="360000"/>
          </a:xfrm>
          <a:prstGeom prst="downArrow">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pic>
        <p:nvPicPr>
          <p:cNvPr id="1026" name="Picture 2" descr="C:\Users\010023\Desktop\図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87" t="5606" r="2102" b="12432"/>
          <a:stretch/>
        </p:blipFill>
        <p:spPr bwMode="auto">
          <a:xfrm>
            <a:off x="101119" y="2263999"/>
            <a:ext cx="6640249" cy="2862939"/>
          </a:xfrm>
          <a:prstGeom prst="rect">
            <a:avLst/>
          </a:prstGeom>
          <a:noFill/>
          <a:extLst>
            <a:ext uri="{909E8E84-426E-40DD-AFC4-6F175D3DCCD1}">
              <a14:hiddenFill xmlns:a14="http://schemas.microsoft.com/office/drawing/2010/main">
                <a:solidFill>
                  <a:srgbClr val="FFFFFF"/>
                </a:solidFill>
              </a14:hiddenFill>
            </a:ext>
          </a:extLst>
        </p:spPr>
      </p:pic>
      <p:sp>
        <p:nvSpPr>
          <p:cNvPr id="8" name="正方形/長方形 7"/>
          <p:cNvSpPr/>
          <p:nvPr/>
        </p:nvSpPr>
        <p:spPr>
          <a:xfrm>
            <a:off x="44624" y="6787316"/>
            <a:ext cx="6048672" cy="253916"/>
          </a:xfrm>
          <a:prstGeom prst="rect">
            <a:avLst/>
          </a:prstGeom>
        </p:spPr>
        <p:txBody>
          <a:bodyPr wrap="square">
            <a:spAutoFit/>
          </a:bodyPr>
          <a:lstStyle/>
          <a:p>
            <a:pPr algn="just">
              <a:spcAft>
                <a:spcPts val="0"/>
              </a:spcAft>
            </a:pPr>
            <a:r>
              <a:rPr lang="en-US" altLang="ja-JP" sz="1000" b="1" kern="100" dirty="0">
                <a:latin typeface="Times New Roman" panose="02020603050405020304" pitchFamily="18" charset="0"/>
                <a:ea typeface="ＭＳ 明朝" panose="02020609040205080304" pitchFamily="17" charset="-128"/>
                <a:cs typeface="Times New Roman" panose="02020603050405020304" pitchFamily="18" charset="0"/>
              </a:rPr>
              <a:t>Figure S2. </a:t>
            </a:r>
            <a:r>
              <a:rPr lang="en-US" altLang="ja-JP" sz="1000" kern="100" dirty="0">
                <a:latin typeface="Times New Roman" panose="02020603050405020304" pitchFamily="18" charset="0"/>
                <a:ea typeface="ＭＳ 明朝" panose="02020609040205080304" pitchFamily="17" charset="-128"/>
                <a:cs typeface="Times New Roman" panose="02020603050405020304" pitchFamily="18" charset="0"/>
              </a:rPr>
              <a:t>Establishment of recombinant strains with a </a:t>
            </a:r>
            <a:r>
              <a:rPr lang="en-US" altLang="ja-JP" sz="1000" i="1" kern="100" dirty="0" err="1">
                <a:latin typeface="Times New Roman" panose="02020603050405020304" pitchFamily="18" charset="0"/>
                <a:ea typeface="ＭＳ 明朝" panose="02020609040205080304" pitchFamily="17" charset="-128"/>
                <a:cs typeface="Times New Roman" panose="02020603050405020304" pitchFamily="18" charset="0"/>
              </a:rPr>
              <a:t>glkA</a:t>
            </a:r>
            <a:r>
              <a:rPr lang="en-US" altLang="ja-JP" sz="1000" kern="100" dirty="0">
                <a:latin typeface="Times New Roman" panose="02020603050405020304" pitchFamily="18" charset="0"/>
                <a:ea typeface="ＭＳ 明朝" panose="02020609040205080304" pitchFamily="17" charset="-128"/>
                <a:cs typeface="Times New Roman" panose="02020603050405020304" pitchFamily="18" charset="0"/>
              </a:rPr>
              <a:t>(Q300K) mutation</a:t>
            </a:r>
            <a:endParaRPr lang="ja-JP" altLang="ja-JP" sz="1000" kern="100" dirty="0">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853982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a:extLst>
              <a:ext uri="{FF2B5EF4-FFF2-40B4-BE49-F238E27FC236}">
                <a16:creationId xmlns:a16="http://schemas.microsoft.com/office/drawing/2014/main" id="{00660271-A414-4172-8E3E-3D2FC4E2B81B}"/>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contrast="5000"/>
                    </a14:imgEffect>
                  </a14:imgLayer>
                </a14:imgProps>
              </a:ext>
              <a:ext uri="{28A0092B-C50C-407E-A947-70E740481C1C}">
                <a14:useLocalDpi xmlns:a14="http://schemas.microsoft.com/office/drawing/2010/main" val="0"/>
              </a:ext>
            </a:extLst>
          </a:blip>
          <a:srcRect r="48876" b="24819"/>
          <a:stretch/>
        </p:blipFill>
        <p:spPr bwMode="auto">
          <a:xfrm>
            <a:off x="2397506" y="4966617"/>
            <a:ext cx="2082515" cy="2041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9">
            <a:extLst>
              <a:ext uri="{FF2B5EF4-FFF2-40B4-BE49-F238E27FC236}">
                <a16:creationId xmlns:a16="http://schemas.microsoft.com/office/drawing/2014/main" id="{77D53344-0C63-45B6-B411-3A31A1BC03AE}"/>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rightnessContrast bright="20000" contrast="5000"/>
                    </a14:imgEffect>
                  </a14:imgLayer>
                </a14:imgProps>
              </a:ext>
              <a:ext uri="{28A0092B-C50C-407E-A947-70E740481C1C}">
                <a14:useLocalDpi xmlns:a14="http://schemas.microsoft.com/office/drawing/2010/main" val="0"/>
              </a:ext>
            </a:extLst>
          </a:blip>
          <a:srcRect t="24819" r="49148"/>
          <a:stretch/>
        </p:blipFill>
        <p:spPr bwMode="auto">
          <a:xfrm>
            <a:off x="4681643" y="4966617"/>
            <a:ext cx="2071430" cy="2041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a:extLst>
              <a:ext uri="{FF2B5EF4-FFF2-40B4-BE49-F238E27FC236}">
                <a16:creationId xmlns:a16="http://schemas.microsoft.com/office/drawing/2014/main" id="{9F46E3CA-3143-41E9-93F6-1A701A304361}"/>
              </a:ext>
            </a:extLst>
          </p:cNvPr>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rightnessContrast bright="20000" contrast="5000"/>
                    </a14:imgEffect>
                  </a14:imgLayer>
                </a14:imgProps>
              </a:ext>
              <a:ext uri="{28A0092B-C50C-407E-A947-70E740481C1C}">
                <a14:useLocalDpi xmlns:a14="http://schemas.microsoft.com/office/drawing/2010/main" val="0"/>
              </a:ext>
            </a:extLst>
          </a:blip>
          <a:srcRect t="24819" r="48702"/>
          <a:stretch/>
        </p:blipFill>
        <p:spPr bwMode="auto">
          <a:xfrm>
            <a:off x="113306" y="2720752"/>
            <a:ext cx="2089613" cy="2041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descr="F:\新しいフォルダー\0メイン\0実験データ\画像（黒麹）\20180124\3_3 100%.JPG">
            <a:extLst>
              <a:ext uri="{FF2B5EF4-FFF2-40B4-BE49-F238E27FC236}">
                <a16:creationId xmlns:a16="http://schemas.microsoft.com/office/drawing/2014/main" id="{4F2D3FD7-19CE-43DE-BD80-354F6E899ED0}"/>
              </a:ext>
            </a:extLst>
          </p:cNvPr>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rightnessContrast bright="20000" contrast="5000"/>
                    </a14:imgEffect>
                  </a14:imgLayer>
                </a14:imgProps>
              </a:ext>
              <a:ext uri="{28A0092B-C50C-407E-A947-70E740481C1C}">
                <a14:useLocalDpi xmlns:a14="http://schemas.microsoft.com/office/drawing/2010/main" val="0"/>
              </a:ext>
            </a:extLst>
          </a:blip>
          <a:srcRect l="-168" t="24604" r="48869" b="215"/>
          <a:stretch/>
        </p:blipFill>
        <p:spPr bwMode="auto">
          <a:xfrm>
            <a:off x="2390408" y="2720752"/>
            <a:ext cx="2089613" cy="2041644"/>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DDF05FEC-1031-41F0-818F-CD5490889CB7}"/>
              </a:ext>
            </a:extLst>
          </p:cNvPr>
          <p:cNvSpPr txBox="1"/>
          <p:nvPr/>
        </p:nvSpPr>
        <p:spPr>
          <a:xfrm>
            <a:off x="113306" y="2720752"/>
            <a:ext cx="1759922" cy="330072"/>
          </a:xfrm>
          <a:prstGeom prst="rect">
            <a:avLst/>
          </a:prstGeom>
          <a:solidFill>
            <a:schemeClr val="bg1"/>
          </a:solidFill>
          <a:ln>
            <a:solidFill>
              <a:schemeClr val="tx1"/>
            </a:solidFill>
          </a:ln>
        </p:spPr>
        <p:txBody>
          <a:bodyPr wrap="square" lIns="108000" tIns="72000" rIns="108000" bIns="72000" rtlCol="0" anchor="ctr">
            <a:spAutoFit/>
          </a:bodyPr>
          <a:lstStyle/>
          <a:p>
            <a:pPr algn="ctr"/>
            <a:r>
              <a:rPr lang="en-US" altLang="ja-JP" sz="1200" dirty="0">
                <a:latin typeface="Times New Roman" panose="02020603050405020304" pitchFamily="18" charset="0"/>
                <a:cs typeface="Times New Roman" panose="02020603050405020304" pitchFamily="18" charset="0"/>
              </a:rPr>
              <a:t>RIB2604</a:t>
            </a:r>
            <a:r>
              <a:rPr lang="ja-JP" altLang="en-US" sz="1200" dirty="0">
                <a:latin typeface="Times New Roman" panose="02020603050405020304" pitchFamily="18" charset="0"/>
                <a:cs typeface="Times New Roman" panose="02020603050405020304" pitchFamily="18" charset="0"/>
              </a:rPr>
              <a:t> </a:t>
            </a:r>
            <a:r>
              <a:rPr lang="en-US" altLang="ja-JP" sz="1200" dirty="0">
                <a:latin typeface="Times New Roman" panose="02020603050405020304" pitchFamily="18" charset="0"/>
                <a:cs typeface="Times New Roman" panose="02020603050405020304" pitchFamily="18" charset="0"/>
              </a:rPr>
              <a:t>(WT, parent)</a:t>
            </a:r>
            <a:endParaRPr lang="ja-JP" altLang="en-US" sz="1200" dirty="0">
              <a:latin typeface="Times New Roman" panose="02020603050405020304" pitchFamily="18" charset="0"/>
              <a:cs typeface="Times New Roman" panose="02020603050405020304" pitchFamily="18" charset="0"/>
            </a:endParaRPr>
          </a:p>
        </p:txBody>
      </p:sp>
      <p:sp>
        <p:nvSpPr>
          <p:cNvPr id="8" name="テキスト ボックス 7">
            <a:extLst>
              <a:ext uri="{FF2B5EF4-FFF2-40B4-BE49-F238E27FC236}">
                <a16:creationId xmlns:a16="http://schemas.microsoft.com/office/drawing/2014/main" id="{6CAE7E93-7872-4B9A-A884-3559473AF5E0}"/>
              </a:ext>
            </a:extLst>
          </p:cNvPr>
          <p:cNvSpPr txBox="1"/>
          <p:nvPr/>
        </p:nvSpPr>
        <p:spPr>
          <a:xfrm>
            <a:off x="2390408" y="2720752"/>
            <a:ext cx="1075677" cy="330072"/>
          </a:xfrm>
          <a:prstGeom prst="rect">
            <a:avLst/>
          </a:prstGeom>
          <a:solidFill>
            <a:schemeClr val="bg1"/>
          </a:solidFill>
          <a:ln>
            <a:solidFill>
              <a:schemeClr val="tx1"/>
            </a:solidFill>
          </a:ln>
        </p:spPr>
        <p:txBody>
          <a:bodyPr wrap="square" lIns="108000" tIns="72000" rIns="108000" bIns="72000" rtlCol="0" anchor="ctr">
            <a:spAutoFit/>
          </a:bodyPr>
          <a:lstStyle/>
          <a:p>
            <a:pPr algn="ctr"/>
            <a:r>
              <a:rPr lang="en-US" altLang="ja-JP" sz="1200" dirty="0">
                <a:latin typeface="Times New Roman" panose="02020603050405020304" pitchFamily="18" charset="0"/>
                <a:cs typeface="Times New Roman" panose="02020603050405020304" pitchFamily="18" charset="0"/>
              </a:rPr>
              <a:t>Mutant No. 3</a:t>
            </a:r>
            <a:endParaRPr lang="ja-JP" altLang="en-US" sz="1200" dirty="0">
              <a:latin typeface="Times New Roman" panose="02020603050405020304" pitchFamily="18" charset="0"/>
              <a:cs typeface="Times New Roman" panose="02020603050405020304" pitchFamily="18" charset="0"/>
            </a:endParaRPr>
          </a:p>
        </p:txBody>
      </p:sp>
      <p:sp>
        <p:nvSpPr>
          <p:cNvPr id="9" name="テキスト ボックス 8">
            <a:extLst>
              <a:ext uri="{FF2B5EF4-FFF2-40B4-BE49-F238E27FC236}">
                <a16:creationId xmlns:a16="http://schemas.microsoft.com/office/drawing/2014/main" id="{6560BCE2-5D56-4FB3-9957-E1ACF13C1227}"/>
              </a:ext>
            </a:extLst>
          </p:cNvPr>
          <p:cNvSpPr txBox="1"/>
          <p:nvPr/>
        </p:nvSpPr>
        <p:spPr>
          <a:xfrm>
            <a:off x="2397506" y="4966617"/>
            <a:ext cx="1813296" cy="330072"/>
          </a:xfrm>
          <a:prstGeom prst="rect">
            <a:avLst/>
          </a:prstGeom>
          <a:solidFill>
            <a:schemeClr val="bg1"/>
          </a:solidFill>
          <a:ln>
            <a:solidFill>
              <a:schemeClr val="tx1"/>
            </a:solidFill>
          </a:ln>
        </p:spPr>
        <p:txBody>
          <a:bodyPr wrap="square" lIns="108000" tIns="72000" rIns="108000" bIns="72000" rtlCol="0" anchor="ctr">
            <a:spAutoFit/>
          </a:bodyPr>
          <a:lstStyle/>
          <a:p>
            <a:pPr algn="ctr"/>
            <a:r>
              <a:rPr lang="en-US" altLang="ja-JP" sz="1200" i="1" dirty="0" err="1">
                <a:latin typeface="Times New Roman" panose="02020603050405020304" pitchFamily="18" charset="0"/>
                <a:cs typeface="Times New Roman" panose="02020603050405020304" pitchFamily="18" charset="0"/>
              </a:rPr>
              <a:t>glkA</a:t>
            </a:r>
            <a:r>
              <a:rPr lang="en-US" altLang="ja-JP" sz="1200" i="1" dirty="0">
                <a:latin typeface="Times New Roman" panose="02020603050405020304" pitchFamily="18" charset="0"/>
                <a:cs typeface="Times New Roman" panose="02020603050405020304" pitchFamily="18" charset="0"/>
              </a:rPr>
              <a:t>(WT)-hph</a:t>
            </a:r>
            <a:r>
              <a:rPr lang="en-US" altLang="ja-JP" sz="1200" dirty="0">
                <a:latin typeface="Times New Roman" panose="02020603050405020304" pitchFamily="18" charset="0"/>
                <a:cs typeface="Times New Roman" panose="02020603050405020304" pitchFamily="18" charset="0"/>
              </a:rPr>
              <a:t> (control)</a:t>
            </a:r>
            <a:endParaRPr lang="ja-JP" altLang="en-US" sz="1200" i="1" dirty="0">
              <a:latin typeface="Times New Roman" panose="02020603050405020304" pitchFamily="18" charset="0"/>
              <a:cs typeface="Times New Roman" panose="02020603050405020304" pitchFamily="18" charset="0"/>
            </a:endParaRPr>
          </a:p>
        </p:txBody>
      </p:sp>
      <p:sp>
        <p:nvSpPr>
          <p:cNvPr id="10" name="テキスト ボックス 9">
            <a:extLst>
              <a:ext uri="{FF2B5EF4-FFF2-40B4-BE49-F238E27FC236}">
                <a16:creationId xmlns:a16="http://schemas.microsoft.com/office/drawing/2014/main" id="{D8E1D486-6775-4F10-9EC0-9159B1BFF133}"/>
              </a:ext>
            </a:extLst>
          </p:cNvPr>
          <p:cNvSpPr txBox="1"/>
          <p:nvPr/>
        </p:nvSpPr>
        <p:spPr>
          <a:xfrm>
            <a:off x="4681643" y="4966617"/>
            <a:ext cx="1460167" cy="330072"/>
          </a:xfrm>
          <a:prstGeom prst="rect">
            <a:avLst/>
          </a:prstGeom>
          <a:solidFill>
            <a:schemeClr val="bg1"/>
          </a:solidFill>
          <a:ln>
            <a:solidFill>
              <a:schemeClr val="tx1"/>
            </a:solidFill>
          </a:ln>
        </p:spPr>
        <p:txBody>
          <a:bodyPr wrap="square" lIns="108000" tIns="72000" rIns="108000" bIns="72000" rtlCol="0" anchor="ctr">
            <a:spAutoFit/>
          </a:bodyPr>
          <a:lstStyle/>
          <a:p>
            <a:pPr algn="ctr"/>
            <a:r>
              <a:rPr lang="en-US" altLang="ja-JP" sz="1200" i="1" dirty="0" err="1">
                <a:latin typeface="Times New Roman" panose="02020603050405020304" pitchFamily="18" charset="0"/>
                <a:cs typeface="Times New Roman" panose="02020603050405020304" pitchFamily="18" charset="0"/>
              </a:rPr>
              <a:t>glkA</a:t>
            </a:r>
            <a:r>
              <a:rPr lang="en-US" altLang="ja-JP" sz="1200" i="1" dirty="0">
                <a:latin typeface="Times New Roman" panose="02020603050405020304" pitchFamily="18" charset="0"/>
                <a:cs typeface="Times New Roman" panose="02020603050405020304" pitchFamily="18" charset="0"/>
              </a:rPr>
              <a:t>(Q300K)-hph</a:t>
            </a:r>
            <a:endParaRPr lang="ja-JP" altLang="en-US" sz="1200" i="1" dirty="0">
              <a:latin typeface="Times New Roman" panose="02020603050405020304" pitchFamily="18" charset="0"/>
              <a:cs typeface="Times New Roman" panose="02020603050405020304" pitchFamily="18" charset="0"/>
            </a:endParaRPr>
          </a:p>
        </p:txBody>
      </p:sp>
      <p:pic>
        <p:nvPicPr>
          <p:cNvPr id="12" name="図 11">
            <a:extLst>
              <a:ext uri="{FF2B5EF4-FFF2-40B4-BE49-F238E27FC236}">
                <a16:creationId xmlns:a16="http://schemas.microsoft.com/office/drawing/2014/main" id="{1B58379E-AA15-4E2D-BFB2-263E7084AD40}"/>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rightnessContrast bright="20000" contrast="5000"/>
                    </a14:imgEffect>
                  </a14:imgLayer>
                </a14:imgProps>
              </a:ext>
              <a:ext uri="{28A0092B-C50C-407E-A947-70E740481C1C}">
                <a14:useLocalDpi xmlns:a14="http://schemas.microsoft.com/office/drawing/2010/main" val="0"/>
              </a:ext>
            </a:extLst>
          </a:blip>
          <a:srcRect l="20086" t="12600" r="34713" b="20572"/>
          <a:stretch/>
        </p:blipFill>
        <p:spPr>
          <a:xfrm>
            <a:off x="4681642" y="2720752"/>
            <a:ext cx="2071431" cy="2041644"/>
          </a:xfrm>
          <a:prstGeom prst="rect">
            <a:avLst/>
          </a:prstGeom>
        </p:spPr>
      </p:pic>
      <p:sp>
        <p:nvSpPr>
          <p:cNvPr id="13" name="テキスト ボックス 12">
            <a:extLst>
              <a:ext uri="{FF2B5EF4-FFF2-40B4-BE49-F238E27FC236}">
                <a16:creationId xmlns:a16="http://schemas.microsoft.com/office/drawing/2014/main" id="{648D6A3E-C42E-4B42-A65F-066D434ACF5C}"/>
              </a:ext>
            </a:extLst>
          </p:cNvPr>
          <p:cNvSpPr txBox="1"/>
          <p:nvPr/>
        </p:nvSpPr>
        <p:spPr>
          <a:xfrm>
            <a:off x="4677862" y="2728352"/>
            <a:ext cx="1178155" cy="330072"/>
          </a:xfrm>
          <a:prstGeom prst="rect">
            <a:avLst/>
          </a:prstGeom>
          <a:solidFill>
            <a:schemeClr val="bg1"/>
          </a:solidFill>
          <a:ln>
            <a:solidFill>
              <a:schemeClr val="tx1"/>
            </a:solidFill>
          </a:ln>
        </p:spPr>
        <p:txBody>
          <a:bodyPr wrap="square" lIns="108000" tIns="72000" rIns="108000" bIns="72000" rtlCol="0" anchor="ctr">
            <a:spAutoFit/>
          </a:bodyPr>
          <a:lstStyle/>
          <a:p>
            <a:pPr algn="ctr"/>
            <a:r>
              <a:rPr lang="en-US" altLang="ja-JP" sz="1200" dirty="0">
                <a:latin typeface="Times New Roman" panose="02020603050405020304" pitchFamily="18" charset="0"/>
                <a:cs typeface="Times New Roman" panose="02020603050405020304" pitchFamily="18" charset="0"/>
              </a:rPr>
              <a:t>Mutant No. 11</a:t>
            </a:r>
            <a:endParaRPr lang="ja-JP" altLang="en-US" sz="1200" dirty="0">
              <a:latin typeface="Times New Roman" panose="02020603050405020304" pitchFamily="18" charset="0"/>
              <a:cs typeface="Times New Roman" panose="02020603050405020304" pitchFamily="18" charset="0"/>
            </a:endParaRPr>
          </a:p>
        </p:txBody>
      </p:sp>
      <p:sp>
        <p:nvSpPr>
          <p:cNvPr id="11" name="正方形/長方形 10">
            <a:extLst>
              <a:ext uri="{FF2B5EF4-FFF2-40B4-BE49-F238E27FC236}">
                <a16:creationId xmlns:a16="http://schemas.microsoft.com/office/drawing/2014/main" id="{4F7C01E6-A6B2-4800-B069-CA8398DCCC5D}"/>
              </a:ext>
            </a:extLst>
          </p:cNvPr>
          <p:cNvSpPr/>
          <p:nvPr/>
        </p:nvSpPr>
        <p:spPr>
          <a:xfrm>
            <a:off x="66544" y="7185248"/>
            <a:ext cx="5018640" cy="276999"/>
          </a:xfrm>
          <a:prstGeom prst="rect">
            <a:avLst/>
          </a:prstGeom>
        </p:spPr>
        <p:txBody>
          <a:bodyPr wrap="square">
            <a:spAutoFit/>
          </a:bodyPr>
          <a:lstStyle/>
          <a:p>
            <a:pPr algn="just">
              <a:spcAft>
                <a:spcPts val="0"/>
              </a:spcAft>
            </a:pPr>
            <a:r>
              <a:rPr lang="en-US" altLang="ja-JP" sz="1200" b="1" kern="100" dirty="0">
                <a:latin typeface="Times New Roman" panose="02020603050405020304" pitchFamily="18" charset="0"/>
                <a:ea typeface="ＭＳ 明朝" panose="02020609040205080304" pitchFamily="17" charset="-128"/>
                <a:cs typeface="Times New Roman" panose="02020603050405020304" pitchFamily="18" charset="0"/>
              </a:rPr>
              <a:t>Figure S3. </a:t>
            </a:r>
            <a:r>
              <a:rPr lang="en-US" altLang="ja-JP" sz="1200" kern="100" dirty="0">
                <a:latin typeface="Times New Roman" panose="02020603050405020304" pitchFamily="18" charset="0"/>
                <a:ea typeface="ＭＳ 明朝" panose="02020609040205080304" pitchFamily="17" charset="-128"/>
                <a:cs typeface="Times New Roman" panose="02020603050405020304" pitchFamily="18" charset="0"/>
              </a:rPr>
              <a:t>Externals of koji made by each black-mold strains</a:t>
            </a:r>
            <a:endParaRPr lang="ja-JP" altLang="ja-JP" sz="1200" kern="100" dirty="0">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1028" name="Picture 4"/>
          <p:cNvPicPr>
            <a:picLocks noChangeAspect="1" noChangeArrowheads="1"/>
          </p:cNvPicPr>
          <p:nvPr/>
        </p:nvPicPr>
        <p:blipFill rotWithShape="1">
          <a:blip r:embed="rId12" cstate="print">
            <a:extLst>
              <a:ext uri="{BEBA8EAE-BF5A-486C-A8C5-ECC9F3942E4B}">
                <a14:imgProps xmlns:a14="http://schemas.microsoft.com/office/drawing/2010/main">
                  <a14:imgLayer r:embed="rId13">
                    <a14:imgEffect>
                      <a14:brightnessContrast bright="20000" contrast="5000"/>
                    </a14:imgEffect>
                  </a14:imgLayer>
                </a14:imgProps>
              </a:ext>
              <a:ext uri="{28A0092B-C50C-407E-A947-70E740481C1C}">
                <a14:useLocalDpi xmlns:a14="http://schemas.microsoft.com/office/drawing/2010/main" val="0"/>
              </a:ext>
            </a:extLst>
          </a:blip>
          <a:srcRect l="28781" r="20809" b="26122"/>
          <a:stretch/>
        </p:blipFill>
        <p:spPr bwMode="auto">
          <a:xfrm>
            <a:off x="113677" y="4966617"/>
            <a:ext cx="2089613" cy="2041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テキスト ボックス 15">
            <a:extLst>
              <a:ext uri="{FF2B5EF4-FFF2-40B4-BE49-F238E27FC236}">
                <a16:creationId xmlns:a16="http://schemas.microsoft.com/office/drawing/2014/main" id="{6CAE7E93-7872-4B9A-A884-3559473AF5E0}"/>
              </a:ext>
            </a:extLst>
          </p:cNvPr>
          <p:cNvSpPr txBox="1"/>
          <p:nvPr/>
        </p:nvSpPr>
        <p:spPr>
          <a:xfrm>
            <a:off x="113677" y="4966617"/>
            <a:ext cx="1075677" cy="330072"/>
          </a:xfrm>
          <a:prstGeom prst="rect">
            <a:avLst/>
          </a:prstGeom>
          <a:solidFill>
            <a:schemeClr val="bg1"/>
          </a:solidFill>
          <a:ln>
            <a:solidFill>
              <a:schemeClr val="tx1"/>
            </a:solidFill>
          </a:ln>
        </p:spPr>
        <p:txBody>
          <a:bodyPr wrap="square" lIns="108000" tIns="72000" rIns="108000" bIns="72000" rtlCol="0" anchor="ctr">
            <a:spAutoFit/>
          </a:bodyPr>
          <a:lstStyle/>
          <a:p>
            <a:pPr algn="ctr"/>
            <a:r>
              <a:rPr lang="en-US" altLang="ja-JP" sz="1200" dirty="0">
                <a:latin typeface="Times New Roman" panose="02020603050405020304" pitchFamily="18" charset="0"/>
                <a:cs typeface="Times New Roman" panose="02020603050405020304" pitchFamily="18" charset="0"/>
              </a:rPr>
              <a:t>Mutant No. 6</a:t>
            </a:r>
            <a:endParaRPr lang="ja-JP" alt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3951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4383D589-93E9-4387-A578-9ECAADD10ED9}"/>
              </a:ext>
            </a:extLst>
          </p:cNvPr>
          <p:cNvSpPr txBox="1"/>
          <p:nvPr/>
        </p:nvSpPr>
        <p:spPr>
          <a:xfrm>
            <a:off x="1227564" y="3084807"/>
            <a:ext cx="645378" cy="253916"/>
          </a:xfrm>
          <a:prstGeom prst="rect">
            <a:avLst/>
          </a:prstGeom>
          <a:noFill/>
          <a:ln>
            <a:solidFill>
              <a:schemeClr val="tx1"/>
            </a:solidFill>
          </a:ln>
        </p:spPr>
        <p:txBody>
          <a:bodyPr wrap="square" rtlCol="0" anchor="ctr">
            <a:spAutoFit/>
          </a:bodyPr>
          <a:lstStyle/>
          <a:p>
            <a:pPr algn="ctr"/>
            <a:r>
              <a:rPr lang="en-US" altLang="ja-JP" sz="1050" dirty="0">
                <a:latin typeface="Times New Roman" panose="02020603050405020304" pitchFamily="18" charset="0"/>
                <a:cs typeface="Times New Roman" panose="02020603050405020304" pitchFamily="18" charset="0"/>
              </a:rPr>
              <a:t>Gluc</a:t>
            </a:r>
            <a:r>
              <a:rPr kumimoji="1" lang="en-US" altLang="ja-JP" sz="1050" dirty="0">
                <a:latin typeface="Times New Roman" panose="02020603050405020304" pitchFamily="18" charset="0"/>
                <a:cs typeface="Times New Roman" panose="02020603050405020304" pitchFamily="18" charset="0"/>
              </a:rPr>
              <a:t>ose</a:t>
            </a:r>
            <a:endParaRPr kumimoji="1" lang="ja-JP" altLang="en-US" sz="1050" dirty="0">
              <a:latin typeface="Times New Roman" panose="02020603050405020304" pitchFamily="18" charset="0"/>
              <a:cs typeface="Times New Roman" panose="02020603050405020304" pitchFamily="18" charset="0"/>
            </a:endParaRPr>
          </a:p>
        </p:txBody>
      </p:sp>
      <p:sp>
        <p:nvSpPr>
          <p:cNvPr id="4" name="テキスト ボックス 3">
            <a:extLst>
              <a:ext uri="{FF2B5EF4-FFF2-40B4-BE49-F238E27FC236}">
                <a16:creationId xmlns:a16="http://schemas.microsoft.com/office/drawing/2014/main" id="{91116A6B-F0AD-4169-BE56-BD3E220000C6}"/>
              </a:ext>
            </a:extLst>
          </p:cNvPr>
          <p:cNvSpPr txBox="1"/>
          <p:nvPr/>
        </p:nvSpPr>
        <p:spPr>
          <a:xfrm>
            <a:off x="1190149" y="3595904"/>
            <a:ext cx="661981" cy="253916"/>
          </a:xfrm>
          <a:prstGeom prst="rect">
            <a:avLst/>
          </a:prstGeom>
          <a:noFill/>
          <a:ln>
            <a:solidFill>
              <a:schemeClr val="tx1"/>
            </a:solidFill>
          </a:ln>
        </p:spPr>
        <p:txBody>
          <a:bodyPr wrap="square" rtlCol="0" anchor="ctr">
            <a:spAutoFit/>
          </a:bodyPr>
          <a:lstStyle/>
          <a:p>
            <a:pPr algn="ctr"/>
            <a:r>
              <a:rPr lang="en-US" altLang="ja-JP" sz="1050" dirty="0">
                <a:latin typeface="Times New Roman" panose="02020603050405020304" pitchFamily="18" charset="0"/>
                <a:cs typeface="Times New Roman" panose="02020603050405020304" pitchFamily="18" charset="0"/>
              </a:rPr>
              <a:t>Fructose</a:t>
            </a:r>
            <a:endParaRPr kumimoji="1" lang="ja-JP" altLang="en-US" sz="1050" dirty="0">
              <a:latin typeface="Times New Roman" panose="02020603050405020304" pitchFamily="18" charset="0"/>
              <a:cs typeface="Times New Roman" panose="02020603050405020304" pitchFamily="18" charset="0"/>
            </a:endParaRPr>
          </a:p>
        </p:txBody>
      </p:sp>
      <p:sp>
        <p:nvSpPr>
          <p:cNvPr id="10" name="テキスト ボックス 9">
            <a:extLst>
              <a:ext uri="{FF2B5EF4-FFF2-40B4-BE49-F238E27FC236}">
                <a16:creationId xmlns:a16="http://schemas.microsoft.com/office/drawing/2014/main" id="{F5DE6D6D-2215-4014-AD29-A9AB689E70F5}"/>
              </a:ext>
            </a:extLst>
          </p:cNvPr>
          <p:cNvSpPr txBox="1"/>
          <p:nvPr/>
        </p:nvSpPr>
        <p:spPr>
          <a:xfrm>
            <a:off x="2279163" y="3084807"/>
            <a:ext cx="1284893" cy="253916"/>
          </a:xfrm>
          <a:prstGeom prst="rect">
            <a:avLst/>
          </a:prstGeom>
          <a:noFill/>
        </p:spPr>
        <p:txBody>
          <a:bodyPr wrap="square" rtlCol="0" anchor="ctr">
            <a:spAutoFit/>
          </a:bodyPr>
          <a:lstStyle/>
          <a:p>
            <a:pPr algn="ctr"/>
            <a:r>
              <a:rPr lang="en-US" altLang="ja-JP" sz="1050" dirty="0">
                <a:latin typeface="Times New Roman" panose="02020603050405020304" pitchFamily="18" charset="0"/>
                <a:cs typeface="Times New Roman" panose="02020603050405020304" pitchFamily="18" charset="0"/>
              </a:rPr>
              <a:t>Gluc</a:t>
            </a:r>
            <a:r>
              <a:rPr kumimoji="1" lang="en-US" altLang="ja-JP" sz="1050" dirty="0">
                <a:latin typeface="Times New Roman" panose="02020603050405020304" pitchFamily="18" charset="0"/>
                <a:cs typeface="Times New Roman" panose="02020603050405020304" pitchFamily="18" charset="0"/>
              </a:rPr>
              <a:t>ose-6-P</a:t>
            </a:r>
            <a:endParaRPr kumimoji="1" lang="ja-JP" altLang="en-US" sz="1050" dirty="0">
              <a:latin typeface="Times New Roman" panose="02020603050405020304" pitchFamily="18" charset="0"/>
              <a:cs typeface="Times New Roman" panose="02020603050405020304" pitchFamily="18" charset="0"/>
            </a:endParaRPr>
          </a:p>
        </p:txBody>
      </p:sp>
      <p:sp>
        <p:nvSpPr>
          <p:cNvPr id="12" name="テキスト ボックス 11">
            <a:extLst>
              <a:ext uri="{FF2B5EF4-FFF2-40B4-BE49-F238E27FC236}">
                <a16:creationId xmlns:a16="http://schemas.microsoft.com/office/drawing/2014/main" id="{7BB42B6C-7589-412C-9E44-7F52A1EB84C9}"/>
              </a:ext>
            </a:extLst>
          </p:cNvPr>
          <p:cNvSpPr txBox="1"/>
          <p:nvPr/>
        </p:nvSpPr>
        <p:spPr>
          <a:xfrm>
            <a:off x="2121182" y="3595906"/>
            <a:ext cx="1430163" cy="253916"/>
          </a:xfrm>
          <a:prstGeom prst="rect">
            <a:avLst/>
          </a:prstGeom>
          <a:noFill/>
        </p:spPr>
        <p:txBody>
          <a:bodyPr wrap="square" rtlCol="0" anchor="ctr">
            <a:spAutoFit/>
          </a:bodyPr>
          <a:lstStyle/>
          <a:p>
            <a:pPr algn="ctr"/>
            <a:r>
              <a:rPr lang="en-US" altLang="ja-JP" sz="1050" dirty="0">
                <a:latin typeface="Times New Roman" panose="02020603050405020304" pitchFamily="18" charset="0"/>
                <a:cs typeface="Times New Roman" panose="02020603050405020304" pitchFamily="18" charset="0"/>
              </a:rPr>
              <a:t>Fructose-6-P</a:t>
            </a:r>
            <a:endParaRPr kumimoji="1" lang="ja-JP" altLang="en-US" sz="1050" dirty="0">
              <a:latin typeface="Times New Roman" panose="02020603050405020304" pitchFamily="18" charset="0"/>
              <a:cs typeface="Times New Roman" panose="02020603050405020304" pitchFamily="18" charset="0"/>
            </a:endParaRPr>
          </a:p>
        </p:txBody>
      </p:sp>
      <p:cxnSp>
        <p:nvCxnSpPr>
          <p:cNvPr id="14" name="直線矢印コネクタ 13">
            <a:extLst>
              <a:ext uri="{FF2B5EF4-FFF2-40B4-BE49-F238E27FC236}">
                <a16:creationId xmlns:a16="http://schemas.microsoft.com/office/drawing/2014/main" id="{37333040-2464-457F-99F8-ECB225ABF7FF}"/>
              </a:ext>
            </a:extLst>
          </p:cNvPr>
          <p:cNvCxnSpPr>
            <a:cxnSpLocks/>
          </p:cNvCxnSpPr>
          <p:nvPr/>
        </p:nvCxnSpPr>
        <p:spPr>
          <a:xfrm flipV="1">
            <a:off x="2851161" y="3308851"/>
            <a:ext cx="0" cy="324000"/>
          </a:xfrm>
          <a:prstGeom prst="straightConnector1">
            <a:avLst/>
          </a:prstGeom>
          <a:ln w="25400">
            <a:solidFill>
              <a:schemeClr val="tx1"/>
            </a:solidFill>
            <a:headEnd type="triangle" w="med" len="med"/>
            <a:tailEnd type="triangle"/>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76416B61-BD41-4943-907E-539B143147F2}"/>
              </a:ext>
            </a:extLst>
          </p:cNvPr>
          <p:cNvSpPr txBox="1"/>
          <p:nvPr/>
        </p:nvSpPr>
        <p:spPr>
          <a:xfrm>
            <a:off x="3213513" y="3595906"/>
            <a:ext cx="1684182" cy="253916"/>
          </a:xfrm>
          <a:prstGeom prst="rect">
            <a:avLst/>
          </a:prstGeom>
          <a:noFill/>
        </p:spPr>
        <p:txBody>
          <a:bodyPr wrap="square" rtlCol="0" anchor="ctr">
            <a:spAutoFit/>
          </a:bodyPr>
          <a:lstStyle/>
          <a:p>
            <a:pPr algn="ctr"/>
            <a:r>
              <a:rPr lang="en-US" altLang="ja-JP" sz="1050" dirty="0">
                <a:latin typeface="Times New Roman" panose="02020603050405020304" pitchFamily="18" charset="0"/>
                <a:cs typeface="Times New Roman" panose="02020603050405020304" pitchFamily="18" charset="0"/>
              </a:rPr>
              <a:t>Fructose-1,6-PP</a:t>
            </a:r>
            <a:endParaRPr kumimoji="1" lang="ja-JP" altLang="en-US" sz="1050" dirty="0">
              <a:latin typeface="Times New Roman" panose="02020603050405020304" pitchFamily="18" charset="0"/>
              <a:cs typeface="Times New Roman" panose="02020603050405020304" pitchFamily="18" charset="0"/>
            </a:endParaRPr>
          </a:p>
        </p:txBody>
      </p:sp>
      <p:sp>
        <p:nvSpPr>
          <p:cNvPr id="17" name="テキスト ボックス 16">
            <a:extLst>
              <a:ext uri="{FF2B5EF4-FFF2-40B4-BE49-F238E27FC236}">
                <a16:creationId xmlns:a16="http://schemas.microsoft.com/office/drawing/2014/main" id="{49B77FEE-B5F9-43B3-B5FF-A9AEC640BB6E}"/>
              </a:ext>
            </a:extLst>
          </p:cNvPr>
          <p:cNvSpPr txBox="1"/>
          <p:nvPr/>
        </p:nvSpPr>
        <p:spPr>
          <a:xfrm>
            <a:off x="1255062" y="3187432"/>
            <a:ext cx="1958290" cy="377026"/>
          </a:xfrm>
          <a:prstGeom prst="rect">
            <a:avLst/>
          </a:prstGeom>
          <a:noFill/>
        </p:spPr>
        <p:txBody>
          <a:bodyPr wrap="square" rtlCol="0" anchor="ctr">
            <a:spAutoFit/>
          </a:bodyPr>
          <a:lstStyle/>
          <a:p>
            <a:pPr algn="ctr"/>
            <a:r>
              <a:rPr kumimoji="1" lang="en-US" altLang="ja-JP" sz="1050" dirty="0">
                <a:solidFill>
                  <a:srgbClr val="FF0000"/>
                </a:solidFill>
                <a:latin typeface="Times New Roman" panose="02020603050405020304" pitchFamily="18" charset="0"/>
                <a:cs typeface="Times New Roman" panose="02020603050405020304" pitchFamily="18" charset="0"/>
              </a:rPr>
              <a:t>GlkA</a:t>
            </a:r>
          </a:p>
          <a:p>
            <a:pPr algn="ctr"/>
            <a:r>
              <a:rPr lang="en-US" altLang="ja-JP" sz="800" dirty="0">
                <a:latin typeface="Times New Roman" panose="02020603050405020304" pitchFamily="18" charset="0"/>
                <a:cs typeface="Times New Roman" panose="02020603050405020304" pitchFamily="18" charset="0"/>
              </a:rPr>
              <a:t>HxkA</a:t>
            </a:r>
          </a:p>
        </p:txBody>
      </p:sp>
      <p:sp>
        <p:nvSpPr>
          <p:cNvPr id="19" name="テキスト ボックス 18">
            <a:extLst>
              <a:ext uri="{FF2B5EF4-FFF2-40B4-BE49-F238E27FC236}">
                <a16:creationId xmlns:a16="http://schemas.microsoft.com/office/drawing/2014/main" id="{C71083A7-FFC5-43AB-8D95-2EDDF605E636}"/>
              </a:ext>
            </a:extLst>
          </p:cNvPr>
          <p:cNvSpPr txBox="1"/>
          <p:nvPr/>
        </p:nvSpPr>
        <p:spPr>
          <a:xfrm>
            <a:off x="5012121" y="3849820"/>
            <a:ext cx="920082" cy="253916"/>
          </a:xfrm>
          <a:prstGeom prst="rect">
            <a:avLst/>
          </a:prstGeom>
          <a:noFill/>
        </p:spPr>
        <p:txBody>
          <a:bodyPr wrap="square" rtlCol="0" anchor="ctr">
            <a:spAutoFit/>
          </a:bodyPr>
          <a:lstStyle/>
          <a:p>
            <a:pPr algn="ctr"/>
            <a:r>
              <a:rPr kumimoji="1" lang="en-US" altLang="ja-JP" sz="1050" i="1" dirty="0">
                <a:latin typeface="Times New Roman" panose="02020603050405020304" pitchFamily="18" charset="0"/>
                <a:cs typeface="Times New Roman" panose="02020603050405020304" pitchFamily="18" charset="0"/>
              </a:rPr>
              <a:t>Glycolysis</a:t>
            </a:r>
            <a:endParaRPr kumimoji="1" lang="ja-JP" altLang="en-US" sz="1050" i="1" dirty="0">
              <a:latin typeface="Times New Roman" panose="02020603050405020304" pitchFamily="18" charset="0"/>
              <a:cs typeface="Times New Roman" panose="02020603050405020304" pitchFamily="18" charset="0"/>
            </a:endParaRPr>
          </a:p>
        </p:txBody>
      </p:sp>
      <p:sp>
        <p:nvSpPr>
          <p:cNvPr id="20" name="テキスト ボックス 19">
            <a:extLst>
              <a:ext uri="{FF2B5EF4-FFF2-40B4-BE49-F238E27FC236}">
                <a16:creationId xmlns:a16="http://schemas.microsoft.com/office/drawing/2014/main" id="{32FE7712-BE9B-4EF3-BCB9-0BF0451D6B33}"/>
              </a:ext>
            </a:extLst>
          </p:cNvPr>
          <p:cNvSpPr txBox="1"/>
          <p:nvPr/>
        </p:nvSpPr>
        <p:spPr>
          <a:xfrm>
            <a:off x="1202921" y="3696570"/>
            <a:ext cx="1958290" cy="377026"/>
          </a:xfrm>
          <a:prstGeom prst="rect">
            <a:avLst/>
          </a:prstGeom>
          <a:noFill/>
        </p:spPr>
        <p:txBody>
          <a:bodyPr wrap="square" rtlCol="0" anchor="ctr">
            <a:spAutoFit/>
          </a:bodyPr>
          <a:lstStyle/>
          <a:p>
            <a:pPr algn="ctr"/>
            <a:r>
              <a:rPr lang="en-US" altLang="ja-JP" sz="1050" dirty="0">
                <a:solidFill>
                  <a:srgbClr val="0000FF"/>
                </a:solidFill>
                <a:latin typeface="Times New Roman" panose="02020603050405020304" pitchFamily="18" charset="0"/>
                <a:cs typeface="Times New Roman" panose="02020603050405020304" pitchFamily="18" charset="0"/>
              </a:rPr>
              <a:t>HxkA</a:t>
            </a:r>
            <a:endParaRPr kumimoji="1" lang="en-US" altLang="ja-JP" sz="1050" dirty="0">
              <a:solidFill>
                <a:srgbClr val="0000FF"/>
              </a:solidFill>
              <a:latin typeface="Times New Roman" panose="02020603050405020304" pitchFamily="18" charset="0"/>
              <a:cs typeface="Times New Roman" panose="02020603050405020304" pitchFamily="18" charset="0"/>
            </a:endParaRPr>
          </a:p>
          <a:p>
            <a:pPr algn="ctr"/>
            <a:r>
              <a:rPr lang="en-US" altLang="ja-JP" sz="800" dirty="0">
                <a:latin typeface="Times New Roman" panose="02020603050405020304" pitchFamily="18" charset="0"/>
                <a:cs typeface="Times New Roman" panose="02020603050405020304" pitchFamily="18" charset="0"/>
              </a:rPr>
              <a:t>GlkA</a:t>
            </a:r>
          </a:p>
        </p:txBody>
      </p:sp>
      <p:sp>
        <p:nvSpPr>
          <p:cNvPr id="21" name="テキスト ボックス 20">
            <a:extLst>
              <a:ext uri="{FF2B5EF4-FFF2-40B4-BE49-F238E27FC236}">
                <a16:creationId xmlns:a16="http://schemas.microsoft.com/office/drawing/2014/main" id="{159AD6ED-D43C-40A6-9ED8-E0DFEC66738B}"/>
              </a:ext>
            </a:extLst>
          </p:cNvPr>
          <p:cNvSpPr txBox="1"/>
          <p:nvPr/>
        </p:nvSpPr>
        <p:spPr>
          <a:xfrm>
            <a:off x="1205903" y="2802698"/>
            <a:ext cx="1052645" cy="253916"/>
          </a:xfrm>
          <a:prstGeom prst="rect">
            <a:avLst/>
          </a:prstGeom>
          <a:noFill/>
        </p:spPr>
        <p:txBody>
          <a:bodyPr wrap="square" rtlCol="0" anchor="ctr">
            <a:spAutoFit/>
          </a:bodyPr>
          <a:lstStyle/>
          <a:p>
            <a:pPr algn="ctr"/>
            <a:r>
              <a:rPr lang="en-US" altLang="ja-JP" sz="1050" dirty="0">
                <a:latin typeface="Times New Roman" panose="02020603050405020304" pitchFamily="18" charset="0"/>
                <a:cs typeface="Times New Roman" panose="02020603050405020304" pitchFamily="18" charset="0"/>
              </a:rPr>
              <a:t>2-DG</a:t>
            </a:r>
            <a:endParaRPr kumimoji="1" lang="ja-JP" altLang="en-US" sz="1050" dirty="0">
              <a:latin typeface="Times New Roman" panose="02020603050405020304" pitchFamily="18" charset="0"/>
              <a:cs typeface="Times New Roman" panose="02020603050405020304" pitchFamily="18" charset="0"/>
            </a:endParaRPr>
          </a:p>
        </p:txBody>
      </p:sp>
      <p:sp>
        <p:nvSpPr>
          <p:cNvPr id="22" name="テキスト ボックス 21">
            <a:extLst>
              <a:ext uri="{FF2B5EF4-FFF2-40B4-BE49-F238E27FC236}">
                <a16:creationId xmlns:a16="http://schemas.microsoft.com/office/drawing/2014/main" id="{F050B969-1FBA-4227-A6F2-AF7AFDA364F2}"/>
              </a:ext>
            </a:extLst>
          </p:cNvPr>
          <p:cNvSpPr txBox="1"/>
          <p:nvPr/>
        </p:nvSpPr>
        <p:spPr>
          <a:xfrm>
            <a:off x="2310063" y="2690363"/>
            <a:ext cx="1284893" cy="400110"/>
          </a:xfrm>
          <a:prstGeom prst="rect">
            <a:avLst/>
          </a:prstGeom>
          <a:noFill/>
        </p:spPr>
        <p:txBody>
          <a:bodyPr wrap="square" rtlCol="0" anchor="ctr">
            <a:spAutoFit/>
          </a:bodyPr>
          <a:lstStyle/>
          <a:p>
            <a:pPr algn="ctr"/>
            <a:r>
              <a:rPr lang="en-US" altLang="ja-JP" sz="1050" dirty="0">
                <a:latin typeface="Times New Roman" panose="02020603050405020304" pitchFamily="18" charset="0"/>
                <a:cs typeface="Times New Roman" panose="02020603050405020304" pitchFamily="18" charset="0"/>
              </a:rPr>
              <a:t>2-DG</a:t>
            </a:r>
            <a:r>
              <a:rPr kumimoji="1" lang="en-US" altLang="ja-JP" sz="1050" dirty="0">
                <a:latin typeface="Times New Roman" panose="02020603050405020304" pitchFamily="18" charset="0"/>
                <a:cs typeface="Times New Roman" panose="02020603050405020304" pitchFamily="18" charset="0"/>
              </a:rPr>
              <a:t>-6-P </a:t>
            </a:r>
            <a:r>
              <a:rPr lang="ja-JP" altLang="en-US" sz="2000" dirty="0"/>
              <a:t>🕱</a:t>
            </a:r>
            <a:endParaRPr kumimoji="1" lang="ja-JP" altLang="en-US" sz="1100" b="1" dirty="0">
              <a:latin typeface="Times New Roman" panose="02020603050405020304" pitchFamily="18" charset="0"/>
              <a:cs typeface="Times New Roman" panose="02020603050405020304" pitchFamily="18" charset="0"/>
            </a:endParaRPr>
          </a:p>
        </p:txBody>
      </p:sp>
      <p:sp>
        <p:nvSpPr>
          <p:cNvPr id="5" name="テキスト ボックス 4">
            <a:extLst>
              <a:ext uri="{FF2B5EF4-FFF2-40B4-BE49-F238E27FC236}">
                <a16:creationId xmlns:a16="http://schemas.microsoft.com/office/drawing/2014/main" id="{E5239EBB-372F-44D4-BDFD-1F2AF055C00A}"/>
              </a:ext>
            </a:extLst>
          </p:cNvPr>
          <p:cNvSpPr txBox="1"/>
          <p:nvPr/>
        </p:nvSpPr>
        <p:spPr>
          <a:xfrm>
            <a:off x="149383" y="3084807"/>
            <a:ext cx="622057" cy="253916"/>
          </a:xfrm>
          <a:prstGeom prst="rect">
            <a:avLst/>
          </a:prstGeom>
          <a:noFill/>
          <a:ln>
            <a:solidFill>
              <a:schemeClr val="tx1"/>
            </a:solidFill>
          </a:ln>
        </p:spPr>
        <p:txBody>
          <a:bodyPr wrap="square" rtlCol="0" anchor="ctr">
            <a:spAutoFit/>
          </a:bodyPr>
          <a:lstStyle/>
          <a:p>
            <a:pPr algn="ctr"/>
            <a:r>
              <a:rPr kumimoji="1" lang="en-US" altLang="ja-JP" sz="1050" dirty="0">
                <a:latin typeface="Times New Roman" panose="02020603050405020304" pitchFamily="18" charset="0"/>
                <a:cs typeface="Times New Roman" panose="02020603050405020304" pitchFamily="18" charset="0"/>
              </a:rPr>
              <a:t>Maltose</a:t>
            </a:r>
            <a:endParaRPr kumimoji="1" lang="ja-JP" altLang="en-US" sz="1050" dirty="0">
              <a:latin typeface="Times New Roman" panose="02020603050405020304" pitchFamily="18" charset="0"/>
              <a:cs typeface="Times New Roman" panose="02020603050405020304" pitchFamily="18" charset="0"/>
            </a:endParaRPr>
          </a:p>
        </p:txBody>
      </p:sp>
      <p:sp>
        <p:nvSpPr>
          <p:cNvPr id="6" name="テキスト ボックス 5">
            <a:extLst>
              <a:ext uri="{FF2B5EF4-FFF2-40B4-BE49-F238E27FC236}">
                <a16:creationId xmlns:a16="http://schemas.microsoft.com/office/drawing/2014/main" id="{A75249C1-9789-4035-9BE3-36FA37853231}"/>
              </a:ext>
            </a:extLst>
          </p:cNvPr>
          <p:cNvSpPr txBox="1"/>
          <p:nvPr/>
        </p:nvSpPr>
        <p:spPr>
          <a:xfrm>
            <a:off x="119245" y="3595904"/>
            <a:ext cx="620795" cy="253916"/>
          </a:xfrm>
          <a:prstGeom prst="rect">
            <a:avLst/>
          </a:prstGeom>
          <a:noFill/>
          <a:ln>
            <a:solidFill>
              <a:schemeClr val="tx1"/>
            </a:solidFill>
          </a:ln>
        </p:spPr>
        <p:txBody>
          <a:bodyPr wrap="square" rtlCol="0" anchor="ctr">
            <a:spAutoFit/>
          </a:bodyPr>
          <a:lstStyle/>
          <a:p>
            <a:pPr algn="ctr"/>
            <a:r>
              <a:rPr lang="en-US" altLang="ja-JP" sz="1050" dirty="0">
                <a:latin typeface="Times New Roman" panose="02020603050405020304" pitchFamily="18" charset="0"/>
                <a:cs typeface="Times New Roman" panose="02020603050405020304" pitchFamily="18" charset="0"/>
              </a:rPr>
              <a:t>Sucrose</a:t>
            </a:r>
            <a:endParaRPr kumimoji="1" lang="ja-JP" altLang="en-US" sz="1050" dirty="0">
              <a:latin typeface="Times New Roman" panose="02020603050405020304" pitchFamily="18" charset="0"/>
              <a:cs typeface="Times New Roman" panose="02020603050405020304" pitchFamily="18" charset="0"/>
            </a:endParaRPr>
          </a:p>
        </p:txBody>
      </p:sp>
      <p:cxnSp>
        <p:nvCxnSpPr>
          <p:cNvPr id="7" name="直線矢印コネクタ 6">
            <a:extLst>
              <a:ext uri="{FF2B5EF4-FFF2-40B4-BE49-F238E27FC236}">
                <a16:creationId xmlns:a16="http://schemas.microsoft.com/office/drawing/2014/main" id="{A86EFFE7-583B-4BA7-BA28-86B104A71134}"/>
              </a:ext>
            </a:extLst>
          </p:cNvPr>
          <p:cNvCxnSpPr>
            <a:cxnSpLocks/>
          </p:cNvCxnSpPr>
          <p:nvPr/>
        </p:nvCxnSpPr>
        <p:spPr>
          <a:xfrm>
            <a:off x="795117" y="3211767"/>
            <a:ext cx="403712" cy="0"/>
          </a:xfrm>
          <a:prstGeom prst="straightConnector1">
            <a:avLst/>
          </a:prstGeom>
          <a:ln w="25400">
            <a:solidFill>
              <a:schemeClr val="tx1"/>
            </a:solidFill>
            <a:headEnd w="sm" len="sm"/>
            <a:tailEnd type="triangle" w="med" len="med"/>
          </a:ln>
        </p:spPr>
        <p:style>
          <a:lnRef idx="1">
            <a:schemeClr val="accent1"/>
          </a:lnRef>
          <a:fillRef idx="0">
            <a:schemeClr val="accent1"/>
          </a:fillRef>
          <a:effectRef idx="0">
            <a:schemeClr val="accent1"/>
          </a:effectRef>
          <a:fontRef idx="minor">
            <a:schemeClr val="tx1"/>
          </a:fontRef>
        </p:style>
      </p:cxnSp>
      <p:cxnSp>
        <p:nvCxnSpPr>
          <p:cNvPr id="8" name="直線矢印コネクタ 7">
            <a:extLst>
              <a:ext uri="{FF2B5EF4-FFF2-40B4-BE49-F238E27FC236}">
                <a16:creationId xmlns:a16="http://schemas.microsoft.com/office/drawing/2014/main" id="{4A34CAE4-6FB9-42DD-B372-45E87C71713A}"/>
              </a:ext>
            </a:extLst>
          </p:cNvPr>
          <p:cNvCxnSpPr>
            <a:cxnSpLocks/>
          </p:cNvCxnSpPr>
          <p:nvPr/>
        </p:nvCxnSpPr>
        <p:spPr>
          <a:xfrm>
            <a:off x="758848" y="3722865"/>
            <a:ext cx="403712" cy="0"/>
          </a:xfrm>
          <a:prstGeom prst="straightConnector1">
            <a:avLst/>
          </a:prstGeom>
          <a:ln w="25400">
            <a:solidFill>
              <a:schemeClr val="tx1"/>
            </a:solidFill>
            <a:headEnd w="sm" len="sm"/>
            <a:tailEnd type="triangle" w="med" len="med"/>
          </a:ln>
        </p:spPr>
        <p:style>
          <a:lnRef idx="1">
            <a:schemeClr val="accent1"/>
          </a:lnRef>
          <a:fillRef idx="0">
            <a:schemeClr val="accent1"/>
          </a:fillRef>
          <a:effectRef idx="0">
            <a:schemeClr val="accent1"/>
          </a:effectRef>
          <a:fontRef idx="minor">
            <a:schemeClr val="tx1"/>
          </a:fontRef>
        </p:style>
      </p:cxnSp>
      <p:cxnSp>
        <p:nvCxnSpPr>
          <p:cNvPr id="9" name="直線矢印コネクタ 8">
            <a:extLst>
              <a:ext uri="{FF2B5EF4-FFF2-40B4-BE49-F238E27FC236}">
                <a16:creationId xmlns:a16="http://schemas.microsoft.com/office/drawing/2014/main" id="{86C87796-D457-44CA-AB9B-F737CB689BF5}"/>
              </a:ext>
            </a:extLst>
          </p:cNvPr>
          <p:cNvCxnSpPr>
            <a:cxnSpLocks/>
          </p:cNvCxnSpPr>
          <p:nvPr/>
        </p:nvCxnSpPr>
        <p:spPr>
          <a:xfrm flipV="1">
            <a:off x="907992" y="3319550"/>
            <a:ext cx="291362" cy="403926"/>
          </a:xfrm>
          <a:prstGeom prst="straightConnector1">
            <a:avLst/>
          </a:prstGeom>
          <a:ln w="25400">
            <a:solidFill>
              <a:schemeClr val="tx1"/>
            </a:solidFill>
            <a:headEnd w="sm" len="sm"/>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直線矢印コネクタ 10">
            <a:extLst>
              <a:ext uri="{FF2B5EF4-FFF2-40B4-BE49-F238E27FC236}">
                <a16:creationId xmlns:a16="http://schemas.microsoft.com/office/drawing/2014/main" id="{A0C2875C-4D99-4092-8946-349EF0006FFD}"/>
              </a:ext>
            </a:extLst>
          </p:cNvPr>
          <p:cNvCxnSpPr>
            <a:cxnSpLocks/>
          </p:cNvCxnSpPr>
          <p:nvPr/>
        </p:nvCxnSpPr>
        <p:spPr>
          <a:xfrm>
            <a:off x="1969282" y="3211767"/>
            <a:ext cx="540516" cy="0"/>
          </a:xfrm>
          <a:prstGeom prst="straightConnector1">
            <a:avLst/>
          </a:prstGeom>
          <a:ln w="25400">
            <a:solidFill>
              <a:srgbClr val="FF0000"/>
            </a:solidFill>
            <a:headEnd w="sm" len="sm"/>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5BADE944-D07C-41E5-9EF4-9089B57DA357}"/>
              </a:ext>
            </a:extLst>
          </p:cNvPr>
          <p:cNvCxnSpPr>
            <a:cxnSpLocks/>
          </p:cNvCxnSpPr>
          <p:nvPr/>
        </p:nvCxnSpPr>
        <p:spPr>
          <a:xfrm>
            <a:off x="1890703" y="3722865"/>
            <a:ext cx="540516" cy="0"/>
          </a:xfrm>
          <a:prstGeom prst="straightConnector1">
            <a:avLst/>
          </a:prstGeom>
          <a:ln w="25400">
            <a:solidFill>
              <a:srgbClr val="0000FF"/>
            </a:solidFill>
            <a:headEnd w="sm" len="sm"/>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DC0BAAC0-9FEF-4724-BF09-8E3455B8376E}"/>
              </a:ext>
            </a:extLst>
          </p:cNvPr>
          <p:cNvCxnSpPr>
            <a:cxnSpLocks/>
          </p:cNvCxnSpPr>
          <p:nvPr/>
        </p:nvCxnSpPr>
        <p:spPr>
          <a:xfrm>
            <a:off x="3192163" y="3722865"/>
            <a:ext cx="387096" cy="0"/>
          </a:xfrm>
          <a:prstGeom prst="straightConnector1">
            <a:avLst/>
          </a:prstGeom>
          <a:ln w="25400">
            <a:solidFill>
              <a:schemeClr val="tx1"/>
            </a:solidFill>
            <a:headEnd w="sm" len="sm"/>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13B5C961-D258-4208-BB06-A5043CE3AF35}"/>
              </a:ext>
            </a:extLst>
          </p:cNvPr>
          <p:cNvCxnSpPr>
            <a:cxnSpLocks/>
          </p:cNvCxnSpPr>
          <p:nvPr/>
        </p:nvCxnSpPr>
        <p:spPr>
          <a:xfrm>
            <a:off x="1969282" y="2929654"/>
            <a:ext cx="540516" cy="0"/>
          </a:xfrm>
          <a:prstGeom prst="straightConnector1">
            <a:avLst/>
          </a:prstGeom>
          <a:ln w="25400">
            <a:solidFill>
              <a:srgbClr val="FF0000"/>
            </a:solidFill>
            <a:headEnd w="sm" len="sm"/>
            <a:tailEnd type="triangle" w="med" len="med"/>
          </a:ln>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152C7B07-1988-48E9-AF0A-C0FF1C529C02}"/>
              </a:ext>
            </a:extLst>
          </p:cNvPr>
          <p:cNvSpPr txBox="1"/>
          <p:nvPr/>
        </p:nvSpPr>
        <p:spPr>
          <a:xfrm>
            <a:off x="5200094" y="2141080"/>
            <a:ext cx="688038" cy="253916"/>
          </a:xfrm>
          <a:prstGeom prst="rect">
            <a:avLst/>
          </a:prstGeom>
          <a:noFill/>
          <a:ln>
            <a:solidFill>
              <a:schemeClr val="tx1"/>
            </a:solidFill>
          </a:ln>
        </p:spPr>
        <p:txBody>
          <a:bodyPr wrap="square" rtlCol="0" anchor="ctr">
            <a:spAutoFit/>
          </a:bodyPr>
          <a:lstStyle/>
          <a:p>
            <a:pPr algn="ctr"/>
            <a:r>
              <a:rPr kumimoji="1" lang="en-US" altLang="ja-JP" sz="1050" dirty="0">
                <a:latin typeface="Times New Roman" panose="02020603050405020304" pitchFamily="18" charset="0"/>
                <a:cs typeface="Times New Roman" panose="02020603050405020304" pitchFamily="18" charset="0"/>
              </a:rPr>
              <a:t>Glycerol</a:t>
            </a:r>
            <a:endParaRPr kumimoji="1" lang="ja-JP" altLang="en-US" sz="1050" dirty="0">
              <a:latin typeface="Times New Roman" panose="02020603050405020304" pitchFamily="18" charset="0"/>
              <a:cs typeface="Times New Roman" panose="02020603050405020304" pitchFamily="18" charset="0"/>
            </a:endParaRPr>
          </a:p>
        </p:txBody>
      </p:sp>
      <p:sp>
        <p:nvSpPr>
          <p:cNvPr id="32" name="テキスト ボックス 31">
            <a:extLst>
              <a:ext uri="{FF2B5EF4-FFF2-40B4-BE49-F238E27FC236}">
                <a16:creationId xmlns:a16="http://schemas.microsoft.com/office/drawing/2014/main" id="{6D86CDBB-72E4-4576-BF83-0E137974F60C}"/>
              </a:ext>
            </a:extLst>
          </p:cNvPr>
          <p:cNvSpPr txBox="1"/>
          <p:nvPr/>
        </p:nvSpPr>
        <p:spPr>
          <a:xfrm>
            <a:off x="5091590" y="2618988"/>
            <a:ext cx="920082" cy="253916"/>
          </a:xfrm>
          <a:prstGeom prst="rect">
            <a:avLst/>
          </a:prstGeom>
          <a:noFill/>
        </p:spPr>
        <p:txBody>
          <a:bodyPr wrap="square" rtlCol="0" anchor="ctr">
            <a:spAutoFit/>
          </a:bodyPr>
          <a:lstStyle/>
          <a:p>
            <a:pPr algn="ctr"/>
            <a:r>
              <a:rPr kumimoji="1" lang="en-US" altLang="ja-JP" sz="1050" dirty="0">
                <a:latin typeface="Times New Roman" panose="02020603050405020304" pitchFamily="18" charset="0"/>
                <a:cs typeface="Times New Roman" panose="02020603050405020304" pitchFamily="18" charset="0"/>
              </a:rPr>
              <a:t>Glycerol-3-P</a:t>
            </a:r>
            <a:endParaRPr kumimoji="1" lang="ja-JP" altLang="en-US" sz="1050" dirty="0">
              <a:latin typeface="Times New Roman" panose="02020603050405020304" pitchFamily="18" charset="0"/>
              <a:cs typeface="Times New Roman" panose="02020603050405020304" pitchFamily="18" charset="0"/>
            </a:endParaRPr>
          </a:p>
        </p:txBody>
      </p:sp>
      <p:sp>
        <p:nvSpPr>
          <p:cNvPr id="33" name="テキスト ボックス 32">
            <a:extLst>
              <a:ext uri="{FF2B5EF4-FFF2-40B4-BE49-F238E27FC236}">
                <a16:creationId xmlns:a16="http://schemas.microsoft.com/office/drawing/2014/main" id="{250E3273-A0C4-45E3-96D9-F7A6FD4719C9}"/>
              </a:ext>
            </a:extLst>
          </p:cNvPr>
          <p:cNvSpPr txBox="1"/>
          <p:nvPr/>
        </p:nvSpPr>
        <p:spPr>
          <a:xfrm>
            <a:off x="4484910" y="4655329"/>
            <a:ext cx="613226" cy="253916"/>
          </a:xfrm>
          <a:prstGeom prst="rect">
            <a:avLst/>
          </a:prstGeom>
          <a:noFill/>
          <a:ln>
            <a:solidFill>
              <a:schemeClr val="tx1"/>
            </a:solidFill>
          </a:ln>
        </p:spPr>
        <p:txBody>
          <a:bodyPr wrap="square" rtlCol="0" anchor="ctr">
            <a:spAutoFit/>
          </a:bodyPr>
          <a:lstStyle/>
          <a:p>
            <a:pPr algn="ctr"/>
            <a:r>
              <a:rPr lang="en-US" altLang="ja-JP" sz="1050" dirty="0">
                <a:latin typeface="Times New Roman" panose="02020603050405020304" pitchFamily="18" charset="0"/>
                <a:cs typeface="Times New Roman" panose="02020603050405020304" pitchFamily="18" charset="0"/>
              </a:rPr>
              <a:t>Acetate</a:t>
            </a:r>
          </a:p>
        </p:txBody>
      </p:sp>
      <p:sp>
        <p:nvSpPr>
          <p:cNvPr id="34" name="テキスト ボックス 33">
            <a:extLst>
              <a:ext uri="{FF2B5EF4-FFF2-40B4-BE49-F238E27FC236}">
                <a16:creationId xmlns:a16="http://schemas.microsoft.com/office/drawing/2014/main" id="{CBEDDD3B-C89E-430C-B6D5-D9ADF4DDD8AB}"/>
              </a:ext>
            </a:extLst>
          </p:cNvPr>
          <p:cNvSpPr txBox="1"/>
          <p:nvPr/>
        </p:nvSpPr>
        <p:spPr>
          <a:xfrm>
            <a:off x="4266417" y="4134441"/>
            <a:ext cx="1052645" cy="253916"/>
          </a:xfrm>
          <a:prstGeom prst="rect">
            <a:avLst/>
          </a:prstGeom>
          <a:noFill/>
        </p:spPr>
        <p:txBody>
          <a:bodyPr wrap="square" rtlCol="0" anchor="ctr">
            <a:spAutoFit/>
          </a:bodyPr>
          <a:lstStyle/>
          <a:p>
            <a:pPr algn="ctr"/>
            <a:r>
              <a:rPr lang="en-US" altLang="ja-JP" sz="1050" dirty="0">
                <a:latin typeface="Times New Roman" panose="02020603050405020304" pitchFamily="18" charset="0"/>
                <a:cs typeface="Times New Roman" panose="02020603050405020304" pitchFamily="18" charset="0"/>
              </a:rPr>
              <a:t>Acetyl-CoA</a:t>
            </a:r>
          </a:p>
        </p:txBody>
      </p:sp>
      <p:sp>
        <p:nvSpPr>
          <p:cNvPr id="36" name="テキスト ボックス 35">
            <a:extLst>
              <a:ext uri="{FF2B5EF4-FFF2-40B4-BE49-F238E27FC236}">
                <a16:creationId xmlns:a16="http://schemas.microsoft.com/office/drawing/2014/main" id="{1F1BE37C-73E7-4AA7-9848-6C0E5F00D6F4}"/>
              </a:ext>
            </a:extLst>
          </p:cNvPr>
          <p:cNvSpPr txBox="1"/>
          <p:nvPr/>
        </p:nvSpPr>
        <p:spPr>
          <a:xfrm>
            <a:off x="2756718" y="4134441"/>
            <a:ext cx="579317" cy="253916"/>
          </a:xfrm>
          <a:prstGeom prst="rect">
            <a:avLst/>
          </a:prstGeom>
          <a:noFill/>
          <a:ln>
            <a:solidFill>
              <a:schemeClr val="tx1"/>
            </a:solidFill>
          </a:ln>
        </p:spPr>
        <p:txBody>
          <a:bodyPr wrap="square" rtlCol="0" anchor="ctr">
            <a:spAutoFit/>
          </a:bodyPr>
          <a:lstStyle/>
          <a:p>
            <a:pPr algn="ctr"/>
            <a:r>
              <a:rPr lang="en-US" altLang="ja-JP" sz="1050" dirty="0">
                <a:latin typeface="Times New Roman" panose="02020603050405020304" pitchFamily="18" charset="0"/>
                <a:cs typeface="Times New Roman" panose="02020603050405020304" pitchFamily="18" charset="0"/>
              </a:rPr>
              <a:t>Oleate</a:t>
            </a:r>
          </a:p>
        </p:txBody>
      </p:sp>
      <p:sp>
        <p:nvSpPr>
          <p:cNvPr id="39" name="テキスト ボックス 38">
            <a:extLst>
              <a:ext uri="{FF2B5EF4-FFF2-40B4-BE49-F238E27FC236}">
                <a16:creationId xmlns:a16="http://schemas.microsoft.com/office/drawing/2014/main" id="{AD464F81-66A9-499E-8E48-5C30958B1558}"/>
              </a:ext>
            </a:extLst>
          </p:cNvPr>
          <p:cNvSpPr txBox="1"/>
          <p:nvPr/>
        </p:nvSpPr>
        <p:spPr>
          <a:xfrm>
            <a:off x="3378749" y="4006016"/>
            <a:ext cx="1052646" cy="253916"/>
          </a:xfrm>
          <a:prstGeom prst="rect">
            <a:avLst/>
          </a:prstGeom>
          <a:noFill/>
        </p:spPr>
        <p:txBody>
          <a:bodyPr wrap="square" rtlCol="0" anchor="ctr">
            <a:spAutoFit/>
          </a:bodyPr>
          <a:lstStyle/>
          <a:p>
            <a:pPr algn="ctr"/>
            <a:r>
              <a:rPr kumimoji="1" lang="en-US" altLang="ja-JP" sz="1050" i="1" dirty="0">
                <a:latin typeface="Times New Roman" panose="02020603050405020304" pitchFamily="18" charset="0"/>
                <a:cs typeface="Times New Roman" panose="02020603050405020304" pitchFamily="18" charset="0"/>
              </a:rPr>
              <a:t>β-Oxidation</a:t>
            </a:r>
            <a:endParaRPr kumimoji="1" lang="ja-JP" altLang="en-US" sz="1050" i="1" dirty="0">
              <a:latin typeface="Times New Roman" panose="02020603050405020304" pitchFamily="18" charset="0"/>
              <a:cs typeface="Times New Roman" panose="02020603050405020304" pitchFamily="18" charset="0"/>
            </a:endParaRPr>
          </a:p>
        </p:txBody>
      </p:sp>
      <p:sp>
        <p:nvSpPr>
          <p:cNvPr id="41" name="正方形/長方形 40">
            <a:extLst>
              <a:ext uri="{FF2B5EF4-FFF2-40B4-BE49-F238E27FC236}">
                <a16:creationId xmlns:a16="http://schemas.microsoft.com/office/drawing/2014/main" id="{5EEFC3F7-F6AF-4BA4-90AF-6D044A369AA1}"/>
              </a:ext>
            </a:extLst>
          </p:cNvPr>
          <p:cNvSpPr/>
          <p:nvPr/>
        </p:nvSpPr>
        <p:spPr>
          <a:xfrm>
            <a:off x="4917638" y="3597155"/>
            <a:ext cx="1267985" cy="253916"/>
          </a:xfrm>
          <a:prstGeom prst="rect">
            <a:avLst/>
          </a:prstGeom>
        </p:spPr>
        <p:txBody>
          <a:bodyPr wrap="none">
            <a:spAutoFit/>
          </a:bodyPr>
          <a:lstStyle/>
          <a:p>
            <a:r>
              <a:rPr lang="en-US" altLang="ja-JP" sz="1050" dirty="0">
                <a:latin typeface="Times New Roman" panose="02020603050405020304" pitchFamily="18" charset="0"/>
                <a:cs typeface="Times New Roman" panose="02020603050405020304" pitchFamily="18" charset="0"/>
              </a:rPr>
              <a:t>Dihydroxyacetone-P</a:t>
            </a:r>
            <a:endParaRPr lang="ja-JP" altLang="en-US" sz="1050" dirty="0">
              <a:latin typeface="Times New Roman" panose="02020603050405020304" pitchFamily="18" charset="0"/>
              <a:cs typeface="Times New Roman" panose="02020603050405020304" pitchFamily="18" charset="0"/>
            </a:endParaRPr>
          </a:p>
        </p:txBody>
      </p:sp>
      <p:sp>
        <p:nvSpPr>
          <p:cNvPr id="42" name="正方形/長方形 41">
            <a:extLst>
              <a:ext uri="{FF2B5EF4-FFF2-40B4-BE49-F238E27FC236}">
                <a16:creationId xmlns:a16="http://schemas.microsoft.com/office/drawing/2014/main" id="{E11783FC-0D22-4F2F-9893-3DBAEF37C4F7}"/>
              </a:ext>
            </a:extLst>
          </p:cNvPr>
          <p:cNvSpPr/>
          <p:nvPr/>
        </p:nvSpPr>
        <p:spPr>
          <a:xfrm>
            <a:off x="4932524" y="3126612"/>
            <a:ext cx="1238212" cy="253916"/>
          </a:xfrm>
          <a:prstGeom prst="rect">
            <a:avLst/>
          </a:prstGeom>
        </p:spPr>
        <p:txBody>
          <a:bodyPr wrap="none">
            <a:spAutoFit/>
          </a:bodyPr>
          <a:lstStyle/>
          <a:p>
            <a:r>
              <a:rPr lang="en-US" altLang="ja-JP" sz="1050" dirty="0">
                <a:solidFill>
                  <a:srgbClr val="222222"/>
                </a:solidFill>
                <a:latin typeface="Times New Roman" panose="02020603050405020304" pitchFamily="18" charset="0"/>
                <a:cs typeface="Times New Roman" panose="02020603050405020304" pitchFamily="18" charset="0"/>
              </a:rPr>
              <a:t>Glyceraldehyde-3-P</a:t>
            </a:r>
            <a:endParaRPr lang="ja-JP" altLang="en-US" sz="1050" dirty="0">
              <a:latin typeface="Times New Roman" panose="02020603050405020304" pitchFamily="18" charset="0"/>
              <a:cs typeface="Times New Roman" panose="02020603050405020304" pitchFamily="18" charset="0"/>
            </a:endParaRPr>
          </a:p>
        </p:txBody>
      </p:sp>
      <p:cxnSp>
        <p:nvCxnSpPr>
          <p:cNvPr id="43" name="直線矢印コネクタ 42">
            <a:extLst>
              <a:ext uri="{FF2B5EF4-FFF2-40B4-BE49-F238E27FC236}">
                <a16:creationId xmlns:a16="http://schemas.microsoft.com/office/drawing/2014/main" id="{27B14890-7816-4290-9D6E-5849B3D2C86E}"/>
              </a:ext>
            </a:extLst>
          </p:cNvPr>
          <p:cNvCxnSpPr>
            <a:cxnSpLocks/>
          </p:cNvCxnSpPr>
          <p:nvPr/>
        </p:nvCxnSpPr>
        <p:spPr>
          <a:xfrm>
            <a:off x="4545965" y="3722865"/>
            <a:ext cx="387096" cy="0"/>
          </a:xfrm>
          <a:prstGeom prst="straightConnector1">
            <a:avLst/>
          </a:prstGeom>
          <a:ln w="25400">
            <a:solidFill>
              <a:schemeClr val="tx1"/>
            </a:solidFill>
            <a:headEnd w="sm" len="sm"/>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直線矢印コネクタ 43">
            <a:extLst>
              <a:ext uri="{FF2B5EF4-FFF2-40B4-BE49-F238E27FC236}">
                <a16:creationId xmlns:a16="http://schemas.microsoft.com/office/drawing/2014/main" id="{E803A968-88FC-4018-AD8B-BC8511E84BBB}"/>
              </a:ext>
            </a:extLst>
          </p:cNvPr>
          <p:cNvCxnSpPr>
            <a:cxnSpLocks/>
          </p:cNvCxnSpPr>
          <p:nvPr/>
        </p:nvCxnSpPr>
        <p:spPr>
          <a:xfrm flipH="1">
            <a:off x="4930212" y="3819951"/>
            <a:ext cx="351536" cy="339668"/>
          </a:xfrm>
          <a:prstGeom prst="straightConnector1">
            <a:avLst/>
          </a:prstGeom>
          <a:ln w="25400">
            <a:solidFill>
              <a:schemeClr val="tx1"/>
            </a:solidFill>
            <a:prstDash val="sysDot"/>
            <a:headEnd w="sm" len="sm"/>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直線矢印コネクタ 53">
            <a:extLst>
              <a:ext uri="{FF2B5EF4-FFF2-40B4-BE49-F238E27FC236}">
                <a16:creationId xmlns:a16="http://schemas.microsoft.com/office/drawing/2014/main" id="{B4B8C893-30BA-4C6B-BAE4-EA2F8A6E10CD}"/>
              </a:ext>
            </a:extLst>
          </p:cNvPr>
          <p:cNvCxnSpPr>
            <a:cxnSpLocks noChangeAspect="1"/>
          </p:cNvCxnSpPr>
          <p:nvPr/>
        </p:nvCxnSpPr>
        <p:spPr>
          <a:xfrm flipV="1">
            <a:off x="4648851" y="3296756"/>
            <a:ext cx="339048" cy="432000"/>
          </a:xfrm>
          <a:prstGeom prst="straightConnector1">
            <a:avLst/>
          </a:prstGeom>
          <a:ln w="25400">
            <a:solidFill>
              <a:schemeClr val="tx1"/>
            </a:solidFill>
            <a:headEnd w="sm" len="sm"/>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直線矢印コネクタ 57">
            <a:extLst>
              <a:ext uri="{FF2B5EF4-FFF2-40B4-BE49-F238E27FC236}">
                <a16:creationId xmlns:a16="http://schemas.microsoft.com/office/drawing/2014/main" id="{7F9FB87A-9C50-4502-88F2-341707AA676D}"/>
              </a:ext>
            </a:extLst>
          </p:cNvPr>
          <p:cNvCxnSpPr>
            <a:cxnSpLocks/>
          </p:cNvCxnSpPr>
          <p:nvPr/>
        </p:nvCxnSpPr>
        <p:spPr>
          <a:xfrm>
            <a:off x="5551630" y="2888168"/>
            <a:ext cx="0" cy="271338"/>
          </a:xfrm>
          <a:prstGeom prst="straightConnector1">
            <a:avLst/>
          </a:prstGeom>
          <a:ln w="25400">
            <a:solidFill>
              <a:schemeClr val="tx1"/>
            </a:solidFill>
            <a:headEnd w="sm" len="sm"/>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直線矢印コネクタ 58">
            <a:extLst>
              <a:ext uri="{FF2B5EF4-FFF2-40B4-BE49-F238E27FC236}">
                <a16:creationId xmlns:a16="http://schemas.microsoft.com/office/drawing/2014/main" id="{E09D4AB4-B420-4548-8A8C-9A62AF4BF32D}"/>
              </a:ext>
            </a:extLst>
          </p:cNvPr>
          <p:cNvCxnSpPr>
            <a:cxnSpLocks/>
          </p:cNvCxnSpPr>
          <p:nvPr/>
        </p:nvCxnSpPr>
        <p:spPr>
          <a:xfrm>
            <a:off x="5551630" y="2433120"/>
            <a:ext cx="0" cy="271338"/>
          </a:xfrm>
          <a:prstGeom prst="straightConnector1">
            <a:avLst/>
          </a:prstGeom>
          <a:ln w="25400">
            <a:solidFill>
              <a:schemeClr val="tx1"/>
            </a:solidFill>
            <a:headEnd w="sm" len="sm"/>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直線矢印コネクタ 60">
            <a:extLst>
              <a:ext uri="{FF2B5EF4-FFF2-40B4-BE49-F238E27FC236}">
                <a16:creationId xmlns:a16="http://schemas.microsoft.com/office/drawing/2014/main" id="{CAE3314B-2570-4E2C-8C25-5ACDEB8F82A6}"/>
              </a:ext>
            </a:extLst>
          </p:cNvPr>
          <p:cNvCxnSpPr>
            <a:cxnSpLocks/>
          </p:cNvCxnSpPr>
          <p:nvPr/>
        </p:nvCxnSpPr>
        <p:spPr>
          <a:xfrm>
            <a:off x="3441438" y="4261399"/>
            <a:ext cx="972000" cy="0"/>
          </a:xfrm>
          <a:prstGeom prst="straightConnector1">
            <a:avLst/>
          </a:prstGeom>
          <a:ln w="25400">
            <a:solidFill>
              <a:schemeClr val="tx1"/>
            </a:solidFill>
            <a:prstDash val="sysDot"/>
            <a:headEnd w="sm" len="sm"/>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直線矢印コネクタ 61">
            <a:extLst>
              <a:ext uri="{FF2B5EF4-FFF2-40B4-BE49-F238E27FC236}">
                <a16:creationId xmlns:a16="http://schemas.microsoft.com/office/drawing/2014/main" id="{CFC7C403-D08C-49C9-92F0-B06D6C3BC311}"/>
              </a:ext>
            </a:extLst>
          </p:cNvPr>
          <p:cNvCxnSpPr>
            <a:cxnSpLocks/>
          </p:cNvCxnSpPr>
          <p:nvPr/>
        </p:nvCxnSpPr>
        <p:spPr>
          <a:xfrm flipV="1">
            <a:off x="4792739" y="4388357"/>
            <a:ext cx="0" cy="243124"/>
          </a:xfrm>
          <a:prstGeom prst="straightConnector1">
            <a:avLst/>
          </a:prstGeom>
          <a:ln w="25400">
            <a:solidFill>
              <a:schemeClr val="tx1"/>
            </a:solidFill>
            <a:headEnd w="sm" len="sm"/>
            <a:tailEnd type="triangle" w="med" len="med"/>
          </a:ln>
        </p:spPr>
        <p:style>
          <a:lnRef idx="1">
            <a:schemeClr val="accent1"/>
          </a:lnRef>
          <a:fillRef idx="0">
            <a:schemeClr val="accent1"/>
          </a:fillRef>
          <a:effectRef idx="0">
            <a:schemeClr val="accent1"/>
          </a:effectRef>
          <a:fontRef idx="minor">
            <a:schemeClr val="tx1"/>
          </a:fontRef>
        </p:style>
      </p:cxnSp>
      <p:sp>
        <p:nvSpPr>
          <p:cNvPr id="71" name="テキスト ボックス 70">
            <a:extLst>
              <a:ext uri="{FF2B5EF4-FFF2-40B4-BE49-F238E27FC236}">
                <a16:creationId xmlns:a16="http://schemas.microsoft.com/office/drawing/2014/main" id="{8294EAE9-48C4-4560-BC5A-CE04B641EEB0}"/>
              </a:ext>
            </a:extLst>
          </p:cNvPr>
          <p:cNvSpPr txBox="1"/>
          <p:nvPr/>
        </p:nvSpPr>
        <p:spPr>
          <a:xfrm>
            <a:off x="5409518" y="4828376"/>
            <a:ext cx="1292936" cy="415498"/>
          </a:xfrm>
          <a:prstGeom prst="rect">
            <a:avLst/>
          </a:prstGeom>
          <a:noFill/>
          <a:ln w="19050">
            <a:solidFill>
              <a:schemeClr val="tx1"/>
            </a:solidFill>
            <a:prstDash val="sysDot"/>
          </a:ln>
        </p:spPr>
        <p:txBody>
          <a:bodyPr wrap="square" rtlCol="0" anchor="ctr">
            <a:spAutoFit/>
          </a:bodyPr>
          <a:lstStyle/>
          <a:p>
            <a:pPr algn="ctr"/>
            <a:r>
              <a:rPr lang="en-US" altLang="ja-JP" sz="1050" dirty="0">
                <a:latin typeface="Times New Roman" panose="02020603050405020304" pitchFamily="18" charset="0"/>
                <a:cs typeface="Times New Roman" panose="02020603050405020304" pitchFamily="18" charset="0"/>
              </a:rPr>
              <a:t>Metabolism in TCA and glyoxylate cycle</a:t>
            </a:r>
          </a:p>
        </p:txBody>
      </p:sp>
      <p:cxnSp>
        <p:nvCxnSpPr>
          <p:cNvPr id="83" name="直線矢印コネクタ 82">
            <a:extLst>
              <a:ext uri="{FF2B5EF4-FFF2-40B4-BE49-F238E27FC236}">
                <a16:creationId xmlns:a16="http://schemas.microsoft.com/office/drawing/2014/main" id="{06F5CA29-E9B8-4D11-8DBF-4EADEE47D81A}"/>
              </a:ext>
            </a:extLst>
          </p:cNvPr>
          <p:cNvCxnSpPr>
            <a:cxnSpLocks/>
          </p:cNvCxnSpPr>
          <p:nvPr/>
        </p:nvCxnSpPr>
        <p:spPr>
          <a:xfrm flipV="1">
            <a:off x="5554366" y="3339068"/>
            <a:ext cx="0" cy="324000"/>
          </a:xfrm>
          <a:prstGeom prst="straightConnector1">
            <a:avLst/>
          </a:prstGeom>
          <a:ln w="25400">
            <a:solidFill>
              <a:schemeClr val="tx1"/>
            </a:solidFill>
            <a:headEnd type="triangle" w="med" len="med"/>
            <a:tailEnd type="triangle"/>
          </a:ln>
        </p:spPr>
        <p:style>
          <a:lnRef idx="1">
            <a:schemeClr val="accent1"/>
          </a:lnRef>
          <a:fillRef idx="0">
            <a:schemeClr val="accent1"/>
          </a:fillRef>
          <a:effectRef idx="0">
            <a:schemeClr val="accent1"/>
          </a:effectRef>
          <a:fontRef idx="minor">
            <a:schemeClr val="tx1"/>
          </a:fontRef>
        </p:style>
      </p:cxnSp>
      <p:sp>
        <p:nvSpPr>
          <p:cNvPr id="18" name="正方形/長方形 17">
            <a:extLst>
              <a:ext uri="{FF2B5EF4-FFF2-40B4-BE49-F238E27FC236}">
                <a16:creationId xmlns:a16="http://schemas.microsoft.com/office/drawing/2014/main" id="{303FC0C3-1162-4223-82E0-BA563E94CA2C}"/>
              </a:ext>
            </a:extLst>
          </p:cNvPr>
          <p:cNvSpPr/>
          <p:nvPr/>
        </p:nvSpPr>
        <p:spPr>
          <a:xfrm>
            <a:off x="160170" y="5457780"/>
            <a:ext cx="6553901" cy="1223412"/>
          </a:xfrm>
          <a:prstGeom prst="rect">
            <a:avLst/>
          </a:prstGeom>
        </p:spPr>
        <p:txBody>
          <a:bodyPr wrap="square">
            <a:spAutoFit/>
          </a:bodyPr>
          <a:lstStyle/>
          <a:p>
            <a:pPr algn="just">
              <a:spcAft>
                <a:spcPts val="0"/>
              </a:spcAft>
            </a:pPr>
            <a:r>
              <a:rPr lang="en-US" altLang="ja-JP" sz="1050" b="1" kern="100" dirty="0">
                <a:latin typeface="Times New Roman" panose="02020603050405020304" pitchFamily="18" charset="0"/>
                <a:ea typeface="ＭＳ 明朝" panose="02020609040205080304" pitchFamily="17" charset="-128"/>
                <a:cs typeface="Times New Roman" panose="02020603050405020304" pitchFamily="18" charset="0"/>
              </a:rPr>
              <a:t>Figure S4. </a:t>
            </a:r>
            <a:r>
              <a:rPr lang="en-US" altLang="ja-JP" sz="1050" kern="100" dirty="0">
                <a:latin typeface="Times New Roman" panose="02020603050405020304" pitchFamily="18" charset="0"/>
                <a:ea typeface="ＭＳ 明朝" panose="02020609040205080304" pitchFamily="17" charset="-128"/>
                <a:cs typeface="Times New Roman" panose="02020603050405020304" pitchFamily="18" charset="0"/>
              </a:rPr>
              <a:t>Metabolic pathway of the carbon sources </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en-US" altLang="ja-JP" sz="1050" kern="100" dirty="0">
                <a:latin typeface="Times New Roman" panose="02020603050405020304" pitchFamily="18" charset="0"/>
                <a:ea typeface="ＭＳ 明朝" panose="02020609040205080304" pitchFamily="17" charset="-128"/>
                <a:cs typeface="Times New Roman" panose="02020603050405020304" pitchFamily="18" charset="0"/>
              </a:rPr>
              <a:t>Seven carbon sources were used for the experiments described in Fig. 4. In </a:t>
            </a:r>
            <a:r>
              <a:rPr lang="en-US" altLang="ja-JP" sz="1050" i="1" kern="100" dirty="0">
                <a:latin typeface="Times New Roman" panose="02020603050405020304" pitchFamily="18" charset="0"/>
                <a:ea typeface="ＭＳ 明朝" panose="02020609040205080304" pitchFamily="17" charset="-128"/>
                <a:cs typeface="Times New Roman" panose="02020603050405020304" pitchFamily="18" charset="0"/>
              </a:rPr>
              <a:t>A. luchuensis</a:t>
            </a:r>
            <a:r>
              <a:rPr lang="en-US" altLang="ja-JP" sz="1050" kern="100" dirty="0">
                <a:latin typeface="Times New Roman" panose="02020603050405020304" pitchFamily="18" charset="0"/>
                <a:ea typeface="ＭＳ 明朝" panose="02020609040205080304" pitchFamily="17" charset="-128"/>
                <a:cs typeface="Times New Roman" panose="02020603050405020304" pitchFamily="18" charset="0"/>
              </a:rPr>
              <a:t>, GlkA is probably involved in glucose metabolism and 2-DG activation. On the other hand, HxkA may be responsible for the fructose metabolism. These hexokinases may also have low activity to the contrary sugars [30]. Glycerol is metabolized in the middle of the glycolysis pathway. Acetate and oleate are converted to acetyl-CoA and that is utilized in the TCA and glyoxylate cycles; the non-fermentative carbon sources (glycerol, acetate and oleate) are metabolized without phosphorylation of hexokinases. Dotted</a:t>
            </a:r>
            <a:r>
              <a:rPr lang="ja-JP" altLang="en-US" sz="1050" kern="100" dirty="0">
                <a:latin typeface="Times New Roman" panose="02020603050405020304" pitchFamily="18" charset="0"/>
                <a:ea typeface="ＭＳ 明朝" panose="02020609040205080304" pitchFamily="17" charset="-128"/>
                <a:cs typeface="Times New Roman" panose="02020603050405020304" pitchFamily="18" charset="0"/>
              </a:rPr>
              <a:t> </a:t>
            </a:r>
            <a:r>
              <a:rPr lang="en-US" altLang="ja-JP" sz="1050" kern="100" dirty="0">
                <a:latin typeface="Times New Roman" panose="02020603050405020304" pitchFamily="18" charset="0"/>
                <a:ea typeface="ＭＳ 明朝" panose="02020609040205080304" pitchFamily="17" charset="-128"/>
                <a:cs typeface="Times New Roman" panose="02020603050405020304" pitchFamily="18" charset="0"/>
              </a:rPr>
              <a:t>line in this figure indicates multistep reaction by several enzymes. </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26" name="正方形/長方形 25">
            <a:extLst>
              <a:ext uri="{FF2B5EF4-FFF2-40B4-BE49-F238E27FC236}">
                <a16:creationId xmlns:a16="http://schemas.microsoft.com/office/drawing/2014/main" id="{70F90A28-F606-464B-926F-E1BF8299D0C2}"/>
              </a:ext>
            </a:extLst>
          </p:cNvPr>
          <p:cNvSpPr/>
          <p:nvPr/>
        </p:nvSpPr>
        <p:spPr>
          <a:xfrm>
            <a:off x="5604956" y="4134792"/>
            <a:ext cx="883575" cy="253916"/>
          </a:xfrm>
          <a:prstGeom prst="rect">
            <a:avLst/>
          </a:prstGeom>
        </p:spPr>
        <p:txBody>
          <a:bodyPr wrap="none">
            <a:spAutoFit/>
          </a:bodyPr>
          <a:lstStyle/>
          <a:p>
            <a:pPr algn="ctr"/>
            <a:r>
              <a:rPr lang="en-US" altLang="ja-JP" sz="1050" dirty="0">
                <a:latin typeface="Times New Roman" panose="02020603050405020304" pitchFamily="18" charset="0"/>
                <a:cs typeface="Times New Roman" panose="02020603050405020304" pitchFamily="18" charset="0"/>
              </a:rPr>
              <a:t>Oxaloacetate</a:t>
            </a:r>
            <a:endParaRPr lang="ja-JP" altLang="en-US" sz="1050" dirty="0">
              <a:latin typeface="Times New Roman" panose="02020603050405020304" pitchFamily="18" charset="0"/>
              <a:cs typeface="Times New Roman" panose="02020603050405020304" pitchFamily="18" charset="0"/>
            </a:endParaRPr>
          </a:p>
        </p:txBody>
      </p:sp>
      <p:cxnSp>
        <p:nvCxnSpPr>
          <p:cNvPr id="56" name="直線矢印コネクタ 55">
            <a:extLst>
              <a:ext uri="{FF2B5EF4-FFF2-40B4-BE49-F238E27FC236}">
                <a16:creationId xmlns:a16="http://schemas.microsoft.com/office/drawing/2014/main" id="{B2F82178-06BB-4303-AB80-F72FC9CEF7B8}"/>
              </a:ext>
            </a:extLst>
          </p:cNvPr>
          <p:cNvCxnSpPr>
            <a:cxnSpLocks/>
          </p:cNvCxnSpPr>
          <p:nvPr/>
        </p:nvCxnSpPr>
        <p:spPr>
          <a:xfrm>
            <a:off x="5695208" y="3841302"/>
            <a:ext cx="351536" cy="339668"/>
          </a:xfrm>
          <a:prstGeom prst="straightConnector1">
            <a:avLst/>
          </a:prstGeom>
          <a:ln w="25400">
            <a:solidFill>
              <a:schemeClr val="tx1"/>
            </a:solidFill>
            <a:prstDash val="sysDot"/>
            <a:headEnd w="sm" len="sm"/>
            <a:tailEnd type="triangle" w="med" len="med"/>
          </a:ln>
        </p:spPr>
        <p:style>
          <a:lnRef idx="1">
            <a:schemeClr val="accent1"/>
          </a:lnRef>
          <a:fillRef idx="0">
            <a:schemeClr val="accent1"/>
          </a:fillRef>
          <a:effectRef idx="0">
            <a:schemeClr val="accent1"/>
          </a:effectRef>
          <a:fontRef idx="minor">
            <a:schemeClr val="tx1"/>
          </a:fontRef>
        </p:style>
      </p:cxnSp>
      <p:cxnSp>
        <p:nvCxnSpPr>
          <p:cNvPr id="63" name="直線矢印コネクタ 62">
            <a:extLst>
              <a:ext uri="{FF2B5EF4-FFF2-40B4-BE49-F238E27FC236}">
                <a16:creationId xmlns:a16="http://schemas.microsoft.com/office/drawing/2014/main" id="{1F4EFCFF-40B0-4979-829D-BAF4E5305710}"/>
              </a:ext>
            </a:extLst>
          </p:cNvPr>
          <p:cNvCxnSpPr>
            <a:cxnSpLocks/>
          </p:cNvCxnSpPr>
          <p:nvPr/>
        </p:nvCxnSpPr>
        <p:spPr>
          <a:xfrm>
            <a:off x="6046743" y="4375383"/>
            <a:ext cx="0" cy="406904"/>
          </a:xfrm>
          <a:prstGeom prst="straightConnector1">
            <a:avLst/>
          </a:prstGeom>
          <a:ln w="25400">
            <a:solidFill>
              <a:schemeClr val="tx1"/>
            </a:solidFill>
            <a:prstDash val="sysDot"/>
            <a:headEnd w="sm" len="sm"/>
            <a:tailEnd type="triangle" w="med" len="med"/>
          </a:ln>
        </p:spPr>
        <p:style>
          <a:lnRef idx="1">
            <a:schemeClr val="accent1"/>
          </a:lnRef>
          <a:fillRef idx="0">
            <a:schemeClr val="accent1"/>
          </a:fillRef>
          <a:effectRef idx="0">
            <a:schemeClr val="accent1"/>
          </a:effectRef>
          <a:fontRef idx="minor">
            <a:schemeClr val="tx1"/>
          </a:fontRef>
        </p:style>
      </p:cxnSp>
      <p:cxnSp>
        <p:nvCxnSpPr>
          <p:cNvPr id="64" name="直線矢印コネクタ 63">
            <a:extLst>
              <a:ext uri="{FF2B5EF4-FFF2-40B4-BE49-F238E27FC236}">
                <a16:creationId xmlns:a16="http://schemas.microsoft.com/office/drawing/2014/main" id="{43DE2B0B-DD07-4757-95D5-5D77B548D217}"/>
              </a:ext>
            </a:extLst>
          </p:cNvPr>
          <p:cNvCxnSpPr>
            <a:cxnSpLocks/>
          </p:cNvCxnSpPr>
          <p:nvPr/>
        </p:nvCxnSpPr>
        <p:spPr>
          <a:xfrm>
            <a:off x="5047497" y="4352009"/>
            <a:ext cx="964175" cy="145996"/>
          </a:xfrm>
          <a:prstGeom prst="straightConnector1">
            <a:avLst/>
          </a:prstGeom>
          <a:ln w="25400">
            <a:solidFill>
              <a:schemeClr val="tx1"/>
            </a:solidFill>
            <a:prstDash val="sysDot"/>
            <a:headEnd w="sm" len="sm"/>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7074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02F3B2A-7127-4B7F-BB09-2DCCD7A7B3F7}"/>
              </a:ext>
            </a:extLst>
          </p:cNvPr>
          <p:cNvSpPr/>
          <p:nvPr/>
        </p:nvSpPr>
        <p:spPr>
          <a:xfrm>
            <a:off x="301592" y="518324"/>
            <a:ext cx="6264696" cy="8539132"/>
          </a:xfrm>
          <a:prstGeom prst="rect">
            <a:avLst/>
          </a:prstGeom>
        </p:spPr>
        <p:txBody>
          <a:bodyPr wrap="square">
            <a:spAutoFit/>
          </a:bodyPr>
          <a:lstStyle/>
          <a:p>
            <a:pPr algn="just">
              <a:lnSpc>
                <a:spcPts val="1500"/>
              </a:lnSpc>
              <a:spcAft>
                <a:spcPts val="0"/>
              </a:spcAft>
            </a:pPr>
            <a:r>
              <a:rPr lang="en-US" altLang="ja-JP" sz="1050" b="1" kern="100" dirty="0">
                <a:latin typeface="Times New Roman" panose="02020603050405020304" pitchFamily="18" charset="0"/>
                <a:ea typeface="ＭＳ 明朝" panose="02020609040205080304" pitchFamily="17" charset="-128"/>
                <a:cs typeface="Times New Roman" panose="02020603050405020304" pitchFamily="18" charset="0"/>
              </a:rPr>
              <a:t>Supplemental materials and methods</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1500"/>
              </a:lnSpc>
              <a:spcAft>
                <a:spcPts val="0"/>
              </a:spcAft>
            </a:pPr>
            <a:r>
              <a:rPr lang="en-US" altLang="ja-JP" sz="1050" kern="100" dirty="0">
                <a:latin typeface="Times New Roman" panose="02020603050405020304" pitchFamily="18" charset="0"/>
                <a:ea typeface="ＭＳ 明朝" panose="02020609040205080304" pitchFamily="17" charset="-128"/>
                <a:cs typeface="Times New Roman" panose="02020603050405020304" pitchFamily="18" charset="0"/>
              </a:rPr>
              <a:t>Quantification of Yatalase released-</a:t>
            </a:r>
            <a:r>
              <a:rPr lang="en-US" altLang="ja-JP" sz="1050" kern="100" dirty="0" err="1">
                <a:latin typeface="Times New Roman" panose="02020603050405020304" pitchFamily="18" charset="0"/>
                <a:ea typeface="ＭＳ 明朝" panose="02020609040205080304" pitchFamily="17" charset="-128"/>
                <a:cs typeface="Times New Roman" panose="02020603050405020304" pitchFamily="18" charset="0"/>
              </a:rPr>
              <a:t>GlcNAc</a:t>
            </a:r>
            <a:r>
              <a:rPr lang="en-US" altLang="ja-JP" sz="1050" kern="100" dirty="0">
                <a:latin typeface="Times New Roman" panose="02020603050405020304" pitchFamily="18" charset="0"/>
                <a:ea typeface="ＭＳ 明朝" panose="02020609040205080304" pitchFamily="17" charset="-128"/>
                <a:cs typeface="Times New Roman" panose="02020603050405020304" pitchFamily="18" charset="0"/>
              </a:rPr>
              <a:t> from koji</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1500"/>
              </a:lnSpc>
              <a:spcAft>
                <a:spcPts val="0"/>
              </a:spcAft>
            </a:pPr>
            <a:r>
              <a:rPr lang="en-US" altLang="ja-JP" sz="1050" kern="100" dirty="0">
                <a:latin typeface="Times New Roman" panose="02020603050405020304" pitchFamily="18" charset="0"/>
                <a:ea typeface="ＭＳ 明朝" panose="02020609040205080304" pitchFamily="17" charset="-128"/>
                <a:cs typeface="Times New Roman" panose="02020603050405020304" pitchFamily="18" charset="0"/>
              </a:rPr>
              <a:t>Approximately 1 g of the koji and ~2 g glass beads were put into a 50 mL plastic tube, and 5 mL of water were added to the tube. The tube was autoclaved at 121˚C for 20 min., and 30 mL of 50 mM sodium phosphate buffer (pH 7.0) was added. The tubes were shaken horizontally and roundly on 200 rpm at 25˚C for 1 hr. The precipitate was recovered by centrifugation at 15,000×g for 10 min, and it was suspended by 35 mL of the buffer; a series of the steps for precipitation washing were repeated one more time. The precipitation or the washed koji was suspended in 4.5 mL of the buffer and grinded with a pestle. The grinded koji was returned to the original tube as possible. One milliliter of 6.5 mg/mL Yatalase (Takara Bio, Shiga, Japan) dissolved in the buffer was added to the tube, and the mixture was reacted on 200 rpm at 37˚C for 2 hr. The supernatant was recovered by centrifugation at 20,000×</a:t>
            </a:r>
            <a:r>
              <a:rPr lang="en-US" altLang="ja-JP" sz="1050" i="1" kern="100" dirty="0">
                <a:latin typeface="Times New Roman" panose="02020603050405020304" pitchFamily="18" charset="0"/>
                <a:ea typeface="ＭＳ 明朝" panose="02020609040205080304" pitchFamily="17" charset="-128"/>
                <a:cs typeface="Times New Roman" panose="02020603050405020304" pitchFamily="18" charset="0"/>
              </a:rPr>
              <a:t>g</a:t>
            </a:r>
            <a:r>
              <a:rPr lang="en-US" altLang="ja-JP" sz="1050" kern="100" dirty="0">
                <a:latin typeface="Times New Roman" panose="02020603050405020304" pitchFamily="18" charset="0"/>
                <a:ea typeface="ＭＳ 明朝" panose="02020609040205080304" pitchFamily="17" charset="-128"/>
                <a:cs typeface="Times New Roman" panose="02020603050405020304" pitchFamily="18" charset="0"/>
              </a:rPr>
              <a:t> for 5 min, and a three-times volume of ethanol was added to the mixture. After mixing well, it was centrifuged at 20,000×</a:t>
            </a:r>
            <a:r>
              <a:rPr lang="en-US" altLang="ja-JP" sz="1050" i="1" kern="100" dirty="0">
                <a:latin typeface="Times New Roman" panose="02020603050405020304" pitchFamily="18" charset="0"/>
                <a:ea typeface="ＭＳ 明朝" panose="02020609040205080304" pitchFamily="17" charset="-128"/>
                <a:cs typeface="Times New Roman" panose="02020603050405020304" pitchFamily="18" charset="0"/>
              </a:rPr>
              <a:t>g</a:t>
            </a:r>
            <a:r>
              <a:rPr lang="en-US" altLang="ja-JP" sz="1050" kern="100" dirty="0">
                <a:latin typeface="Times New Roman" panose="02020603050405020304" pitchFamily="18" charset="0"/>
                <a:ea typeface="ＭＳ 明朝" panose="02020609040205080304" pitchFamily="17" charset="-128"/>
                <a:cs typeface="Times New Roman" panose="02020603050405020304" pitchFamily="18" charset="0"/>
              </a:rPr>
              <a:t> for 5 min, and the supernatant was recovered. A part of the supernatant was dried up with a centrifugal dryer. GlcNAc amount of the dry matter was measured by the </a:t>
            </a:r>
            <a:r>
              <a:rPr lang="en-US" altLang="ja-JP" sz="1050" kern="100" dirty="0" err="1">
                <a:latin typeface="Times New Roman" panose="02020603050405020304" pitchFamily="18" charset="0"/>
                <a:ea typeface="ＭＳ 明朝" panose="02020609040205080304" pitchFamily="17" charset="-128"/>
                <a:cs typeface="Times New Roman" panose="02020603050405020304" pitchFamily="18" charset="0"/>
              </a:rPr>
              <a:t>Reissig’s</a:t>
            </a:r>
            <a:r>
              <a:rPr lang="en-US" altLang="ja-JP" sz="1050" kern="100" dirty="0">
                <a:latin typeface="Times New Roman" panose="02020603050405020304" pitchFamily="18" charset="0"/>
                <a:ea typeface="ＭＳ 明朝" panose="02020609040205080304" pitchFamily="17" charset="-128"/>
                <a:cs typeface="Times New Roman" panose="02020603050405020304" pitchFamily="18" charset="0"/>
              </a:rPr>
              <a:t> method [34].</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1500"/>
              </a:lnSpc>
              <a:spcAft>
                <a:spcPts val="0"/>
              </a:spcAft>
            </a:pPr>
            <a:r>
              <a:rPr lang="en-US" altLang="ja-JP" sz="1050" kern="100" dirty="0">
                <a:latin typeface="Times New Roman" panose="02020603050405020304" pitchFamily="18" charset="0"/>
                <a:ea typeface="ＭＳ 明朝" panose="02020609040205080304" pitchFamily="17" charset="-128"/>
                <a:cs typeface="Times New Roman" panose="02020603050405020304" pitchFamily="18" charset="0"/>
              </a:rPr>
              <a:t> </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1500"/>
              </a:lnSpc>
              <a:spcAft>
                <a:spcPts val="0"/>
              </a:spcAft>
            </a:pPr>
            <a:r>
              <a:rPr lang="en-US" altLang="ja-JP" sz="1050" kern="100" dirty="0">
                <a:latin typeface="Times New Roman" panose="02020603050405020304" pitchFamily="18" charset="0"/>
                <a:ea typeface="ＭＳ 明朝" panose="02020609040205080304" pitchFamily="17" charset="-128"/>
                <a:cs typeface="Times New Roman" panose="02020603050405020304" pitchFamily="18" charset="0"/>
              </a:rPr>
              <a:t>Gene manipulation and DNA sequencing</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1500"/>
              </a:lnSpc>
              <a:spcAft>
                <a:spcPts val="0"/>
              </a:spcAft>
            </a:pPr>
            <a:r>
              <a:rPr lang="en-US" altLang="ja-JP" sz="1050" kern="100" dirty="0">
                <a:latin typeface="Times New Roman" panose="02020603050405020304" pitchFamily="18" charset="0"/>
                <a:ea typeface="ＭＳ 明朝" panose="02020609040205080304" pitchFamily="17" charset="-128"/>
                <a:cs typeface="Times New Roman" panose="02020603050405020304" pitchFamily="18" charset="0"/>
              </a:rPr>
              <a:t>The ORF and downstream region of </a:t>
            </a:r>
            <a:r>
              <a:rPr lang="en-US" altLang="ja-JP" sz="1050" i="1" kern="100" dirty="0" err="1">
                <a:latin typeface="Times New Roman" panose="02020603050405020304" pitchFamily="18" charset="0"/>
                <a:ea typeface="ＭＳ 明朝" panose="02020609040205080304" pitchFamily="17" charset="-128"/>
                <a:cs typeface="Times New Roman" panose="02020603050405020304" pitchFamily="18" charset="0"/>
              </a:rPr>
              <a:t>glkA</a:t>
            </a:r>
            <a:r>
              <a:rPr lang="en-US" altLang="ja-JP" sz="1050" kern="100" dirty="0">
                <a:latin typeface="Times New Roman" panose="02020603050405020304" pitchFamily="18" charset="0"/>
                <a:ea typeface="ＭＳ 明朝" panose="02020609040205080304" pitchFamily="17" charset="-128"/>
                <a:cs typeface="Times New Roman" panose="02020603050405020304" pitchFamily="18" charset="0"/>
              </a:rPr>
              <a:t> (</a:t>
            </a:r>
            <a:r>
              <a:rPr lang="en-US" altLang="ja-JP" sz="1050" i="1" kern="100" dirty="0" err="1">
                <a:latin typeface="Times New Roman" panose="02020603050405020304" pitchFamily="18" charset="0"/>
                <a:ea typeface="ＭＳ 明朝" panose="02020609040205080304" pitchFamily="17" charset="-128"/>
                <a:cs typeface="Times New Roman" panose="02020603050405020304" pitchFamily="18" charset="0"/>
              </a:rPr>
              <a:t>glkA</a:t>
            </a:r>
            <a:r>
              <a:rPr lang="en-US" altLang="ja-JP" sz="1050" kern="100" dirty="0">
                <a:latin typeface="Times New Roman" panose="02020603050405020304" pitchFamily="18" charset="0"/>
                <a:ea typeface="ＭＳ 明朝" panose="02020609040205080304" pitchFamily="17" charset="-128"/>
                <a:cs typeface="Times New Roman" panose="02020603050405020304" pitchFamily="18" charset="0"/>
              </a:rPr>
              <a:t>-ORF and </a:t>
            </a:r>
            <a:r>
              <a:rPr lang="en-US" altLang="ja-JP" sz="1050" i="1" kern="100" dirty="0" err="1">
                <a:latin typeface="Times New Roman" panose="02020603050405020304" pitchFamily="18" charset="0"/>
                <a:ea typeface="ＭＳ 明朝" panose="02020609040205080304" pitchFamily="17" charset="-128"/>
                <a:cs typeface="Times New Roman" panose="02020603050405020304" pitchFamily="18" charset="0"/>
              </a:rPr>
              <a:t>glkA</a:t>
            </a:r>
            <a:r>
              <a:rPr lang="en-US" altLang="ja-JP" sz="1050" kern="100" dirty="0">
                <a:latin typeface="Times New Roman" panose="02020603050405020304" pitchFamily="18" charset="0"/>
                <a:ea typeface="ＭＳ 明朝" panose="02020609040205080304" pitchFamily="17" charset="-128"/>
                <a:cs typeface="Times New Roman" panose="02020603050405020304" pitchFamily="18" charset="0"/>
              </a:rPr>
              <a:t>-D) were amplified by PCR using DNA polymerase KOD-Plus-Neo (Toyobo, Osaka, Japan) with a specific primer set (primer 1 with 2 for </a:t>
            </a:r>
            <a:r>
              <a:rPr lang="en-US" altLang="ja-JP" sz="1050" i="1" kern="100" dirty="0" err="1">
                <a:latin typeface="Times New Roman" panose="02020603050405020304" pitchFamily="18" charset="0"/>
                <a:ea typeface="ＭＳ 明朝" panose="02020609040205080304" pitchFamily="17" charset="-128"/>
                <a:cs typeface="Times New Roman" panose="02020603050405020304" pitchFamily="18" charset="0"/>
              </a:rPr>
              <a:t>glkA</a:t>
            </a:r>
            <a:r>
              <a:rPr lang="en-US" altLang="ja-JP" sz="1050" kern="100" dirty="0">
                <a:latin typeface="Times New Roman" panose="02020603050405020304" pitchFamily="18" charset="0"/>
                <a:ea typeface="ＭＳ 明朝" panose="02020609040205080304" pitchFamily="17" charset="-128"/>
                <a:cs typeface="Times New Roman" panose="02020603050405020304" pitchFamily="18" charset="0"/>
              </a:rPr>
              <a:t>-ORF and 3 with 4 for</a:t>
            </a:r>
            <a:r>
              <a:rPr lang="en-US" altLang="ja-JP" sz="1050" i="1" kern="100" dirty="0">
                <a:latin typeface="Times New Roman" panose="02020603050405020304" pitchFamily="18" charset="0"/>
                <a:ea typeface="ＭＳ 明朝" panose="02020609040205080304" pitchFamily="17" charset="-128"/>
                <a:cs typeface="Times New Roman" panose="02020603050405020304" pitchFamily="18" charset="0"/>
              </a:rPr>
              <a:t> </a:t>
            </a:r>
            <a:r>
              <a:rPr lang="en-US" altLang="ja-JP" sz="1050" i="1" kern="100" dirty="0" err="1">
                <a:latin typeface="Times New Roman" panose="02020603050405020304" pitchFamily="18" charset="0"/>
                <a:ea typeface="ＭＳ 明朝" panose="02020609040205080304" pitchFamily="17" charset="-128"/>
                <a:cs typeface="Times New Roman" panose="02020603050405020304" pitchFamily="18" charset="0"/>
              </a:rPr>
              <a:t>glkA</a:t>
            </a:r>
            <a:r>
              <a:rPr lang="en-US" altLang="ja-JP" sz="1050" kern="100" dirty="0">
                <a:latin typeface="Times New Roman" panose="02020603050405020304" pitchFamily="18" charset="0"/>
                <a:ea typeface="ＭＳ 明朝" panose="02020609040205080304" pitchFamily="17" charset="-128"/>
                <a:cs typeface="Times New Roman" panose="02020603050405020304" pitchFamily="18" charset="0"/>
              </a:rPr>
              <a:t>-D) and the genomic DNA of mutant No. 3 as the template according to manufacturer’s-recommended reagent composition. The gene cassette of </a:t>
            </a:r>
            <a:r>
              <a:rPr lang="en-US" altLang="ja-JP" sz="1050" i="1" kern="100" dirty="0" err="1">
                <a:latin typeface="Times New Roman" panose="02020603050405020304" pitchFamily="18" charset="0"/>
                <a:ea typeface="ＭＳ 明朝" panose="02020609040205080304" pitchFamily="17" charset="-128"/>
                <a:cs typeface="Times New Roman" panose="02020603050405020304" pitchFamily="18" charset="0"/>
              </a:rPr>
              <a:t>hph</a:t>
            </a:r>
            <a:r>
              <a:rPr lang="en-US" altLang="ja-JP" sz="1050" kern="100" dirty="0">
                <a:latin typeface="Times New Roman" panose="02020603050405020304" pitchFamily="18" charset="0"/>
                <a:ea typeface="ＭＳ 明朝" panose="02020609040205080304" pitchFamily="17" charset="-128"/>
                <a:cs typeface="Times New Roman" panose="02020603050405020304" pitchFamily="18" charset="0"/>
              </a:rPr>
              <a:t>, which is regulated by promoter and terminator of</a:t>
            </a:r>
            <a:r>
              <a:rPr lang="en-US" altLang="ja-JP" sz="1050" i="1" kern="100" dirty="0">
                <a:latin typeface="Times New Roman" panose="02020603050405020304" pitchFamily="18" charset="0"/>
                <a:ea typeface="ＭＳ 明朝" panose="02020609040205080304" pitchFamily="17" charset="-128"/>
                <a:cs typeface="Times New Roman" panose="02020603050405020304" pitchFamily="18" charset="0"/>
              </a:rPr>
              <a:t> </a:t>
            </a:r>
            <a:r>
              <a:rPr lang="en-US" altLang="ja-JP" sz="1050" kern="100" dirty="0">
                <a:latin typeface="Times New Roman" panose="02020603050405020304" pitchFamily="18" charset="0"/>
                <a:ea typeface="ＭＳ 明朝" panose="02020609040205080304" pitchFamily="17" charset="-128"/>
                <a:cs typeface="Times New Roman" panose="02020603050405020304" pitchFamily="18" charset="0"/>
              </a:rPr>
              <a:t>a</a:t>
            </a:r>
            <a:r>
              <a:rPr lang="en-US" altLang="ja-JP" sz="1050" i="1" kern="100" dirty="0">
                <a:latin typeface="Times New Roman" panose="02020603050405020304" pitchFamily="18" charset="0"/>
                <a:ea typeface="ＭＳ 明朝" panose="02020609040205080304" pitchFamily="17" charset="-128"/>
                <a:cs typeface="Times New Roman" panose="02020603050405020304" pitchFamily="18" charset="0"/>
              </a:rPr>
              <a:t> </a:t>
            </a:r>
            <a:r>
              <a:rPr lang="en-US" altLang="ja-JP" sz="1050" kern="100" dirty="0">
                <a:latin typeface="Times New Roman" panose="02020603050405020304" pitchFamily="18" charset="0"/>
                <a:ea typeface="ＭＳ 明朝" panose="02020609040205080304" pitchFamily="17" charset="-128"/>
                <a:cs typeface="Times New Roman" panose="02020603050405020304" pitchFamily="18" charset="0"/>
              </a:rPr>
              <a:t>glyceraldehyde-3-phosphate dehydrogenase </a:t>
            </a:r>
            <a:r>
              <a:rPr lang="en-US" altLang="ja-JP" sz="1050" i="1" kern="100" dirty="0">
                <a:latin typeface="Times New Roman" panose="02020603050405020304" pitchFamily="18" charset="0"/>
                <a:ea typeface="ＭＳ 明朝" panose="02020609040205080304" pitchFamily="17" charset="-128"/>
                <a:cs typeface="Times New Roman" panose="02020603050405020304" pitchFamily="18" charset="0"/>
              </a:rPr>
              <a:t>gpdA</a:t>
            </a:r>
            <a:r>
              <a:rPr lang="en-US" altLang="ja-JP" sz="1050" kern="100" dirty="0">
                <a:latin typeface="Times New Roman" panose="02020603050405020304" pitchFamily="18" charset="0"/>
                <a:ea typeface="ＭＳ 明朝" panose="02020609040205080304" pitchFamily="17" charset="-128"/>
                <a:cs typeface="Times New Roman" panose="02020603050405020304" pitchFamily="18" charset="0"/>
              </a:rPr>
              <a:t> (GenBank: GAT24595.1), was also amplified using primer 5 and 6, with </a:t>
            </a:r>
            <a:r>
              <a:rPr lang="en-US" altLang="ja-JP" sz="1050" kern="100" dirty="0" err="1">
                <a:latin typeface="Times New Roman" panose="02020603050405020304" pitchFamily="18" charset="0"/>
                <a:ea typeface="ＭＳ 明朝" panose="02020609040205080304" pitchFamily="17" charset="-128"/>
                <a:cs typeface="Times New Roman" panose="02020603050405020304" pitchFamily="18" charset="0"/>
              </a:rPr>
              <a:t>pB-Al_</a:t>
            </a:r>
            <a:r>
              <a:rPr lang="en-US" altLang="ja-JP" sz="1050" i="1" kern="100" dirty="0" err="1">
                <a:latin typeface="Times New Roman" panose="02020603050405020304" pitchFamily="18" charset="0"/>
                <a:ea typeface="ＭＳ 明朝" panose="02020609040205080304" pitchFamily="17" charset="-128"/>
                <a:cs typeface="Times New Roman" panose="02020603050405020304" pitchFamily="18" charset="0"/>
              </a:rPr>
              <a:t>hph</a:t>
            </a:r>
            <a:r>
              <a:rPr lang="en-US" altLang="ja-JP" sz="1050" kern="100" dirty="0">
                <a:latin typeface="Times New Roman" panose="02020603050405020304" pitchFamily="18" charset="0"/>
                <a:ea typeface="ＭＳ 明朝" panose="02020609040205080304" pitchFamily="17" charset="-128"/>
                <a:cs typeface="Times New Roman" panose="02020603050405020304" pitchFamily="18" charset="0"/>
              </a:rPr>
              <a:t> as the template. PCR conditions were as follow; initial denaturation: 94˚C for 2 min., amplification: 35 cycles (98˚C for 10 sec.→68˚C for 30 sec./</a:t>
            </a:r>
            <a:r>
              <a:rPr lang="en-US" altLang="ja-JP" sz="1050" kern="100" dirty="0" err="1">
                <a:latin typeface="Times New Roman" panose="02020603050405020304" pitchFamily="18" charset="0"/>
                <a:ea typeface="ＭＳ 明朝" panose="02020609040205080304" pitchFamily="17" charset="-128"/>
                <a:cs typeface="Times New Roman" panose="02020603050405020304" pitchFamily="18" charset="0"/>
              </a:rPr>
              <a:t>kbp</a:t>
            </a:r>
            <a:r>
              <a:rPr lang="en-US" altLang="ja-JP" sz="1050" kern="100" dirty="0">
                <a:latin typeface="Times New Roman" panose="02020603050405020304" pitchFamily="18" charset="0"/>
                <a:ea typeface="ＭＳ 明朝" panose="02020609040205080304" pitchFamily="17" charset="-128"/>
                <a:cs typeface="Times New Roman" panose="02020603050405020304" pitchFamily="18" charset="0"/>
              </a:rPr>
              <a:t>), final extension: 68˚C for 3 min. The three PCR products were purified and were mixed with </a:t>
            </a:r>
            <a:r>
              <a:rPr lang="en-US" altLang="ja-JP" sz="1050" kern="100" dirty="0" err="1">
                <a:latin typeface="Times New Roman" panose="02020603050405020304" pitchFamily="18" charset="0"/>
                <a:ea typeface="ＭＳ 明朝" panose="02020609040205080304" pitchFamily="17" charset="-128"/>
                <a:cs typeface="Times New Roman" panose="02020603050405020304" pitchFamily="18" charset="0"/>
              </a:rPr>
              <a:t>EcoRI</a:t>
            </a:r>
            <a:r>
              <a:rPr lang="en-US" altLang="ja-JP" sz="1050" kern="100" dirty="0">
                <a:latin typeface="Times New Roman" panose="02020603050405020304" pitchFamily="18" charset="0"/>
                <a:ea typeface="ＭＳ 明朝" panose="02020609040205080304" pitchFamily="17" charset="-128"/>
                <a:cs typeface="Times New Roman" panose="02020603050405020304" pitchFamily="18" charset="0"/>
              </a:rPr>
              <a:t>-digested </a:t>
            </a:r>
            <a:r>
              <a:rPr lang="en-US" altLang="ja-JP" sz="1050" kern="100" dirty="0" err="1">
                <a:latin typeface="Times New Roman" panose="02020603050405020304" pitchFamily="18" charset="0"/>
                <a:ea typeface="ＭＳ 明朝" panose="02020609040205080304" pitchFamily="17" charset="-128"/>
                <a:cs typeface="Times New Roman" panose="02020603050405020304" pitchFamily="18" charset="0"/>
              </a:rPr>
              <a:t>pRIE</a:t>
            </a:r>
            <a:r>
              <a:rPr lang="en-US" altLang="ja-JP" sz="1050" kern="100" dirty="0">
                <a:latin typeface="Times New Roman" panose="02020603050405020304" pitchFamily="18" charset="0"/>
                <a:ea typeface="ＭＳ 明朝" panose="02020609040205080304" pitchFamily="17" charset="-128"/>
                <a:cs typeface="Times New Roman" panose="02020603050405020304" pitchFamily="18" charset="0"/>
              </a:rPr>
              <a:t> [14] that is a shuttle vector for </a:t>
            </a:r>
            <a:r>
              <a:rPr lang="en-US" altLang="ja-JP" sz="1050" i="1" kern="100" dirty="0">
                <a:latin typeface="Times New Roman" panose="02020603050405020304" pitchFamily="18" charset="0"/>
                <a:ea typeface="ＭＳ 明朝" panose="02020609040205080304" pitchFamily="17" charset="-128"/>
                <a:cs typeface="Times New Roman" panose="02020603050405020304" pitchFamily="18" charset="0"/>
              </a:rPr>
              <a:t>E. coli</a:t>
            </a:r>
            <a:r>
              <a:rPr lang="en-US" altLang="ja-JP" sz="1050" kern="100" dirty="0">
                <a:latin typeface="Times New Roman" panose="02020603050405020304" pitchFamily="18" charset="0"/>
                <a:ea typeface="ＭＳ 明朝" panose="02020609040205080304" pitchFamily="17" charset="-128"/>
                <a:cs typeface="Times New Roman" panose="02020603050405020304" pitchFamily="18" charset="0"/>
              </a:rPr>
              <a:t> and </a:t>
            </a:r>
            <a:r>
              <a:rPr lang="en-US" altLang="ja-JP" sz="1050" i="1" kern="100" dirty="0">
                <a:latin typeface="Times New Roman" panose="02020603050405020304" pitchFamily="18" charset="0"/>
                <a:ea typeface="ＭＳ 明朝" panose="02020609040205080304" pitchFamily="17" charset="-128"/>
                <a:cs typeface="Times New Roman" panose="02020603050405020304" pitchFamily="18" charset="0"/>
              </a:rPr>
              <a:t>Rhizobium radiobacter </a:t>
            </a:r>
            <a:r>
              <a:rPr lang="en-US" altLang="ja-JP" sz="1050" kern="100" dirty="0">
                <a:latin typeface="Times New Roman" panose="02020603050405020304" pitchFamily="18" charset="0"/>
                <a:ea typeface="ＭＳ 明朝" panose="02020609040205080304" pitchFamily="17" charset="-128"/>
                <a:cs typeface="Times New Roman" panose="02020603050405020304" pitchFamily="18" charset="0"/>
              </a:rPr>
              <a:t>(syn. </a:t>
            </a:r>
            <a:r>
              <a:rPr lang="la-Latn" altLang="ja-JP" sz="1050" i="1" kern="100" dirty="0">
                <a:latin typeface="Times New Roman" panose="02020603050405020304" pitchFamily="18" charset="0"/>
                <a:ea typeface="ＭＳ 明朝" panose="02020609040205080304" pitchFamily="17" charset="-128"/>
                <a:cs typeface="Times New Roman" panose="02020603050405020304" pitchFamily="18" charset="0"/>
              </a:rPr>
              <a:t>Agrobacterium tumefaciens</a:t>
            </a:r>
            <a:r>
              <a:rPr lang="en-US" altLang="ja-JP" sz="1050" kern="100" dirty="0">
                <a:latin typeface="Times New Roman" panose="02020603050405020304" pitchFamily="18" charset="0"/>
                <a:ea typeface="ＭＳ 明朝" panose="02020609040205080304" pitchFamily="17" charset="-128"/>
                <a:cs typeface="Times New Roman" panose="02020603050405020304" pitchFamily="18" charset="0"/>
              </a:rPr>
              <a:t>), in an appropriate ratio. The mixture was reacted with the master mix of </a:t>
            </a:r>
            <a:r>
              <a:rPr lang="en-US" altLang="ja-JP" sz="1050" kern="100" dirty="0" err="1">
                <a:latin typeface="Times New Roman" panose="02020603050405020304" pitchFamily="18" charset="0"/>
                <a:ea typeface="ＭＳ 明朝" panose="02020609040205080304" pitchFamily="17" charset="-128"/>
                <a:cs typeface="Times New Roman" panose="02020603050405020304" pitchFamily="18" charset="0"/>
              </a:rPr>
              <a:t>NEBuilder</a:t>
            </a:r>
            <a:r>
              <a:rPr lang="en-US" altLang="ja-JP" sz="1050" kern="100" dirty="0">
                <a:latin typeface="Times New Roman" panose="02020603050405020304" pitchFamily="18" charset="0"/>
                <a:ea typeface="ＭＳ 明朝" panose="02020609040205080304" pitchFamily="17" charset="-128"/>
                <a:cs typeface="Times New Roman" panose="02020603050405020304" pitchFamily="18" charset="0"/>
              </a:rPr>
              <a:t> HiFi Assembly Cloning Kit (New England Biolabs, Ipswich, MA) according to manufacturer’s protocol, and the reactant was introduced into the competent </a:t>
            </a:r>
            <a:r>
              <a:rPr lang="en-US" altLang="ja-JP" sz="1050" i="1" kern="100" dirty="0">
                <a:latin typeface="Times New Roman" panose="02020603050405020304" pitchFamily="18" charset="0"/>
                <a:ea typeface="ＭＳ 明朝" panose="02020609040205080304" pitchFamily="17" charset="-128"/>
                <a:cs typeface="Times New Roman" panose="02020603050405020304" pitchFamily="18" charset="0"/>
              </a:rPr>
              <a:t>E. coli</a:t>
            </a:r>
            <a:r>
              <a:rPr lang="en-US" altLang="ja-JP" sz="1050" kern="100" dirty="0">
                <a:latin typeface="Times New Roman" panose="02020603050405020304" pitchFamily="18" charset="0"/>
                <a:ea typeface="ＭＳ 明朝" panose="02020609040205080304" pitchFamily="17" charset="-128"/>
                <a:cs typeface="Times New Roman" panose="02020603050405020304" pitchFamily="18" charset="0"/>
              </a:rPr>
              <a:t> included in the kit. The transformants were selected by a 25 µg/mL kanamycin-containing LB plate and its plasmid structure was checked by colony PCR (details are not shown). A clone containing a desirable plasmid was cultured and the plasmid was extracted. The plasmid, </a:t>
            </a:r>
            <a:r>
              <a:rPr lang="en-US" altLang="ja-JP" sz="1050" kern="100" dirty="0" err="1">
                <a:latin typeface="Times New Roman" panose="02020603050405020304" pitchFamily="18" charset="0"/>
                <a:ea typeface="ＭＳ 明朝" panose="02020609040205080304" pitchFamily="17" charset="-128"/>
                <a:cs typeface="Times New Roman" panose="02020603050405020304" pitchFamily="18" charset="0"/>
              </a:rPr>
              <a:t>pRIE-</a:t>
            </a:r>
            <a:r>
              <a:rPr lang="en-US" altLang="ja-JP" sz="1050" i="1" kern="100" dirty="0" err="1">
                <a:latin typeface="Times New Roman" panose="02020603050405020304" pitchFamily="18" charset="0"/>
                <a:ea typeface="ＭＳ 明朝" panose="02020609040205080304" pitchFamily="17" charset="-128"/>
                <a:cs typeface="Times New Roman" panose="02020603050405020304" pitchFamily="18" charset="0"/>
              </a:rPr>
              <a:t>glkA</a:t>
            </a:r>
            <a:r>
              <a:rPr lang="en-US" altLang="ja-JP" sz="1050" kern="100" dirty="0">
                <a:latin typeface="Times New Roman" panose="02020603050405020304" pitchFamily="18" charset="0"/>
                <a:ea typeface="ＭＳ 明朝" panose="02020609040205080304" pitchFamily="17" charset="-128"/>
                <a:cs typeface="Times New Roman" panose="02020603050405020304" pitchFamily="18" charset="0"/>
              </a:rPr>
              <a:t>(Q300K)-</a:t>
            </a:r>
            <a:r>
              <a:rPr lang="en-US" altLang="ja-JP" sz="1050" i="1" kern="100" dirty="0">
                <a:latin typeface="Times New Roman" panose="02020603050405020304" pitchFamily="18" charset="0"/>
                <a:ea typeface="ＭＳ 明朝" panose="02020609040205080304" pitchFamily="17" charset="-128"/>
                <a:cs typeface="Times New Roman" panose="02020603050405020304" pitchFamily="18" charset="0"/>
              </a:rPr>
              <a:t>hph</a:t>
            </a:r>
            <a:r>
              <a:rPr lang="en-US" altLang="ja-JP" sz="1050" kern="100" dirty="0">
                <a:latin typeface="Times New Roman" panose="02020603050405020304" pitchFamily="18" charset="0"/>
                <a:ea typeface="ＭＳ 明朝" panose="02020609040205080304" pitchFamily="17" charset="-128"/>
                <a:cs typeface="Times New Roman" panose="02020603050405020304" pitchFamily="18" charset="0"/>
              </a:rPr>
              <a:t>, was introduced into </a:t>
            </a:r>
            <a:r>
              <a:rPr lang="en-US" altLang="ja-JP" sz="1050" i="1" kern="100" dirty="0">
                <a:latin typeface="Times New Roman" panose="02020603050405020304" pitchFamily="18" charset="0"/>
                <a:ea typeface="ＭＳ 明朝" panose="02020609040205080304" pitchFamily="17" charset="-128"/>
                <a:cs typeface="Times New Roman" panose="02020603050405020304" pitchFamily="18" charset="0"/>
              </a:rPr>
              <a:t>R. radiobacter </a:t>
            </a:r>
            <a:r>
              <a:rPr lang="en-US" altLang="ja-JP" sz="1050" kern="100" dirty="0">
                <a:latin typeface="Times New Roman" panose="02020603050405020304" pitchFamily="18" charset="0"/>
                <a:ea typeface="ＭＳ 明朝" panose="02020609040205080304" pitchFamily="17" charset="-128"/>
                <a:cs typeface="Times New Roman" panose="02020603050405020304" pitchFamily="18" charset="0"/>
              </a:rPr>
              <a:t>LBA4404 by electroporation using a MicroPulser Electroporator (Bio-Rad Laboratories, Hercules, CA) and the transformants were selected by a kanamycin-containing LB plate. Transformation of RIB2604</a:t>
            </a:r>
            <a:r>
              <a:rPr lang="en-US" altLang="ja-JP" sz="1050" i="1" kern="100" dirty="0">
                <a:latin typeface="Times New Roman" panose="02020603050405020304" pitchFamily="18" charset="0"/>
                <a:ea typeface="ＭＳ 明朝" panose="02020609040205080304" pitchFamily="17" charset="-128"/>
                <a:cs typeface="Times New Roman" panose="02020603050405020304" pitchFamily="18" charset="0"/>
              </a:rPr>
              <a:t> </a:t>
            </a:r>
            <a:r>
              <a:rPr lang="en-US" altLang="ja-JP" sz="1050" i="1" kern="100" dirty="0" err="1">
                <a:latin typeface="Times New Roman" panose="02020603050405020304" pitchFamily="18" charset="0"/>
                <a:ea typeface="ＭＳ 明朝" panose="02020609040205080304" pitchFamily="17" charset="-128"/>
                <a:cs typeface="Times New Roman" panose="02020603050405020304" pitchFamily="18" charset="0"/>
              </a:rPr>
              <a:t>ligD</a:t>
            </a:r>
            <a:r>
              <a:rPr lang="en-US" altLang="ja-JP" sz="1050" kern="100" dirty="0" err="1">
                <a:latin typeface="Times New Roman" panose="02020603050405020304" pitchFamily="18" charset="0"/>
                <a:ea typeface="ＭＳ 明朝" panose="02020609040205080304" pitchFamily="17" charset="-128"/>
                <a:cs typeface="Times New Roman" panose="02020603050405020304" pitchFamily="18" charset="0"/>
              </a:rPr>
              <a:t>Δ</a:t>
            </a:r>
            <a:r>
              <a:rPr lang="en-US" altLang="ja-JP" sz="1050" kern="100" dirty="0">
                <a:latin typeface="Times New Roman" panose="02020603050405020304" pitchFamily="18" charset="0"/>
                <a:ea typeface="ＭＳ 明朝" panose="02020609040205080304" pitchFamily="17" charset="-128"/>
                <a:cs typeface="Times New Roman" panose="02020603050405020304" pitchFamily="18" charset="0"/>
              </a:rPr>
              <a:t> with recombinant </a:t>
            </a:r>
            <a:r>
              <a:rPr lang="en-US" altLang="ja-JP" sz="1050" i="1" kern="100" dirty="0">
                <a:latin typeface="Times New Roman" panose="02020603050405020304" pitchFamily="18" charset="0"/>
                <a:ea typeface="ＭＳ 明朝" panose="02020609040205080304" pitchFamily="17" charset="-128"/>
                <a:cs typeface="Times New Roman" panose="02020603050405020304" pitchFamily="18" charset="0"/>
              </a:rPr>
              <a:t>R. radiobacter </a:t>
            </a:r>
            <a:r>
              <a:rPr lang="en-US" altLang="ja-JP" sz="1050" kern="100" dirty="0">
                <a:latin typeface="Times New Roman" panose="02020603050405020304" pitchFamily="18" charset="0"/>
                <a:ea typeface="ＭＳ 明朝" panose="02020609040205080304" pitchFamily="17" charset="-128"/>
                <a:cs typeface="Times New Roman" panose="02020603050405020304" pitchFamily="18" charset="0"/>
              </a:rPr>
              <a:t>LBA4404 was carried out according to </a:t>
            </a:r>
            <a:r>
              <a:rPr lang="en-US" altLang="ja-JP" sz="1050" kern="100" dirty="0" err="1">
                <a:latin typeface="Times New Roman" panose="02020603050405020304" pitchFamily="18" charset="0"/>
                <a:ea typeface="ＭＳ 明朝" panose="02020609040205080304" pitchFamily="17" charset="-128"/>
                <a:cs typeface="Times New Roman" panose="02020603050405020304" pitchFamily="18" charset="0"/>
              </a:rPr>
              <a:t>Michielse’s</a:t>
            </a:r>
            <a:r>
              <a:rPr lang="en-US" altLang="ja-JP" sz="1050" kern="100" dirty="0">
                <a:latin typeface="Times New Roman" panose="02020603050405020304" pitchFamily="18" charset="0"/>
                <a:ea typeface="ＭＳ 明朝" panose="02020609040205080304" pitchFamily="17" charset="-128"/>
                <a:cs typeface="Times New Roman" panose="02020603050405020304" pitchFamily="18" charset="0"/>
              </a:rPr>
              <a:t> method [13]. Transformants of RIB2604</a:t>
            </a:r>
            <a:r>
              <a:rPr lang="en-US" altLang="ja-JP" sz="1050" i="1" kern="100" dirty="0">
                <a:latin typeface="Times New Roman" panose="02020603050405020304" pitchFamily="18" charset="0"/>
                <a:ea typeface="ＭＳ 明朝" panose="02020609040205080304" pitchFamily="17" charset="-128"/>
                <a:cs typeface="Times New Roman" panose="02020603050405020304" pitchFamily="18" charset="0"/>
              </a:rPr>
              <a:t> </a:t>
            </a:r>
            <a:r>
              <a:rPr lang="en-US" altLang="ja-JP" sz="1050" i="1" kern="100" dirty="0" err="1">
                <a:latin typeface="Times New Roman" panose="02020603050405020304" pitchFamily="18" charset="0"/>
                <a:ea typeface="ＭＳ 明朝" panose="02020609040205080304" pitchFamily="17" charset="-128"/>
                <a:cs typeface="Times New Roman" panose="02020603050405020304" pitchFamily="18" charset="0"/>
              </a:rPr>
              <a:t>ligD</a:t>
            </a:r>
            <a:r>
              <a:rPr lang="en-US" altLang="ja-JP" sz="1050" kern="100" dirty="0" err="1">
                <a:latin typeface="Times New Roman" panose="02020603050405020304" pitchFamily="18" charset="0"/>
                <a:ea typeface="ＭＳ 明朝" panose="02020609040205080304" pitchFamily="17" charset="-128"/>
                <a:cs typeface="Times New Roman" panose="02020603050405020304" pitchFamily="18" charset="0"/>
              </a:rPr>
              <a:t>Δ</a:t>
            </a:r>
            <a:r>
              <a:rPr lang="en-US" altLang="ja-JP" sz="1050" kern="100" dirty="0">
                <a:latin typeface="Times New Roman" panose="02020603050405020304" pitchFamily="18" charset="0"/>
                <a:ea typeface="ＭＳ 明朝" panose="02020609040205080304" pitchFamily="17" charset="-128"/>
                <a:cs typeface="Times New Roman" panose="02020603050405020304" pitchFamily="18" charset="0"/>
              </a:rPr>
              <a:t> were selected by 100 µg/mL hygromycin-containing CDA plate and the structure of its </a:t>
            </a:r>
            <a:r>
              <a:rPr lang="en-US" altLang="ja-JP" sz="1050" i="1" kern="100" dirty="0" err="1">
                <a:latin typeface="Times New Roman" panose="02020603050405020304" pitchFamily="18" charset="0"/>
                <a:ea typeface="ＭＳ 明朝" panose="02020609040205080304" pitchFamily="17" charset="-128"/>
                <a:cs typeface="Times New Roman" panose="02020603050405020304" pitchFamily="18" charset="0"/>
              </a:rPr>
              <a:t>glkA</a:t>
            </a:r>
            <a:r>
              <a:rPr lang="en-US" altLang="ja-JP" sz="1050" kern="100" dirty="0">
                <a:latin typeface="Times New Roman" panose="02020603050405020304" pitchFamily="18" charset="0"/>
                <a:ea typeface="ＭＳ 明朝" panose="02020609040205080304" pitchFamily="17" charset="-128"/>
                <a:cs typeface="Times New Roman" panose="02020603050405020304" pitchFamily="18" charset="0"/>
              </a:rPr>
              <a:t> locus checked by PCR using primers 7 and 8 (details are not shown). Four candidate clones were isolated and the genomic DNA was extracted from each clone using the </a:t>
            </a:r>
            <a:r>
              <a:rPr lang="en-US" altLang="ja-JP" sz="1050" kern="100" dirty="0" err="1">
                <a:latin typeface="Times New Roman" panose="02020603050405020304" pitchFamily="18" charset="0"/>
                <a:ea typeface="ＭＳ 明朝" panose="02020609040205080304" pitchFamily="17" charset="-128"/>
                <a:cs typeface="Times New Roman" panose="02020603050405020304" pitchFamily="18" charset="0"/>
              </a:rPr>
              <a:t>MightyPrep</a:t>
            </a:r>
            <a:r>
              <a:rPr lang="en-US" altLang="ja-JP" sz="1050" kern="100" dirty="0">
                <a:latin typeface="Times New Roman" panose="02020603050405020304" pitchFamily="18" charset="0"/>
                <a:ea typeface="ＭＳ 明朝" panose="02020609040205080304" pitchFamily="17" charset="-128"/>
                <a:cs typeface="Times New Roman" panose="02020603050405020304" pitchFamily="18" charset="0"/>
              </a:rPr>
              <a:t> reagent for DNA (Takara Bio). DNA sequencing of </a:t>
            </a:r>
            <a:r>
              <a:rPr lang="en-US" altLang="ja-JP" sz="1050" i="1" kern="100" dirty="0" err="1">
                <a:latin typeface="Times New Roman" panose="02020603050405020304" pitchFamily="18" charset="0"/>
                <a:ea typeface="ＭＳ 明朝" panose="02020609040205080304" pitchFamily="17" charset="-128"/>
                <a:cs typeface="Times New Roman" panose="02020603050405020304" pitchFamily="18" charset="0"/>
              </a:rPr>
              <a:t>glkA</a:t>
            </a:r>
            <a:r>
              <a:rPr lang="en-US" altLang="ja-JP" sz="1050" kern="100" dirty="0">
                <a:latin typeface="Times New Roman" panose="02020603050405020304" pitchFamily="18" charset="0"/>
                <a:ea typeface="ＭＳ 明朝" panose="02020609040205080304" pitchFamily="17" charset="-128"/>
                <a:cs typeface="Times New Roman" panose="02020603050405020304" pitchFamily="18" charset="0"/>
              </a:rPr>
              <a:t> in the each candidate was done using genomic DNA and primers 9 and 10, both primers are common in PCR amplification of </a:t>
            </a:r>
            <a:r>
              <a:rPr lang="en-US" altLang="ja-JP" sz="1050" i="1" kern="100" dirty="0" err="1">
                <a:latin typeface="Times New Roman" panose="02020603050405020304" pitchFamily="18" charset="0"/>
                <a:ea typeface="ＭＳ 明朝" panose="02020609040205080304" pitchFamily="17" charset="-128"/>
                <a:cs typeface="Times New Roman" panose="02020603050405020304" pitchFamily="18" charset="0"/>
              </a:rPr>
              <a:t>glkA</a:t>
            </a:r>
            <a:r>
              <a:rPr lang="en-US" altLang="ja-JP" sz="1050" kern="100" dirty="0">
                <a:latin typeface="Times New Roman" panose="02020603050405020304" pitchFamily="18" charset="0"/>
                <a:ea typeface="ＭＳ 明朝" panose="02020609040205080304" pitchFamily="17" charset="-128"/>
                <a:cs typeface="Times New Roman" panose="02020603050405020304" pitchFamily="18" charset="0"/>
              </a:rPr>
              <a:t> and Sanger sequencing (details are not shown). PCR amplification and sequencing of </a:t>
            </a:r>
            <a:r>
              <a:rPr lang="en-US" altLang="ja-JP" sz="1050" i="1" kern="100" dirty="0" err="1">
                <a:latin typeface="Times New Roman" panose="02020603050405020304" pitchFamily="18" charset="0"/>
                <a:ea typeface="ＭＳ 明朝" panose="02020609040205080304" pitchFamily="17" charset="-128"/>
                <a:cs typeface="Times New Roman" panose="02020603050405020304" pitchFamily="18" charset="0"/>
              </a:rPr>
              <a:t>hxkA</a:t>
            </a:r>
            <a:r>
              <a:rPr lang="en-US" altLang="ja-JP" sz="1050" kern="100" dirty="0">
                <a:latin typeface="Times New Roman" panose="02020603050405020304" pitchFamily="18" charset="0"/>
                <a:ea typeface="ＭＳ 明朝" panose="02020609040205080304" pitchFamily="17" charset="-128"/>
                <a:cs typeface="Times New Roman" panose="02020603050405020304" pitchFamily="18" charset="0"/>
              </a:rPr>
              <a:t>, </a:t>
            </a:r>
            <a:r>
              <a:rPr lang="en-US" altLang="ja-JP" sz="1050" i="1" kern="100" dirty="0" err="1">
                <a:latin typeface="Times New Roman" panose="02020603050405020304" pitchFamily="18" charset="0"/>
                <a:ea typeface="ＭＳ 明朝" panose="02020609040205080304" pitchFamily="17" charset="-128"/>
                <a:cs typeface="Times New Roman" panose="02020603050405020304" pitchFamily="18" charset="0"/>
              </a:rPr>
              <a:t>hxkB</a:t>
            </a:r>
            <a:r>
              <a:rPr lang="en-US" altLang="ja-JP" sz="1050" i="1" kern="100" dirty="0">
                <a:latin typeface="Times New Roman" panose="02020603050405020304" pitchFamily="18" charset="0"/>
                <a:ea typeface="ＭＳ 明朝" panose="02020609040205080304" pitchFamily="17" charset="-128"/>
                <a:cs typeface="Times New Roman" panose="02020603050405020304" pitchFamily="18" charset="0"/>
              </a:rPr>
              <a:t>,</a:t>
            </a:r>
            <a:r>
              <a:rPr lang="en-US" altLang="ja-JP" sz="1050" kern="100" dirty="0">
                <a:latin typeface="Times New Roman" panose="02020603050405020304" pitchFamily="18" charset="0"/>
                <a:ea typeface="ＭＳ 明朝" panose="02020609040205080304" pitchFamily="17" charset="-128"/>
                <a:cs typeface="Times New Roman" panose="02020603050405020304" pitchFamily="18" charset="0"/>
              </a:rPr>
              <a:t> and </a:t>
            </a:r>
            <a:r>
              <a:rPr lang="en-US" altLang="ja-JP" sz="1050" i="1" kern="100" dirty="0" err="1">
                <a:latin typeface="Times New Roman" panose="02020603050405020304" pitchFamily="18" charset="0"/>
                <a:ea typeface="ＭＳ 明朝" panose="02020609040205080304" pitchFamily="17" charset="-128"/>
                <a:cs typeface="Times New Roman" panose="02020603050405020304" pitchFamily="18" charset="0"/>
              </a:rPr>
              <a:t>creA</a:t>
            </a:r>
            <a:r>
              <a:rPr lang="en-US" altLang="ja-JP" sz="1050" kern="100" dirty="0">
                <a:latin typeface="Times New Roman" panose="02020603050405020304" pitchFamily="18" charset="0"/>
                <a:ea typeface="ＭＳ 明朝" panose="02020609040205080304" pitchFamily="17" charset="-128"/>
                <a:cs typeface="Times New Roman" panose="02020603050405020304" pitchFamily="18" charset="0"/>
              </a:rPr>
              <a:t> of mutant No. 3 was carried out with its genomic DNA and the primers set listed on Table S3.</a:t>
            </a:r>
          </a:p>
          <a:p>
            <a:pPr algn="just">
              <a:lnSpc>
                <a:spcPts val="1500"/>
              </a:lnSpc>
              <a:spcAft>
                <a:spcPts val="0"/>
              </a:spcAft>
            </a:pPr>
            <a:endParaRPr lang="en-US" altLang="ja-JP" sz="1050" kern="100" dirty="0">
              <a:latin typeface="Times New Roman" panose="02020603050405020304" pitchFamily="18" charset="0"/>
              <a:ea typeface="ＭＳ 明朝" panose="02020609040205080304" pitchFamily="17" charset="-128"/>
              <a:cs typeface="Times New Roman" panose="02020603050405020304" pitchFamily="18" charset="0"/>
            </a:endParaRPr>
          </a:p>
          <a:p>
            <a:pPr algn="just">
              <a:lnSpc>
                <a:spcPts val="1500"/>
              </a:lnSpc>
              <a:spcAft>
                <a:spcPts val="0"/>
              </a:spcAft>
            </a:pPr>
            <a:endParaRPr lang="en-US" altLang="ja-JP" sz="1050" kern="100" dirty="0">
              <a:latin typeface="Times New Roman" panose="02020603050405020304" pitchFamily="18" charset="0"/>
              <a:ea typeface="ＭＳ 明朝" panose="02020609040205080304" pitchFamily="17" charset="-128"/>
              <a:cs typeface="Times New Roman" panose="02020603050405020304" pitchFamily="18" charset="0"/>
            </a:endParaRPr>
          </a:p>
          <a:p>
            <a:pPr algn="just">
              <a:lnSpc>
                <a:spcPts val="1500"/>
              </a:lnSpc>
              <a:spcAft>
                <a:spcPts val="0"/>
              </a:spcAft>
            </a:pPr>
            <a:r>
              <a:rPr lang="en-US" altLang="ja-JP" sz="1050" b="1" kern="100" dirty="0">
                <a:latin typeface="Times New Roman" panose="02020603050405020304" pitchFamily="18" charset="0"/>
                <a:ea typeface="ＭＳ 明朝" panose="02020609040205080304" pitchFamily="17" charset="-128"/>
                <a:cs typeface="Times New Roman" panose="02020603050405020304" pitchFamily="18" charset="0"/>
              </a:rPr>
              <a:t>Supplemental reference</a:t>
            </a:r>
          </a:p>
          <a:p>
            <a:pPr algn="just">
              <a:lnSpc>
                <a:spcPts val="1500"/>
              </a:lnSpc>
              <a:spcAft>
                <a:spcPts val="0"/>
              </a:spcAft>
            </a:pPr>
            <a:r>
              <a:rPr lang="en-US" altLang="ja-JP" sz="1050" kern="100" dirty="0">
                <a:latin typeface="Times New Roman" panose="02020603050405020304" pitchFamily="18" charset="0"/>
                <a:ea typeface="ＭＳ 明朝" panose="02020609040205080304" pitchFamily="17" charset="-128"/>
                <a:cs typeface="Times New Roman" panose="02020603050405020304" pitchFamily="18" charset="0"/>
              </a:rPr>
              <a:t>[34] </a:t>
            </a:r>
            <a:r>
              <a:rPr lang="en-US" altLang="ja-JP" sz="1050" kern="100" dirty="0" err="1">
                <a:latin typeface="Times New Roman" panose="02020603050405020304" pitchFamily="18" charset="0"/>
                <a:ea typeface="ＭＳ 明朝" panose="02020609040205080304" pitchFamily="17" charset="-128"/>
                <a:cs typeface="Times New Roman" panose="02020603050405020304" pitchFamily="18" charset="0"/>
              </a:rPr>
              <a:t>Reissig</a:t>
            </a:r>
            <a:r>
              <a:rPr lang="en-US" altLang="ja-JP" sz="1050" kern="100" dirty="0">
                <a:latin typeface="Times New Roman" panose="02020603050405020304" pitchFamily="18" charset="0"/>
                <a:ea typeface="ＭＳ 明朝" panose="02020609040205080304" pitchFamily="17" charset="-128"/>
                <a:cs typeface="Times New Roman" panose="02020603050405020304" pitchFamily="18" charset="0"/>
              </a:rPr>
              <a:t> JL, </a:t>
            </a:r>
            <a:r>
              <a:rPr lang="en-US" altLang="ja-JP" sz="1050" kern="100" dirty="0" err="1">
                <a:latin typeface="Times New Roman" panose="02020603050405020304" pitchFamily="18" charset="0"/>
                <a:ea typeface="ＭＳ 明朝" panose="02020609040205080304" pitchFamily="17" charset="-128"/>
                <a:cs typeface="Times New Roman" panose="02020603050405020304" pitchFamily="18" charset="0"/>
              </a:rPr>
              <a:t>Storminger</a:t>
            </a:r>
            <a:r>
              <a:rPr lang="en-US" altLang="ja-JP" sz="1050" kern="100" dirty="0">
                <a:latin typeface="Times New Roman" panose="02020603050405020304" pitchFamily="18" charset="0"/>
                <a:ea typeface="ＭＳ 明朝" panose="02020609040205080304" pitchFamily="17" charset="-128"/>
                <a:cs typeface="Times New Roman" panose="02020603050405020304" pitchFamily="18" charset="0"/>
              </a:rPr>
              <a:t> JL, Leloir LF. MODIFIED COLORIMETRIC METHOD FOR THE ESTIMATION OF </a:t>
            </a:r>
            <a:r>
              <a:rPr lang="en-US" altLang="ja-JP" sz="1050" i="1" kern="100" dirty="0">
                <a:latin typeface="Times New Roman" panose="02020603050405020304" pitchFamily="18" charset="0"/>
                <a:ea typeface="ＭＳ 明朝" panose="02020609040205080304" pitchFamily="17" charset="-128"/>
                <a:cs typeface="Times New Roman" panose="02020603050405020304" pitchFamily="18" charset="0"/>
              </a:rPr>
              <a:t>N</a:t>
            </a:r>
            <a:r>
              <a:rPr lang="en-US" altLang="ja-JP" sz="1050" kern="100" dirty="0">
                <a:latin typeface="Times New Roman" panose="02020603050405020304" pitchFamily="18" charset="0"/>
                <a:ea typeface="ＭＳ 明朝" panose="02020609040205080304" pitchFamily="17" charset="-128"/>
                <a:cs typeface="Times New Roman" panose="02020603050405020304" pitchFamily="18" charset="0"/>
              </a:rPr>
              <a:t>-ACETYLAMINO SUGARS. J Biol Chem. 1955;217:959–966.</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316622145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w="19050">
          <a:solidFill>
            <a:schemeClr val="tx1"/>
          </a:solidFill>
        </a:ln>
      </a:spPr>
      <a:bodyPr wrap="square" rtlCol="0">
        <a:spAutoFit/>
      </a:bodyPr>
      <a:lstStyle>
        <a:defPPr algn="ctr">
          <a:defRPr kumimoji="1" sz="1200" dirty="0" smtClean="0">
            <a:latin typeface="Times New Roman" panose="02020603050405020304" pitchFamily="18" charset="0"/>
            <a:cs typeface="Times New Roman" panose="02020603050405020304" pitchFamily="18" charset="0"/>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2514</TotalTime>
  <Words>1374</Words>
  <Application>Microsoft Office PowerPoint</Application>
  <PresentationFormat>A4 210 x 297 mm</PresentationFormat>
  <Paragraphs>342</Paragraphs>
  <Slides>9</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9</vt:i4>
      </vt:variant>
    </vt:vector>
  </HeadingPairs>
  <TitlesOfParts>
    <vt:vector size="14" baseType="lpstr">
      <vt:lpstr>Arial</vt:lpstr>
      <vt:lpstr>Calibri</vt:lpstr>
      <vt:lpstr>Century</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冨本　和也</dc:creator>
  <cp:lastModifiedBy>冨本　和也</cp:lastModifiedBy>
  <cp:revision>181</cp:revision>
  <cp:lastPrinted>2018-12-20T02:44:04Z</cp:lastPrinted>
  <dcterms:created xsi:type="dcterms:W3CDTF">2018-12-19T07:47:06Z</dcterms:created>
  <dcterms:modified xsi:type="dcterms:W3CDTF">2019-08-15T02:21:35Z</dcterms:modified>
</cp:coreProperties>
</file>