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75"/>
            <a:ext cx="6858000" cy="238762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77"/>
            <a:ext cx="6858000" cy="165578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565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0965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9"/>
            <a:ext cx="1971675" cy="58119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9"/>
            <a:ext cx="5800725" cy="58119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56"/>
            <a:ext cx="7886700" cy="285276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512"/>
            <a:ext cx="7886700" cy="150020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56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45"/>
            <a:ext cx="3886200" cy="435138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45"/>
            <a:ext cx="3886200" cy="435138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7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681181"/>
            <a:ext cx="3868340" cy="82392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505102"/>
            <a:ext cx="3868340" cy="368462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81"/>
            <a:ext cx="3887391" cy="82392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102"/>
            <a:ext cx="3887391" cy="368462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5"/>
            <a:ext cx="2949178" cy="1600217"/>
          </a:xfrm>
        </p:spPr>
        <p:txBody>
          <a:bodyPr anchor="b"/>
          <a:lstStyle>
            <a:lvl1pPr>
              <a:defRPr sz="319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36"/>
            <a:ext cx="4629150" cy="4873677"/>
          </a:xfrm>
        </p:spPr>
        <p:txBody>
          <a:bodyPr/>
          <a:lstStyle>
            <a:lvl1pPr>
              <a:defRPr sz="3195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22"/>
            <a:ext cx="2949178" cy="3811629"/>
          </a:xfrm>
        </p:spPr>
        <p:txBody>
          <a:bodyPr/>
          <a:lstStyle>
            <a:lvl1pPr marL="0" indent="0">
              <a:buNone/>
              <a:defRPr sz="1600"/>
            </a:lvl1pPr>
            <a:lvl2pPr marL="456565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5"/>
            <a:ext cx="2949178" cy="1600217"/>
          </a:xfrm>
        </p:spPr>
        <p:txBody>
          <a:bodyPr anchor="b"/>
          <a:lstStyle>
            <a:lvl1pPr>
              <a:defRPr sz="319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36"/>
            <a:ext cx="4629150" cy="4873677"/>
          </a:xfrm>
        </p:spPr>
        <p:txBody>
          <a:bodyPr/>
          <a:lstStyle>
            <a:lvl1pPr marL="0" indent="0">
              <a:buNone/>
              <a:defRPr sz="3195"/>
            </a:lvl1pPr>
            <a:lvl2pPr marL="456565" indent="0">
              <a:buNone/>
              <a:defRPr sz="2800"/>
            </a:lvl2pPr>
            <a:lvl3pPr marL="914400" indent="0">
              <a:buNone/>
              <a:defRPr sz="2400"/>
            </a:lvl3pPr>
            <a:lvl4pPr marL="1370965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22"/>
            <a:ext cx="2949178" cy="3811629"/>
          </a:xfrm>
        </p:spPr>
        <p:txBody>
          <a:bodyPr/>
          <a:lstStyle>
            <a:lvl1pPr marL="0" indent="0">
              <a:buNone/>
              <a:defRPr sz="1600"/>
            </a:lvl1pPr>
            <a:lvl2pPr marL="456565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45"/>
            <a:ext cx="7886700" cy="4351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418"/>
            <a:ext cx="2057400" cy="3651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418"/>
            <a:ext cx="3086100" cy="3651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418"/>
            <a:ext cx="2057400" cy="3651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8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2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Supple_Figure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880" y="149860"/>
            <a:ext cx="5847715" cy="661352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5963285" y="2609215"/>
            <a:ext cx="3026410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en-US" altLang="en-US" sz="1200" b="1">
                <a:sym typeface="+mn-ea"/>
              </a:rPr>
              <a:t>Supplementary Fig.S1</a:t>
            </a:r>
            <a:r>
              <a:rPr lang="en-US" altLang="en-US" sz="1200">
                <a:sym typeface="+mn-ea"/>
              </a:rPr>
              <a:t> Photographs of leaves from WT and two independent transgenic lines each of miR160-OE and miR160-KD plants. For each plant type representative leaves emerging from nodes 4, 5 and 6 (counting from top of the plant) are shown here. Downward curved leaf phenotype can be observed in the leaves from both the miR160-OE transgenic plants. White arrows indicated the presence of small lateral leaves and supression of leaf compounding.</a:t>
            </a:r>
            <a:endParaRPr lang="en-US" altLang="en-US" sz="1200">
              <a:sym typeface="+mn-ea"/>
            </a:endParaRPr>
          </a:p>
          <a:p>
            <a:endParaRPr lang="en-US" altLang="en-US" sz="1200"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Supple_Figure-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61" y="912245"/>
            <a:ext cx="5539621" cy="4034076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5674995" y="912495"/>
            <a:ext cx="338264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en-US" altLang="en-US" sz="1200" b="1">
                <a:sym typeface="+mn-ea"/>
              </a:rPr>
              <a:t>Supplementary Fig.S</a:t>
            </a:r>
            <a:r>
              <a:rPr lang="" altLang="en-US" sz="1200" b="1">
                <a:sym typeface="+mn-ea"/>
              </a:rPr>
              <a:t>2</a:t>
            </a:r>
            <a:r>
              <a:rPr lang="en-US" altLang="en-US" sz="1200">
                <a:sym typeface="+mn-ea"/>
              </a:rPr>
              <a:t> </a:t>
            </a:r>
            <a:r>
              <a:rPr lang="" altLang="en-US" sz="1200">
                <a:sym typeface="+mn-ea"/>
              </a:rPr>
              <a:t>C</a:t>
            </a:r>
            <a:r>
              <a:rPr lang="en-US" altLang="en-US" sz="1200">
                <a:sym typeface="+mn-ea"/>
              </a:rPr>
              <a:t>ompar</a:t>
            </a:r>
            <a:r>
              <a:rPr lang="" altLang="en-US" sz="1200">
                <a:sym typeface="+mn-ea"/>
              </a:rPr>
              <a:t>ison</a:t>
            </a:r>
            <a:r>
              <a:rPr lang="en-US" altLang="en-US" sz="1200">
                <a:sym typeface="+mn-ea"/>
              </a:rPr>
              <a:t> the leaf features with increasing leaf age. </a:t>
            </a:r>
            <a:r>
              <a:rPr lang="" altLang="en-US" sz="1200">
                <a:sym typeface="+mn-ea"/>
              </a:rPr>
              <a:t>Slihouttes of leaves from 6-weeks (young, 5th leaf) and 10-weeks (oldest leaf) old plants. The numerals on top of each leaf are the number of cuts required to flatten the terminal leaf. miR160-OE-1 leaf requires more cuts and miR160-KD-1 requires less cuts than wildtype (WT) both in young and old leaves.</a:t>
            </a:r>
            <a:endParaRPr lang="en-US" altLang="en-US" sz="1200"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Supple_Figure-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610" y="803275"/>
            <a:ext cx="5668010" cy="510349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5770245" y="912495"/>
            <a:ext cx="3403600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en-US" altLang="en-US" sz="1200" b="1">
                <a:sym typeface="+mn-ea"/>
              </a:rPr>
              <a:t>Supplementary Fig.S</a:t>
            </a:r>
            <a:r>
              <a:rPr lang="" altLang="en-US" sz="1200" b="1">
                <a:sym typeface="+mn-ea"/>
              </a:rPr>
              <a:t>3</a:t>
            </a:r>
            <a:r>
              <a:rPr lang="en-US" altLang="en-US" sz="1200">
                <a:sym typeface="+mn-ea"/>
              </a:rPr>
              <a:t> </a:t>
            </a:r>
            <a:r>
              <a:rPr lang="" altLang="en-US" sz="1200">
                <a:sym typeface="+mn-ea"/>
              </a:rPr>
              <a:t>Excess blade growth is observed on the rachis and petioles of miR160-OE-1 leaves. (A-B) Photographs of WT, miR160-KD-1 and miR160-OE-1 (young and old) leaves (A) and close up of their rachis and petiole (B). (C) Histological sections of petioles </a:t>
            </a:r>
            <a:r>
              <a:rPr lang="" sz="1200">
                <a:sym typeface="+mn-ea"/>
              </a:rPr>
              <a:t>from </a:t>
            </a:r>
            <a:r>
              <a:rPr lang="en-US" altLang="en-US" sz="1200">
                <a:sym typeface="+mn-ea"/>
              </a:rPr>
              <a:t>WT, miR160-KD-1 and miR160-OE-1 </a:t>
            </a:r>
            <a:r>
              <a:rPr lang="" altLang="en-US" sz="1200">
                <a:sym typeface="+mn-ea"/>
              </a:rPr>
              <a:t>leaves clearly shows excess blade development in miR160-OE-1 leaves.</a:t>
            </a:r>
            <a:endParaRPr lang="" altLang="en-US" sz="1200"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" altLang="en-US" sz="1200">
                <a:sym typeface="+mn-ea"/>
              </a:rPr>
              <a:t>Scale: 2 cm in A and 300 </a:t>
            </a:r>
            <a:r>
              <a:rPr lang="" altLang="en-US" sz="1200">
                <a:ea typeface="Symbola" panose="02020503060805020204" charset="0"/>
                <a:cs typeface="+mn-lt"/>
                <a:sym typeface="+mn-ea"/>
              </a:rPr>
              <a:t>µm in C.</a:t>
            </a:r>
            <a:endParaRPr lang="" altLang="en-US" sz="1200">
              <a:ea typeface="Symbola" panose="02020503060805020204" charset="0"/>
              <a:cs typeface="+mn-lt"/>
              <a:sym typeface="+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1235</Words>
  <Application>WPS Presentation</Application>
  <PresentationFormat>宽屏</PresentationFormat>
  <Paragraphs>8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6" baseType="lpstr">
      <vt:lpstr>Arial</vt:lpstr>
      <vt:lpstr>SimSun</vt:lpstr>
      <vt:lpstr>Wingdings</vt:lpstr>
      <vt:lpstr>DejaVu Sans</vt:lpstr>
      <vt:lpstr>微软雅黑</vt:lpstr>
      <vt:lpstr>Droid Sans Fallback</vt:lpstr>
      <vt:lpstr>Arial Unicode MS</vt:lpstr>
      <vt:lpstr>Calibri Light</vt:lpstr>
      <vt:lpstr>SimSun</vt:lpstr>
      <vt:lpstr>Calibri</vt:lpstr>
      <vt:lpstr>MT Extra</vt:lpstr>
      <vt:lpstr>Symbola</vt:lpstr>
      <vt:lpstr>Office 主题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wps</dc:creator>
  <cp:lastModifiedBy>arun</cp:lastModifiedBy>
  <cp:revision>9</cp:revision>
  <dcterms:created xsi:type="dcterms:W3CDTF">2020-03-01T16:42:05Z</dcterms:created>
  <dcterms:modified xsi:type="dcterms:W3CDTF">2020-03-01T16:42:05Z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1033-11.1.0.9080</vt:lpwstr>
  </property>
</Properties>
</file>