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L Reilly" initials="JLR" lastIdx="1" clrIdx="0">
    <p:extLst>
      <p:ext uri="{19B8F6BF-5375-455C-9EA6-DF929625EA0E}">
        <p15:presenceInfo xmlns:p15="http://schemas.microsoft.com/office/powerpoint/2012/main" userId="James L Reill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3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9C68-44E1-4F46-A253-5999B3802B9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7AE5-5334-440F-9237-08B647F7D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839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9C68-44E1-4F46-A253-5999B3802B9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7AE5-5334-440F-9237-08B647F7D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60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9C68-44E1-4F46-A253-5999B3802B9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7AE5-5334-440F-9237-08B647F7D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762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9C68-44E1-4F46-A253-5999B3802B9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7AE5-5334-440F-9237-08B647F7D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466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9C68-44E1-4F46-A253-5999B3802B9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7AE5-5334-440F-9237-08B647F7D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31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9C68-44E1-4F46-A253-5999B3802B9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7AE5-5334-440F-9237-08B647F7D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2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9C68-44E1-4F46-A253-5999B3802B9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7AE5-5334-440F-9237-08B647F7D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07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9C68-44E1-4F46-A253-5999B3802B9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7AE5-5334-440F-9237-08B647F7D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05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9C68-44E1-4F46-A253-5999B3802B9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7AE5-5334-440F-9237-08B647F7D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418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9C68-44E1-4F46-A253-5999B3802B9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7AE5-5334-440F-9237-08B647F7D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75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9C68-44E1-4F46-A253-5999B3802B9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7AE5-5334-440F-9237-08B647F7D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84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09C68-44E1-4F46-A253-5999B3802B9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F7AE5-5334-440F-9237-08B647F7D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82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DCE1814-F198-48AA-BE01-F3590D8A319D}"/>
              </a:ext>
            </a:extLst>
          </p:cNvPr>
          <p:cNvGrpSpPr/>
          <p:nvPr/>
        </p:nvGrpSpPr>
        <p:grpSpPr>
          <a:xfrm>
            <a:off x="192948" y="328050"/>
            <a:ext cx="7835751" cy="5227480"/>
            <a:chOff x="134225" y="276838"/>
            <a:chExt cx="7835751" cy="522748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79828561-E199-4DAE-B78D-96317526EBFD}"/>
                </a:ext>
              </a:extLst>
            </p:cNvPr>
            <p:cNvSpPr/>
            <p:nvPr/>
          </p:nvSpPr>
          <p:spPr>
            <a:xfrm>
              <a:off x="182776" y="3856740"/>
              <a:ext cx="7787200" cy="1647578"/>
            </a:xfrm>
            <a:custGeom>
              <a:avLst/>
              <a:gdLst>
                <a:gd name="connsiteX0" fmla="*/ 0 w 7488954"/>
                <a:gd name="connsiteY0" fmla="*/ 137582 h 1375819"/>
                <a:gd name="connsiteX1" fmla="*/ 137582 w 7488954"/>
                <a:gd name="connsiteY1" fmla="*/ 0 h 1375819"/>
                <a:gd name="connsiteX2" fmla="*/ 7351372 w 7488954"/>
                <a:gd name="connsiteY2" fmla="*/ 0 h 1375819"/>
                <a:gd name="connsiteX3" fmla="*/ 7488954 w 7488954"/>
                <a:gd name="connsiteY3" fmla="*/ 137582 h 1375819"/>
                <a:gd name="connsiteX4" fmla="*/ 7488954 w 7488954"/>
                <a:gd name="connsiteY4" fmla="*/ 1238237 h 1375819"/>
                <a:gd name="connsiteX5" fmla="*/ 7351372 w 7488954"/>
                <a:gd name="connsiteY5" fmla="*/ 1375819 h 1375819"/>
                <a:gd name="connsiteX6" fmla="*/ 137582 w 7488954"/>
                <a:gd name="connsiteY6" fmla="*/ 1375819 h 1375819"/>
                <a:gd name="connsiteX7" fmla="*/ 0 w 7488954"/>
                <a:gd name="connsiteY7" fmla="*/ 1238237 h 1375819"/>
                <a:gd name="connsiteX8" fmla="*/ 0 w 7488954"/>
                <a:gd name="connsiteY8" fmla="*/ 137582 h 1375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488954" h="1375819">
                  <a:moveTo>
                    <a:pt x="0" y="137582"/>
                  </a:moveTo>
                  <a:cubicBezTo>
                    <a:pt x="0" y="61598"/>
                    <a:pt x="61598" y="0"/>
                    <a:pt x="137582" y="0"/>
                  </a:cubicBezTo>
                  <a:lnTo>
                    <a:pt x="7351372" y="0"/>
                  </a:lnTo>
                  <a:cubicBezTo>
                    <a:pt x="7427356" y="0"/>
                    <a:pt x="7488954" y="61598"/>
                    <a:pt x="7488954" y="137582"/>
                  </a:cubicBezTo>
                  <a:lnTo>
                    <a:pt x="7488954" y="1238237"/>
                  </a:lnTo>
                  <a:cubicBezTo>
                    <a:pt x="7488954" y="1314221"/>
                    <a:pt x="7427356" y="1375819"/>
                    <a:pt x="7351372" y="1375819"/>
                  </a:cubicBezTo>
                  <a:lnTo>
                    <a:pt x="137582" y="1375819"/>
                  </a:lnTo>
                  <a:cubicBezTo>
                    <a:pt x="61598" y="1375819"/>
                    <a:pt x="0" y="1314221"/>
                    <a:pt x="0" y="1238237"/>
                  </a:cubicBezTo>
                  <a:lnTo>
                    <a:pt x="0" y="137582"/>
                  </a:lnTo>
                  <a:close/>
                </a:path>
              </a:pathLst>
            </a:cu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42240" rIns="5384508" bIns="142240" numCol="1" spcCol="1270" anchor="ctr" anchorCtr="0">
              <a:noAutofit/>
            </a:bodyPr>
            <a:lstStyle/>
            <a:p>
              <a:pPr marL="0" lvl="0" indent="0" algn="ctr" defTabSz="889000">
                <a:spcBef>
                  <a:spcPct val="0"/>
                </a:spcBef>
                <a:buNone/>
              </a:pPr>
              <a:r>
                <a:rPr lang="en-US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In-season </a:t>
              </a:r>
            </a:p>
            <a:p>
              <a:pPr marL="0" lvl="0" indent="0" algn="ctr" defTabSz="889000">
                <a:spcBef>
                  <a:spcPct val="0"/>
                </a:spcBef>
                <a:buNone/>
              </a:pPr>
              <a:r>
                <a:rPr lang="en-US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Study </a:t>
              </a:r>
            </a:p>
            <a:p>
              <a:pPr marL="0" lvl="0" indent="0" algn="ctr" defTabSz="889000">
                <a:spcBef>
                  <a:spcPct val="0"/>
                </a:spcBef>
                <a:buNone/>
              </a:pPr>
              <a:r>
                <a:rPr lang="en-US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Assessments </a:t>
              </a: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F572153-0951-48D0-B6FA-84A2F68C69F8}"/>
                </a:ext>
              </a:extLst>
            </p:cNvPr>
            <p:cNvSpPr/>
            <p:nvPr/>
          </p:nvSpPr>
          <p:spPr>
            <a:xfrm>
              <a:off x="134225" y="2049121"/>
              <a:ext cx="7787200" cy="1647586"/>
            </a:xfrm>
            <a:custGeom>
              <a:avLst/>
              <a:gdLst>
                <a:gd name="connsiteX0" fmla="*/ 0 w 7488954"/>
                <a:gd name="connsiteY0" fmla="*/ 137583 h 1375826"/>
                <a:gd name="connsiteX1" fmla="*/ 137583 w 7488954"/>
                <a:gd name="connsiteY1" fmla="*/ 0 h 1375826"/>
                <a:gd name="connsiteX2" fmla="*/ 7351371 w 7488954"/>
                <a:gd name="connsiteY2" fmla="*/ 0 h 1375826"/>
                <a:gd name="connsiteX3" fmla="*/ 7488954 w 7488954"/>
                <a:gd name="connsiteY3" fmla="*/ 137583 h 1375826"/>
                <a:gd name="connsiteX4" fmla="*/ 7488954 w 7488954"/>
                <a:gd name="connsiteY4" fmla="*/ 1238243 h 1375826"/>
                <a:gd name="connsiteX5" fmla="*/ 7351371 w 7488954"/>
                <a:gd name="connsiteY5" fmla="*/ 1375826 h 1375826"/>
                <a:gd name="connsiteX6" fmla="*/ 137583 w 7488954"/>
                <a:gd name="connsiteY6" fmla="*/ 1375826 h 1375826"/>
                <a:gd name="connsiteX7" fmla="*/ 0 w 7488954"/>
                <a:gd name="connsiteY7" fmla="*/ 1238243 h 1375826"/>
                <a:gd name="connsiteX8" fmla="*/ 0 w 7488954"/>
                <a:gd name="connsiteY8" fmla="*/ 137583 h 1375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488954" h="1375826">
                  <a:moveTo>
                    <a:pt x="0" y="137583"/>
                  </a:moveTo>
                  <a:cubicBezTo>
                    <a:pt x="0" y="61598"/>
                    <a:pt x="61598" y="0"/>
                    <a:pt x="137583" y="0"/>
                  </a:cubicBezTo>
                  <a:lnTo>
                    <a:pt x="7351371" y="0"/>
                  </a:lnTo>
                  <a:cubicBezTo>
                    <a:pt x="7427356" y="0"/>
                    <a:pt x="7488954" y="61598"/>
                    <a:pt x="7488954" y="137583"/>
                  </a:cubicBezTo>
                  <a:lnTo>
                    <a:pt x="7488954" y="1238243"/>
                  </a:lnTo>
                  <a:cubicBezTo>
                    <a:pt x="7488954" y="1314228"/>
                    <a:pt x="7427356" y="1375826"/>
                    <a:pt x="7351371" y="1375826"/>
                  </a:cubicBezTo>
                  <a:lnTo>
                    <a:pt x="137583" y="1375826"/>
                  </a:lnTo>
                  <a:cubicBezTo>
                    <a:pt x="61598" y="1375826"/>
                    <a:pt x="0" y="1314228"/>
                    <a:pt x="0" y="1238243"/>
                  </a:cubicBezTo>
                  <a:lnTo>
                    <a:pt x="0" y="137583"/>
                  </a:lnTo>
                  <a:close/>
                </a:path>
              </a:pathLst>
            </a:cu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42240" rIns="5384508" bIns="142240" numCol="1" spcCol="1270" anchor="ctr" anchorCtr="0">
              <a:noAutofit/>
            </a:bodyPr>
            <a:lstStyle/>
            <a:p>
              <a:pPr marL="0" lvl="0" indent="0" algn="ctr" defTabSz="889000">
                <a:spcBef>
                  <a:spcPct val="0"/>
                </a:spcBef>
                <a:buNone/>
              </a:pP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In-Season Recruitment +</a:t>
              </a:r>
            </a:p>
            <a:p>
              <a:pPr marL="0" lvl="0" indent="0" algn="ctr" defTabSz="889000">
                <a:spcBef>
                  <a:spcPct val="0"/>
                </a:spcBef>
                <a:buNone/>
              </a:pP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Injury Assessments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2D3D36B-839F-446A-BD60-DD03BC4B43D4}"/>
                </a:ext>
              </a:extLst>
            </p:cNvPr>
            <p:cNvSpPr/>
            <p:nvPr/>
          </p:nvSpPr>
          <p:spPr>
            <a:xfrm>
              <a:off x="134225" y="276838"/>
              <a:ext cx="7787536" cy="1650847"/>
            </a:xfrm>
            <a:custGeom>
              <a:avLst/>
              <a:gdLst>
                <a:gd name="connsiteX0" fmla="*/ 0 w 7489277"/>
                <a:gd name="connsiteY0" fmla="*/ 137855 h 1378549"/>
                <a:gd name="connsiteX1" fmla="*/ 137855 w 7489277"/>
                <a:gd name="connsiteY1" fmla="*/ 0 h 1378549"/>
                <a:gd name="connsiteX2" fmla="*/ 7351422 w 7489277"/>
                <a:gd name="connsiteY2" fmla="*/ 0 h 1378549"/>
                <a:gd name="connsiteX3" fmla="*/ 7489277 w 7489277"/>
                <a:gd name="connsiteY3" fmla="*/ 137855 h 1378549"/>
                <a:gd name="connsiteX4" fmla="*/ 7489277 w 7489277"/>
                <a:gd name="connsiteY4" fmla="*/ 1240694 h 1378549"/>
                <a:gd name="connsiteX5" fmla="*/ 7351422 w 7489277"/>
                <a:gd name="connsiteY5" fmla="*/ 1378549 h 1378549"/>
                <a:gd name="connsiteX6" fmla="*/ 137855 w 7489277"/>
                <a:gd name="connsiteY6" fmla="*/ 1378549 h 1378549"/>
                <a:gd name="connsiteX7" fmla="*/ 0 w 7489277"/>
                <a:gd name="connsiteY7" fmla="*/ 1240694 h 1378549"/>
                <a:gd name="connsiteX8" fmla="*/ 0 w 7489277"/>
                <a:gd name="connsiteY8" fmla="*/ 137855 h 1378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489277" h="1378549">
                  <a:moveTo>
                    <a:pt x="0" y="137855"/>
                  </a:moveTo>
                  <a:cubicBezTo>
                    <a:pt x="0" y="61720"/>
                    <a:pt x="61720" y="0"/>
                    <a:pt x="137855" y="0"/>
                  </a:cubicBezTo>
                  <a:lnTo>
                    <a:pt x="7351422" y="0"/>
                  </a:lnTo>
                  <a:cubicBezTo>
                    <a:pt x="7427557" y="0"/>
                    <a:pt x="7489277" y="61720"/>
                    <a:pt x="7489277" y="137855"/>
                  </a:cubicBezTo>
                  <a:lnTo>
                    <a:pt x="7489277" y="1240694"/>
                  </a:lnTo>
                  <a:cubicBezTo>
                    <a:pt x="7489277" y="1316829"/>
                    <a:pt x="7427557" y="1378549"/>
                    <a:pt x="7351422" y="1378549"/>
                  </a:cubicBezTo>
                  <a:lnTo>
                    <a:pt x="137855" y="1378549"/>
                  </a:lnTo>
                  <a:cubicBezTo>
                    <a:pt x="61720" y="1378549"/>
                    <a:pt x="0" y="1316829"/>
                    <a:pt x="0" y="1240694"/>
                  </a:cubicBezTo>
                  <a:lnTo>
                    <a:pt x="0" y="137855"/>
                  </a:lnTo>
                  <a:close/>
                </a:path>
              </a:pathLst>
            </a:cu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42240" rIns="5384734" bIns="142240" numCol="1" spcCol="1270" anchor="ctr" anchorCtr="0">
              <a:noAutofit/>
            </a:bodyPr>
            <a:lstStyle/>
            <a:p>
              <a:pPr marL="0" lvl="0" indent="0" algn="ctr" defTabSz="889000">
                <a:spcBef>
                  <a:spcPct val="0"/>
                </a:spcBef>
                <a:buNone/>
              </a:pPr>
              <a:r>
                <a:rPr lang="en-US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Pre-Season Engagement</a:t>
              </a: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6398D98F-4443-4A51-80AF-D4322375E310}"/>
                </a:ext>
              </a:extLst>
            </p:cNvPr>
            <p:cNvSpPr/>
            <p:nvPr/>
          </p:nvSpPr>
          <p:spPr>
            <a:xfrm>
              <a:off x="4076376" y="396361"/>
              <a:ext cx="2235834" cy="1240358"/>
            </a:xfrm>
            <a:custGeom>
              <a:avLst/>
              <a:gdLst>
                <a:gd name="connsiteX0" fmla="*/ 0 w 2150203"/>
                <a:gd name="connsiteY0" fmla="*/ 103577 h 1035768"/>
                <a:gd name="connsiteX1" fmla="*/ 103577 w 2150203"/>
                <a:gd name="connsiteY1" fmla="*/ 0 h 1035768"/>
                <a:gd name="connsiteX2" fmla="*/ 2046626 w 2150203"/>
                <a:gd name="connsiteY2" fmla="*/ 0 h 1035768"/>
                <a:gd name="connsiteX3" fmla="*/ 2150203 w 2150203"/>
                <a:gd name="connsiteY3" fmla="*/ 103577 h 1035768"/>
                <a:gd name="connsiteX4" fmla="*/ 2150203 w 2150203"/>
                <a:gd name="connsiteY4" fmla="*/ 932191 h 1035768"/>
                <a:gd name="connsiteX5" fmla="*/ 2046626 w 2150203"/>
                <a:gd name="connsiteY5" fmla="*/ 1035768 h 1035768"/>
                <a:gd name="connsiteX6" fmla="*/ 103577 w 2150203"/>
                <a:gd name="connsiteY6" fmla="*/ 1035768 h 1035768"/>
                <a:gd name="connsiteX7" fmla="*/ 0 w 2150203"/>
                <a:gd name="connsiteY7" fmla="*/ 932191 h 1035768"/>
                <a:gd name="connsiteX8" fmla="*/ 0 w 2150203"/>
                <a:gd name="connsiteY8" fmla="*/ 103577 h 1035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0203" h="1035768">
                  <a:moveTo>
                    <a:pt x="0" y="103577"/>
                  </a:moveTo>
                  <a:cubicBezTo>
                    <a:pt x="0" y="46373"/>
                    <a:pt x="46373" y="0"/>
                    <a:pt x="103577" y="0"/>
                  </a:cubicBezTo>
                  <a:lnTo>
                    <a:pt x="2046626" y="0"/>
                  </a:lnTo>
                  <a:cubicBezTo>
                    <a:pt x="2103830" y="0"/>
                    <a:pt x="2150203" y="46373"/>
                    <a:pt x="2150203" y="103577"/>
                  </a:cubicBezTo>
                  <a:lnTo>
                    <a:pt x="2150203" y="932191"/>
                  </a:lnTo>
                  <a:cubicBezTo>
                    <a:pt x="2150203" y="989395"/>
                    <a:pt x="2103830" y="1035768"/>
                    <a:pt x="2046626" y="1035768"/>
                  </a:cubicBezTo>
                  <a:lnTo>
                    <a:pt x="103577" y="1035768"/>
                  </a:lnTo>
                  <a:cubicBezTo>
                    <a:pt x="46373" y="1035768"/>
                    <a:pt x="0" y="989395"/>
                    <a:pt x="0" y="932191"/>
                  </a:cubicBezTo>
                  <a:lnTo>
                    <a:pt x="0" y="10357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247" tIns="72247" rIns="72247" bIns="72247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50" b="1" u="sng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Online Consent &amp; Screening Form</a:t>
              </a:r>
            </a:p>
            <a:p>
              <a:pPr marL="0" lvl="0" indent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8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Who</a:t>
              </a:r>
              <a:r>
                <a:rPr lang="en-US" sz="8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Sent to all female club athletes </a:t>
              </a:r>
              <a:endParaRPr lang="en-US" sz="80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lvl="0" indent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8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What: </a:t>
              </a:r>
              <a:r>
                <a:rPr lang="en-US" sz="8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Demographic and screening questionnaire</a:t>
              </a: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06C38F8-A457-4654-891E-B4046E701F9A}"/>
                </a:ext>
              </a:extLst>
            </p:cNvPr>
            <p:cNvSpPr/>
            <p:nvPr/>
          </p:nvSpPr>
          <p:spPr>
            <a:xfrm>
              <a:off x="2255380" y="4009898"/>
              <a:ext cx="1371600" cy="1341265"/>
            </a:xfrm>
            <a:custGeom>
              <a:avLst/>
              <a:gdLst>
                <a:gd name="connsiteX0" fmla="*/ 0 w 1188722"/>
                <a:gd name="connsiteY0" fmla="*/ 112003 h 1120031"/>
                <a:gd name="connsiteX1" fmla="*/ 112003 w 1188722"/>
                <a:gd name="connsiteY1" fmla="*/ 0 h 1120031"/>
                <a:gd name="connsiteX2" fmla="*/ 1076719 w 1188722"/>
                <a:gd name="connsiteY2" fmla="*/ 0 h 1120031"/>
                <a:gd name="connsiteX3" fmla="*/ 1188722 w 1188722"/>
                <a:gd name="connsiteY3" fmla="*/ 112003 h 1120031"/>
                <a:gd name="connsiteX4" fmla="*/ 1188722 w 1188722"/>
                <a:gd name="connsiteY4" fmla="*/ 1008028 h 1120031"/>
                <a:gd name="connsiteX5" fmla="*/ 1076719 w 1188722"/>
                <a:gd name="connsiteY5" fmla="*/ 1120031 h 1120031"/>
                <a:gd name="connsiteX6" fmla="*/ 112003 w 1188722"/>
                <a:gd name="connsiteY6" fmla="*/ 1120031 h 1120031"/>
                <a:gd name="connsiteX7" fmla="*/ 0 w 1188722"/>
                <a:gd name="connsiteY7" fmla="*/ 1008028 h 1120031"/>
                <a:gd name="connsiteX8" fmla="*/ 0 w 1188722"/>
                <a:gd name="connsiteY8" fmla="*/ 112003 h 1120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88722" h="1120031">
                  <a:moveTo>
                    <a:pt x="0" y="112003"/>
                  </a:moveTo>
                  <a:cubicBezTo>
                    <a:pt x="0" y="50145"/>
                    <a:pt x="50145" y="0"/>
                    <a:pt x="112003" y="0"/>
                  </a:cubicBezTo>
                  <a:lnTo>
                    <a:pt x="1076719" y="0"/>
                  </a:lnTo>
                  <a:cubicBezTo>
                    <a:pt x="1138577" y="0"/>
                    <a:pt x="1188722" y="50145"/>
                    <a:pt x="1188722" y="112003"/>
                  </a:cubicBezTo>
                  <a:lnTo>
                    <a:pt x="1188722" y="1008028"/>
                  </a:lnTo>
                  <a:cubicBezTo>
                    <a:pt x="1188722" y="1069886"/>
                    <a:pt x="1138577" y="1120031"/>
                    <a:pt x="1076719" y="1120031"/>
                  </a:cubicBezTo>
                  <a:lnTo>
                    <a:pt x="112003" y="1120031"/>
                  </a:lnTo>
                  <a:cubicBezTo>
                    <a:pt x="50145" y="1120031"/>
                    <a:pt x="0" y="1069886"/>
                    <a:pt x="0" y="1008028"/>
                  </a:cubicBezTo>
                  <a:lnTo>
                    <a:pt x="0" y="11200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7095" tIns="67095" rIns="67095" bIns="6709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en-US" sz="900" b="1" u="sng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In-person </a:t>
              </a:r>
            </a:p>
            <a:p>
              <a:pPr marL="0" lvl="0" indent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en-US" sz="85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When: </a:t>
              </a:r>
              <a:r>
                <a:rPr lang="en-US" sz="85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3-10 days following injury</a:t>
              </a:r>
              <a:endParaRPr lang="en-US" sz="85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lvl="0" indent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en-US" sz="85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What: </a:t>
              </a:r>
            </a:p>
            <a:p>
              <a:pPr marL="0" lvl="0" indent="0" algn="l" defTabSz="40005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None/>
              </a:pPr>
              <a:r>
                <a:rPr lang="en-US" sz="850" i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</a:t>
              </a:r>
              <a:r>
                <a:rPr lang="en-US" sz="850" b="1" i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Eye Movement Testing</a:t>
              </a:r>
            </a:p>
            <a:p>
              <a:pPr marL="0" lvl="0" indent="0" algn="l" defTabSz="40005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None/>
              </a:pPr>
              <a:r>
                <a:rPr lang="en-US" sz="850" b="1" i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WTAR</a:t>
              </a:r>
              <a:endParaRPr lang="en-US" sz="85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117FA4E-2B9C-438E-BF7F-789B3EC5D62D}"/>
                </a:ext>
              </a:extLst>
            </p:cNvPr>
            <p:cNvSpPr/>
            <p:nvPr/>
          </p:nvSpPr>
          <p:spPr>
            <a:xfrm>
              <a:off x="3666148" y="4020467"/>
              <a:ext cx="1371600" cy="1341259"/>
            </a:xfrm>
            <a:custGeom>
              <a:avLst/>
              <a:gdLst>
                <a:gd name="connsiteX0" fmla="*/ 0 w 1188722"/>
                <a:gd name="connsiteY0" fmla="*/ 112003 h 1120026"/>
                <a:gd name="connsiteX1" fmla="*/ 112003 w 1188722"/>
                <a:gd name="connsiteY1" fmla="*/ 0 h 1120026"/>
                <a:gd name="connsiteX2" fmla="*/ 1076719 w 1188722"/>
                <a:gd name="connsiteY2" fmla="*/ 0 h 1120026"/>
                <a:gd name="connsiteX3" fmla="*/ 1188722 w 1188722"/>
                <a:gd name="connsiteY3" fmla="*/ 112003 h 1120026"/>
                <a:gd name="connsiteX4" fmla="*/ 1188722 w 1188722"/>
                <a:gd name="connsiteY4" fmla="*/ 1008023 h 1120026"/>
                <a:gd name="connsiteX5" fmla="*/ 1076719 w 1188722"/>
                <a:gd name="connsiteY5" fmla="*/ 1120026 h 1120026"/>
                <a:gd name="connsiteX6" fmla="*/ 112003 w 1188722"/>
                <a:gd name="connsiteY6" fmla="*/ 1120026 h 1120026"/>
                <a:gd name="connsiteX7" fmla="*/ 0 w 1188722"/>
                <a:gd name="connsiteY7" fmla="*/ 1008023 h 1120026"/>
                <a:gd name="connsiteX8" fmla="*/ 0 w 1188722"/>
                <a:gd name="connsiteY8" fmla="*/ 112003 h 1120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88722" h="1120026">
                  <a:moveTo>
                    <a:pt x="0" y="112003"/>
                  </a:moveTo>
                  <a:cubicBezTo>
                    <a:pt x="0" y="50145"/>
                    <a:pt x="50145" y="0"/>
                    <a:pt x="112003" y="0"/>
                  </a:cubicBezTo>
                  <a:lnTo>
                    <a:pt x="1076719" y="0"/>
                  </a:lnTo>
                  <a:cubicBezTo>
                    <a:pt x="1138577" y="0"/>
                    <a:pt x="1188722" y="50145"/>
                    <a:pt x="1188722" y="112003"/>
                  </a:cubicBezTo>
                  <a:lnTo>
                    <a:pt x="1188722" y="1008023"/>
                  </a:lnTo>
                  <a:cubicBezTo>
                    <a:pt x="1188722" y="1069881"/>
                    <a:pt x="1138577" y="1120026"/>
                    <a:pt x="1076719" y="1120026"/>
                  </a:cubicBezTo>
                  <a:lnTo>
                    <a:pt x="112003" y="1120026"/>
                  </a:lnTo>
                  <a:cubicBezTo>
                    <a:pt x="50145" y="1120026"/>
                    <a:pt x="0" y="1069881"/>
                    <a:pt x="0" y="1008023"/>
                  </a:cubicBezTo>
                  <a:lnTo>
                    <a:pt x="0" y="11200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7094" tIns="67094" rIns="67094" bIns="67094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en-US" sz="900" b="1" u="sng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Online**</a:t>
              </a:r>
            </a:p>
            <a:p>
              <a:pPr marL="0" lvl="0" indent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en-US" sz="85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When: </a:t>
              </a:r>
              <a:r>
                <a:rPr lang="en-US" sz="85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Within ±24 hours of in-person assessments</a:t>
              </a:r>
              <a:endParaRPr lang="en-US" sz="85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lvl="0" indent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en-US" sz="85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What: </a:t>
              </a:r>
            </a:p>
            <a:p>
              <a:pPr marL="0" lvl="0" indent="0" algn="l" defTabSz="40005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None/>
              </a:pPr>
              <a:r>
                <a:rPr lang="en-US" sz="850" b="1" i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PCSS</a:t>
              </a:r>
            </a:p>
            <a:p>
              <a:pPr marL="0" lvl="0" indent="0" algn="l" defTabSz="40005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None/>
              </a:pPr>
              <a:r>
                <a:rPr lang="en-US" sz="850" b="1" i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Perceived Stress Scale</a:t>
              </a:r>
            </a:p>
            <a:p>
              <a:pPr marL="0" lvl="0" indent="0" algn="l" defTabSz="40005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None/>
              </a:pPr>
              <a:r>
                <a:rPr lang="en-US" sz="850" b="1" i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BDI-III</a:t>
              </a:r>
              <a:endParaRPr lang="en-US" sz="85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6872502-0DA4-4411-9B32-4549C8C43107}"/>
                </a:ext>
              </a:extLst>
            </p:cNvPr>
            <p:cNvSpPr/>
            <p:nvPr/>
          </p:nvSpPr>
          <p:spPr>
            <a:xfrm>
              <a:off x="5351032" y="2115915"/>
              <a:ext cx="1983486" cy="1536304"/>
            </a:xfrm>
            <a:custGeom>
              <a:avLst/>
              <a:gdLst>
                <a:gd name="connsiteX0" fmla="*/ 0 w 1907519"/>
                <a:gd name="connsiteY0" fmla="*/ 112575 h 1125749"/>
                <a:gd name="connsiteX1" fmla="*/ 112575 w 1907519"/>
                <a:gd name="connsiteY1" fmla="*/ 0 h 1125749"/>
                <a:gd name="connsiteX2" fmla="*/ 1794944 w 1907519"/>
                <a:gd name="connsiteY2" fmla="*/ 0 h 1125749"/>
                <a:gd name="connsiteX3" fmla="*/ 1907519 w 1907519"/>
                <a:gd name="connsiteY3" fmla="*/ 112575 h 1125749"/>
                <a:gd name="connsiteX4" fmla="*/ 1907519 w 1907519"/>
                <a:gd name="connsiteY4" fmla="*/ 1013174 h 1125749"/>
                <a:gd name="connsiteX5" fmla="*/ 1794944 w 1907519"/>
                <a:gd name="connsiteY5" fmla="*/ 1125749 h 1125749"/>
                <a:gd name="connsiteX6" fmla="*/ 112575 w 1907519"/>
                <a:gd name="connsiteY6" fmla="*/ 1125749 h 1125749"/>
                <a:gd name="connsiteX7" fmla="*/ 0 w 1907519"/>
                <a:gd name="connsiteY7" fmla="*/ 1013174 h 1125749"/>
                <a:gd name="connsiteX8" fmla="*/ 0 w 1907519"/>
                <a:gd name="connsiteY8" fmla="*/ 112575 h 1125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7519" h="1125749">
                  <a:moveTo>
                    <a:pt x="0" y="112575"/>
                  </a:moveTo>
                  <a:cubicBezTo>
                    <a:pt x="0" y="50402"/>
                    <a:pt x="50402" y="0"/>
                    <a:pt x="112575" y="0"/>
                  </a:cubicBezTo>
                  <a:lnTo>
                    <a:pt x="1794944" y="0"/>
                  </a:lnTo>
                  <a:cubicBezTo>
                    <a:pt x="1857117" y="0"/>
                    <a:pt x="1907519" y="50402"/>
                    <a:pt x="1907519" y="112575"/>
                  </a:cubicBezTo>
                  <a:lnTo>
                    <a:pt x="1907519" y="1013174"/>
                  </a:lnTo>
                  <a:cubicBezTo>
                    <a:pt x="1907519" y="1075347"/>
                    <a:pt x="1857117" y="1125749"/>
                    <a:pt x="1794944" y="1125749"/>
                  </a:cubicBezTo>
                  <a:lnTo>
                    <a:pt x="112575" y="1125749"/>
                  </a:lnTo>
                  <a:cubicBezTo>
                    <a:pt x="50402" y="1125749"/>
                    <a:pt x="0" y="1075347"/>
                    <a:pt x="0" y="1013174"/>
                  </a:cubicBezTo>
                  <a:lnTo>
                    <a:pt x="0" y="11257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7262" tIns="67262" rIns="67262" bIns="67262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b="1" u="sng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Healthy Control (</a:t>
              </a:r>
              <a:r>
                <a:rPr lang="en-US" sz="900" b="1" i="1" u="sng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HC</a:t>
              </a:r>
              <a:r>
                <a:rPr lang="en-US" sz="900" b="1" i="0" u="sng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sz="900" b="1" u="sng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Group </a:t>
              </a:r>
            </a:p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8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Who: </a:t>
              </a:r>
              <a:r>
                <a:rPr lang="en-US" sz="800" b="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Female club</a:t>
              </a:r>
              <a:r>
                <a:rPr lang="en-US" sz="8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athletes matched to </a:t>
              </a:r>
              <a:r>
                <a:rPr lang="en-US" sz="800" i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CON </a:t>
              </a:r>
              <a:r>
                <a:rPr lang="en-US" sz="8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based on race (where possible) and age</a:t>
              </a:r>
              <a:endParaRPr lang="en-US" sz="80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8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When: </a:t>
              </a:r>
              <a:r>
                <a:rPr lang="en-US" sz="800" b="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Outreached f</a:t>
              </a:r>
              <a:r>
                <a:rPr lang="en-US" sz="8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ollowing completion of matched </a:t>
              </a:r>
              <a:r>
                <a:rPr lang="en-US" sz="800" i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CON</a:t>
              </a:r>
              <a:r>
                <a:rPr lang="en-US" sz="8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athlete’s assessments </a:t>
              </a: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11C1712-8259-43F4-B7E1-78BB6DE5D8AF}"/>
                </a:ext>
              </a:extLst>
            </p:cNvPr>
            <p:cNvSpPr/>
            <p:nvPr/>
          </p:nvSpPr>
          <p:spPr>
            <a:xfrm>
              <a:off x="2539376" y="2056018"/>
              <a:ext cx="2607377" cy="1656098"/>
            </a:xfrm>
            <a:custGeom>
              <a:avLst/>
              <a:gdLst>
                <a:gd name="connsiteX0" fmla="*/ 0 w 2507516"/>
                <a:gd name="connsiteY0" fmla="*/ 138293 h 1382934"/>
                <a:gd name="connsiteX1" fmla="*/ 138293 w 2507516"/>
                <a:gd name="connsiteY1" fmla="*/ 0 h 1382934"/>
                <a:gd name="connsiteX2" fmla="*/ 2369223 w 2507516"/>
                <a:gd name="connsiteY2" fmla="*/ 0 h 1382934"/>
                <a:gd name="connsiteX3" fmla="*/ 2507516 w 2507516"/>
                <a:gd name="connsiteY3" fmla="*/ 138293 h 1382934"/>
                <a:gd name="connsiteX4" fmla="*/ 2507516 w 2507516"/>
                <a:gd name="connsiteY4" fmla="*/ 1244641 h 1382934"/>
                <a:gd name="connsiteX5" fmla="*/ 2369223 w 2507516"/>
                <a:gd name="connsiteY5" fmla="*/ 1382934 h 1382934"/>
                <a:gd name="connsiteX6" fmla="*/ 138293 w 2507516"/>
                <a:gd name="connsiteY6" fmla="*/ 1382934 h 1382934"/>
                <a:gd name="connsiteX7" fmla="*/ 0 w 2507516"/>
                <a:gd name="connsiteY7" fmla="*/ 1244641 h 1382934"/>
                <a:gd name="connsiteX8" fmla="*/ 0 w 2507516"/>
                <a:gd name="connsiteY8" fmla="*/ 138293 h 1382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07516" h="1382934">
                  <a:moveTo>
                    <a:pt x="0" y="138293"/>
                  </a:moveTo>
                  <a:cubicBezTo>
                    <a:pt x="0" y="61916"/>
                    <a:pt x="61916" y="0"/>
                    <a:pt x="138293" y="0"/>
                  </a:cubicBezTo>
                  <a:lnTo>
                    <a:pt x="2369223" y="0"/>
                  </a:lnTo>
                  <a:cubicBezTo>
                    <a:pt x="2445600" y="0"/>
                    <a:pt x="2507516" y="61916"/>
                    <a:pt x="2507516" y="138293"/>
                  </a:cubicBezTo>
                  <a:lnTo>
                    <a:pt x="2507516" y="1244641"/>
                  </a:lnTo>
                  <a:cubicBezTo>
                    <a:pt x="2507516" y="1321018"/>
                    <a:pt x="2445600" y="1382934"/>
                    <a:pt x="2369223" y="1382934"/>
                  </a:cubicBezTo>
                  <a:lnTo>
                    <a:pt x="138293" y="1382934"/>
                  </a:lnTo>
                  <a:cubicBezTo>
                    <a:pt x="61916" y="1382934"/>
                    <a:pt x="0" y="1321018"/>
                    <a:pt x="0" y="1244641"/>
                  </a:cubicBezTo>
                  <a:lnTo>
                    <a:pt x="0" y="13829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4795" tIns="74795" rIns="74795" bIns="7479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en-US" sz="900" b="1" u="sng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Concussion (</a:t>
              </a:r>
              <a:r>
                <a:rPr lang="en-US" sz="900" b="1" i="1" u="sng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CON</a:t>
              </a:r>
              <a:r>
                <a:rPr lang="en-US" sz="900" b="1" i="0" u="sng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sz="900" b="1" i="1" u="sng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900" b="1" u="sng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Group </a:t>
              </a:r>
            </a:p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en-US" sz="900" b="1" u="sng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Diagnosis &amp; Injury Assessments </a:t>
              </a:r>
            </a:p>
            <a:p>
              <a:pPr marL="0" lvl="0" indent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en-US" sz="8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Who</a:t>
              </a:r>
              <a:r>
                <a:rPr lang="en-US" sz="8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Female club athletes recently diagnosed with concussion</a:t>
              </a:r>
              <a:endParaRPr lang="en-US" sz="80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lvl="0" indent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en-US" sz="8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Where: </a:t>
              </a:r>
              <a:r>
                <a:rPr lang="en-US" sz="800" b="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University Health Services/Sports Medicine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When: </a:t>
              </a:r>
              <a:r>
                <a:rPr lang="en-US" sz="8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sz="800" kern="12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</a:t>
              </a:r>
              <a:r>
                <a:rPr lang="en-US" sz="8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appointment within 48 hours of reported injury</a:t>
              </a:r>
              <a:endParaRPr lang="en-US" sz="80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lvl="0" indent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en-US" sz="8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What</a:t>
              </a:r>
              <a:r>
                <a:rPr lang="en-US" sz="8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Data collected by clinicians as part of standard clinical care and abstracted via chart review by study staff: </a:t>
              </a:r>
            </a:p>
            <a:p>
              <a:pPr marL="0" lvl="0" indent="0" algn="l" defTabSz="40005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None/>
              </a:pPr>
              <a:r>
                <a:rPr lang="en-US" sz="800" b="1" i="1" kern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Concussion characteristics </a:t>
              </a:r>
            </a:p>
            <a:p>
              <a:pPr marL="0" lvl="0" indent="0" algn="l" defTabSz="40005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None/>
              </a:pPr>
              <a:r>
                <a:rPr lang="en-US" sz="800" b="1" i="1" kern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Peak PCSS severity score</a:t>
              </a:r>
            </a:p>
            <a:p>
              <a:pPr marL="0" lvl="0" indent="0" algn="l" defTabSz="40005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None/>
              </a:pPr>
              <a:r>
                <a:rPr lang="en-US" sz="800" b="1" i="1" kern="1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Date of clearance to RTP → Days to RTP</a:t>
              </a:r>
              <a:endParaRPr lang="en-US" sz="800" b="1" kern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C40548B-9430-4D1F-8FD7-66C530AB7F45}"/>
                </a:ext>
              </a:extLst>
            </p:cNvPr>
            <p:cNvSpPr/>
            <p:nvPr/>
          </p:nvSpPr>
          <p:spPr>
            <a:xfrm>
              <a:off x="5157057" y="4033110"/>
              <a:ext cx="1371600" cy="1318054"/>
            </a:xfrm>
            <a:custGeom>
              <a:avLst/>
              <a:gdLst>
                <a:gd name="connsiteX0" fmla="*/ 0 w 1188722"/>
                <a:gd name="connsiteY0" fmla="*/ 112003 h 1120031"/>
                <a:gd name="connsiteX1" fmla="*/ 112003 w 1188722"/>
                <a:gd name="connsiteY1" fmla="*/ 0 h 1120031"/>
                <a:gd name="connsiteX2" fmla="*/ 1076719 w 1188722"/>
                <a:gd name="connsiteY2" fmla="*/ 0 h 1120031"/>
                <a:gd name="connsiteX3" fmla="*/ 1188722 w 1188722"/>
                <a:gd name="connsiteY3" fmla="*/ 112003 h 1120031"/>
                <a:gd name="connsiteX4" fmla="*/ 1188722 w 1188722"/>
                <a:gd name="connsiteY4" fmla="*/ 1008028 h 1120031"/>
                <a:gd name="connsiteX5" fmla="*/ 1076719 w 1188722"/>
                <a:gd name="connsiteY5" fmla="*/ 1120031 h 1120031"/>
                <a:gd name="connsiteX6" fmla="*/ 112003 w 1188722"/>
                <a:gd name="connsiteY6" fmla="*/ 1120031 h 1120031"/>
                <a:gd name="connsiteX7" fmla="*/ 0 w 1188722"/>
                <a:gd name="connsiteY7" fmla="*/ 1008028 h 1120031"/>
                <a:gd name="connsiteX8" fmla="*/ 0 w 1188722"/>
                <a:gd name="connsiteY8" fmla="*/ 112003 h 1120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88722" h="1120031">
                  <a:moveTo>
                    <a:pt x="0" y="112003"/>
                  </a:moveTo>
                  <a:cubicBezTo>
                    <a:pt x="0" y="50145"/>
                    <a:pt x="50145" y="0"/>
                    <a:pt x="112003" y="0"/>
                  </a:cubicBezTo>
                  <a:lnTo>
                    <a:pt x="1076719" y="0"/>
                  </a:lnTo>
                  <a:cubicBezTo>
                    <a:pt x="1138577" y="0"/>
                    <a:pt x="1188722" y="50145"/>
                    <a:pt x="1188722" y="112003"/>
                  </a:cubicBezTo>
                  <a:lnTo>
                    <a:pt x="1188722" y="1008028"/>
                  </a:lnTo>
                  <a:cubicBezTo>
                    <a:pt x="1188722" y="1069886"/>
                    <a:pt x="1138577" y="1120031"/>
                    <a:pt x="1076719" y="1120031"/>
                  </a:cubicBezTo>
                  <a:lnTo>
                    <a:pt x="112003" y="1120031"/>
                  </a:lnTo>
                  <a:cubicBezTo>
                    <a:pt x="50145" y="1120031"/>
                    <a:pt x="0" y="1069886"/>
                    <a:pt x="0" y="1008028"/>
                  </a:cubicBezTo>
                  <a:lnTo>
                    <a:pt x="0" y="11200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7095" tIns="67095" rIns="67095" bIns="6709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en-US" sz="900" b="1" u="sng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In-person </a:t>
              </a:r>
            </a:p>
            <a:p>
              <a:pPr marL="0" lvl="0" indent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en-US" sz="85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What: </a:t>
              </a:r>
            </a:p>
            <a:p>
              <a:pPr marL="0" lvl="0" indent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en-US" sz="850" i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</a:t>
              </a:r>
              <a:r>
                <a:rPr lang="en-US" sz="850" b="1" i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Eye Movement Testing</a:t>
              </a:r>
            </a:p>
            <a:p>
              <a:pPr marL="0" lvl="0" indent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en-US" sz="850" b="1" i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WTAR</a:t>
              </a:r>
              <a:endParaRPr lang="en-US" sz="85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75E0C16-CD87-48D5-9D92-633F60FFA9D2}"/>
                </a:ext>
              </a:extLst>
            </p:cNvPr>
            <p:cNvSpPr/>
            <p:nvPr/>
          </p:nvSpPr>
          <p:spPr>
            <a:xfrm>
              <a:off x="6574263" y="4034126"/>
              <a:ext cx="1371600" cy="1317038"/>
            </a:xfrm>
            <a:custGeom>
              <a:avLst/>
              <a:gdLst>
                <a:gd name="connsiteX0" fmla="*/ 0 w 1188722"/>
                <a:gd name="connsiteY0" fmla="*/ 112003 h 1120026"/>
                <a:gd name="connsiteX1" fmla="*/ 112003 w 1188722"/>
                <a:gd name="connsiteY1" fmla="*/ 0 h 1120026"/>
                <a:gd name="connsiteX2" fmla="*/ 1076719 w 1188722"/>
                <a:gd name="connsiteY2" fmla="*/ 0 h 1120026"/>
                <a:gd name="connsiteX3" fmla="*/ 1188722 w 1188722"/>
                <a:gd name="connsiteY3" fmla="*/ 112003 h 1120026"/>
                <a:gd name="connsiteX4" fmla="*/ 1188722 w 1188722"/>
                <a:gd name="connsiteY4" fmla="*/ 1008023 h 1120026"/>
                <a:gd name="connsiteX5" fmla="*/ 1076719 w 1188722"/>
                <a:gd name="connsiteY5" fmla="*/ 1120026 h 1120026"/>
                <a:gd name="connsiteX6" fmla="*/ 112003 w 1188722"/>
                <a:gd name="connsiteY6" fmla="*/ 1120026 h 1120026"/>
                <a:gd name="connsiteX7" fmla="*/ 0 w 1188722"/>
                <a:gd name="connsiteY7" fmla="*/ 1008023 h 1120026"/>
                <a:gd name="connsiteX8" fmla="*/ 0 w 1188722"/>
                <a:gd name="connsiteY8" fmla="*/ 112003 h 1120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88722" h="1120026">
                  <a:moveTo>
                    <a:pt x="0" y="112003"/>
                  </a:moveTo>
                  <a:cubicBezTo>
                    <a:pt x="0" y="50145"/>
                    <a:pt x="50145" y="0"/>
                    <a:pt x="112003" y="0"/>
                  </a:cubicBezTo>
                  <a:lnTo>
                    <a:pt x="1076719" y="0"/>
                  </a:lnTo>
                  <a:cubicBezTo>
                    <a:pt x="1138577" y="0"/>
                    <a:pt x="1188722" y="50145"/>
                    <a:pt x="1188722" y="112003"/>
                  </a:cubicBezTo>
                  <a:lnTo>
                    <a:pt x="1188722" y="1008023"/>
                  </a:lnTo>
                  <a:cubicBezTo>
                    <a:pt x="1188722" y="1069881"/>
                    <a:pt x="1138577" y="1120026"/>
                    <a:pt x="1076719" y="1120026"/>
                  </a:cubicBezTo>
                  <a:lnTo>
                    <a:pt x="112003" y="1120026"/>
                  </a:lnTo>
                  <a:cubicBezTo>
                    <a:pt x="50145" y="1120026"/>
                    <a:pt x="0" y="1069881"/>
                    <a:pt x="0" y="1008023"/>
                  </a:cubicBezTo>
                  <a:lnTo>
                    <a:pt x="0" y="11200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7094" tIns="67094" rIns="67094" bIns="67094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en-US" sz="900" b="1" u="sng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Online</a:t>
              </a:r>
            </a:p>
            <a:p>
              <a:pPr marL="0" lvl="0" indent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en-US" sz="85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When: </a:t>
              </a:r>
              <a:r>
                <a:rPr lang="en-US" sz="85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Within ±24 hours of in-person assessments</a:t>
              </a:r>
              <a:endParaRPr lang="en-US" sz="85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lvl="0" indent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en-US" sz="85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What: </a:t>
              </a:r>
            </a:p>
            <a:p>
              <a:pPr marL="0" lvl="0" indent="0" algn="l" defTabSz="40005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None/>
              </a:pPr>
              <a:r>
                <a:rPr lang="en-US" sz="850" b="1" i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PCSS</a:t>
              </a:r>
            </a:p>
            <a:p>
              <a:pPr marL="0" lvl="0" indent="0" algn="l" defTabSz="40005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None/>
              </a:pPr>
              <a:r>
                <a:rPr lang="en-US" sz="850" b="1" i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Perceived Stress Scale</a:t>
              </a:r>
            </a:p>
            <a:p>
              <a:pPr marL="0" lvl="0" indent="0" algn="l" defTabSz="40005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None/>
              </a:pPr>
              <a:r>
                <a:rPr lang="en-US" sz="850" b="1" i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BDI-III</a:t>
              </a:r>
              <a:endParaRPr lang="en-US" sz="85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4" name="Left Brace 23">
            <a:extLst>
              <a:ext uri="{FF2B5EF4-FFF2-40B4-BE49-F238E27FC236}">
                <a16:creationId xmlns:a16="http://schemas.microsoft.com/office/drawing/2014/main" id="{FD975B27-0CF8-4CE1-BF96-3E8674C7F863}"/>
              </a:ext>
            </a:extLst>
          </p:cNvPr>
          <p:cNvSpPr/>
          <p:nvPr/>
        </p:nvSpPr>
        <p:spPr>
          <a:xfrm rot="5400000">
            <a:off x="3339080" y="3171655"/>
            <a:ext cx="598403" cy="153258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eft Brace 24">
            <a:extLst>
              <a:ext uri="{FF2B5EF4-FFF2-40B4-BE49-F238E27FC236}">
                <a16:creationId xmlns:a16="http://schemas.microsoft.com/office/drawing/2014/main" id="{DF83F1EC-256A-401F-9AAD-B4CD7F473B13}"/>
              </a:ext>
            </a:extLst>
          </p:cNvPr>
          <p:cNvSpPr/>
          <p:nvPr/>
        </p:nvSpPr>
        <p:spPr>
          <a:xfrm rot="5400000">
            <a:off x="6095466" y="3046888"/>
            <a:ext cx="612064" cy="175226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AF78B0DC-9BB7-46BD-97FC-943D1D484F37}"/>
              </a:ext>
            </a:extLst>
          </p:cNvPr>
          <p:cNvSpPr/>
          <p:nvPr/>
        </p:nvSpPr>
        <p:spPr>
          <a:xfrm rot="5400000">
            <a:off x="5019084" y="598831"/>
            <a:ext cx="479196" cy="265739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72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629</TotalTime>
  <Words>183</Words>
  <Application>Microsoft Office PowerPoint</Application>
  <PresentationFormat>Letter Paper (8.5x11 in)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va.t.gallagher@gmail.com</dc:creator>
  <cp:lastModifiedBy>Parag Sharma Ishwar Lal Sharma, Integra-PDY, IN</cp:lastModifiedBy>
  <cp:revision>19</cp:revision>
  <dcterms:created xsi:type="dcterms:W3CDTF">2020-06-30T15:30:48Z</dcterms:created>
  <dcterms:modified xsi:type="dcterms:W3CDTF">2020-10-20T18:23:51Z</dcterms:modified>
</cp:coreProperties>
</file>