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306" r:id="rId3"/>
    <p:sldId id="271" r:id="rId4"/>
    <p:sldId id="310" r:id="rId5"/>
    <p:sldId id="281" r:id="rId6"/>
    <p:sldId id="259" r:id="rId7"/>
    <p:sldId id="258" r:id="rId8"/>
    <p:sldId id="257" r:id="rId9"/>
    <p:sldId id="301" r:id="rId10"/>
    <p:sldId id="302" r:id="rId11"/>
    <p:sldId id="286" r:id="rId12"/>
    <p:sldId id="308" r:id="rId13"/>
    <p:sldId id="276" r:id="rId14"/>
    <p:sldId id="277" r:id="rId15"/>
    <p:sldId id="278" r:id="rId16"/>
    <p:sldId id="309" r:id="rId17"/>
    <p:sldId id="272" r:id="rId18"/>
    <p:sldId id="261" r:id="rId19"/>
    <p:sldId id="279" r:id="rId20"/>
    <p:sldId id="280" r:id="rId21"/>
    <p:sldId id="282" r:id="rId22"/>
    <p:sldId id="283" r:id="rId23"/>
    <p:sldId id="284" r:id="rId24"/>
    <p:sldId id="288" r:id="rId25"/>
    <p:sldId id="289" r:id="rId26"/>
    <p:sldId id="292" r:id="rId27"/>
    <p:sldId id="293" r:id="rId28"/>
    <p:sldId id="294" r:id="rId29"/>
    <p:sldId id="295" r:id="rId30"/>
    <p:sldId id="296" r:id="rId31"/>
    <p:sldId id="297" r:id="rId32"/>
    <p:sldId id="298" r:id="rId33"/>
    <p:sldId id="290" r:id="rId34"/>
    <p:sldId id="307" r:id="rId35"/>
    <p:sldId id="300" r:id="rId36"/>
    <p:sldId id="303" r:id="rId37"/>
    <p:sldId id="304" r:id="rId38"/>
    <p:sldId id="305" r:id="rId39"/>
    <p:sldId id="299" r:id="rId40"/>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9"/>
    <p:restoredTop sz="94684"/>
  </p:normalViewPr>
  <p:slideViewPr>
    <p:cSldViewPr snapToGrid="0" snapToObjects="1">
      <p:cViewPr>
        <p:scale>
          <a:sx n="140" d="100"/>
          <a:sy n="140" d="100"/>
        </p:scale>
        <p:origin x="181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65B79F-C838-B347-866F-C87050C92AFB}" type="datetimeFigureOut">
              <a:rPr lang="en-US" smtClean="0"/>
              <a:t>6/15/21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242271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5B79F-C838-B347-866F-C87050C92AFB}" type="datetimeFigureOut">
              <a:rPr lang="en-US" smtClean="0"/>
              <a:t>6/15/21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24693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5B79F-C838-B347-866F-C87050C92AFB}" type="datetimeFigureOut">
              <a:rPr lang="en-US" smtClean="0"/>
              <a:t>6/15/21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143903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5B79F-C838-B347-866F-C87050C92AFB}" type="datetimeFigureOut">
              <a:rPr lang="en-US" smtClean="0"/>
              <a:t>6/15/21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38078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65B79F-C838-B347-866F-C87050C92AFB}" type="datetimeFigureOut">
              <a:rPr lang="en-US" smtClean="0"/>
              <a:t>6/15/21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112580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65B79F-C838-B347-866F-C87050C92AFB}" type="datetimeFigureOut">
              <a:rPr lang="en-US" smtClean="0"/>
              <a:t>6/15/21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647638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65B79F-C838-B347-866F-C87050C92AFB}" type="datetimeFigureOut">
              <a:rPr lang="en-US" smtClean="0"/>
              <a:t>6/15/21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3776787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65B79F-C838-B347-866F-C87050C92AFB}" type="datetimeFigureOut">
              <a:rPr lang="en-US" smtClean="0"/>
              <a:t>6/15/21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1402702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5B79F-C838-B347-866F-C87050C92AFB}" type="datetimeFigureOut">
              <a:rPr lang="en-US" smtClean="0"/>
              <a:t>6/15/21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370861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65B79F-C838-B347-866F-C87050C92AFB}" type="datetimeFigureOut">
              <a:rPr lang="en-US" smtClean="0"/>
              <a:t>6/15/21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300086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65B79F-C838-B347-866F-C87050C92AFB}" type="datetimeFigureOut">
              <a:rPr lang="en-US" smtClean="0"/>
              <a:t>6/15/21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D0007-5174-3E4E-BCE6-2AF41A9CA07F}" type="slidenum">
              <a:rPr lang="en-US" smtClean="0"/>
              <a:t>‹#›</a:t>
            </a:fld>
            <a:endParaRPr lang="en-US"/>
          </a:p>
        </p:txBody>
      </p:sp>
    </p:spTree>
    <p:extLst>
      <p:ext uri="{BB962C8B-B14F-4D97-AF65-F5344CB8AC3E}">
        <p14:creationId xmlns:p14="http://schemas.microsoft.com/office/powerpoint/2010/main" val="118967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6165B79F-C838-B347-866F-C87050C92AFB}" type="datetimeFigureOut">
              <a:rPr lang="en-US" smtClean="0"/>
              <a:t>6/15/21</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0D7D0007-5174-3E4E-BCE6-2AF41A9CA07F}" type="slidenum">
              <a:rPr lang="en-US" smtClean="0"/>
              <a:t>‹#›</a:t>
            </a:fld>
            <a:endParaRPr lang="en-US"/>
          </a:p>
        </p:txBody>
      </p:sp>
    </p:spTree>
    <p:extLst>
      <p:ext uri="{BB962C8B-B14F-4D97-AF65-F5344CB8AC3E}">
        <p14:creationId xmlns:p14="http://schemas.microsoft.com/office/powerpoint/2010/main" val="199692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tring-db.org/"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image" Target="../media/image52.emf"/><Relationship Id="rId1" Type="http://schemas.openxmlformats.org/officeDocument/2006/relationships/slideLayout" Target="../slideLayouts/slideLayout6.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6.xml"/><Relationship Id="rId5" Type="http://schemas.openxmlformats.org/officeDocument/2006/relationships/image" Target="../media/image111.sv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s://bmcbioinformatics.biomedcentral.com/articles/10.1186/1471-2105-10-161"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image" Target="../media/image6.jpeg"/><Relationship Id="rId16"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6.xml"/><Relationship Id="rId4" Type="http://schemas.openxmlformats.org/officeDocument/2006/relationships/image" Target="../media/image26.tif"/></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1A481-0B61-A44D-8307-BBD5328AA8DB}"/>
              </a:ext>
            </a:extLst>
          </p:cNvPr>
          <p:cNvSpPr>
            <a:spLocks noGrp="1"/>
          </p:cNvSpPr>
          <p:nvPr>
            <p:ph type="title"/>
          </p:nvPr>
        </p:nvSpPr>
        <p:spPr>
          <a:xfrm>
            <a:off x="471488" y="486836"/>
            <a:ext cx="5915025" cy="5273884"/>
          </a:xfrm>
        </p:spPr>
        <p:txBody>
          <a:bodyPr>
            <a:normAutofit/>
          </a:bodyPr>
          <a:lstStyle/>
          <a:p>
            <a:r>
              <a:rPr lang="en-US" sz="1300" dirty="0">
                <a:latin typeface="Times New Roman" panose="02020603050405020304" pitchFamily="18" charset="0"/>
                <a:cs typeface="Times New Roman" panose="02020603050405020304" pitchFamily="18" charset="0"/>
              </a:rPr>
              <a:t>SUPPLEMENTARY FIGURES AND TABLES for:</a:t>
            </a:r>
            <a:br>
              <a:rPr lang="en-US" sz="1300" dirty="0">
                <a:latin typeface="Times New Roman" panose="02020603050405020304" pitchFamily="18" charset="0"/>
                <a:cs typeface="Times New Roman" panose="02020603050405020304" pitchFamily="18" charset="0"/>
              </a:rPr>
            </a:br>
            <a:br>
              <a:rPr lang="en-US" sz="1300" dirty="0">
                <a:latin typeface="Times New Roman" panose="02020603050405020304" pitchFamily="18" charset="0"/>
                <a:cs typeface="Times New Roman" panose="02020603050405020304" pitchFamily="18" charset="0"/>
              </a:rPr>
            </a:br>
            <a:r>
              <a:rPr lang="en-GB" sz="1300" dirty="0">
                <a:latin typeface="Times New Roman" panose="02020603050405020304" pitchFamily="18" charset="0"/>
                <a:cs typeface="Times New Roman" panose="02020603050405020304" pitchFamily="18" charset="0"/>
              </a:rPr>
              <a:t>Loss of KMT2C reprograms the epigenomic landscape in </a:t>
            </a:r>
            <a:r>
              <a:rPr lang="en-GB" sz="1300" dirty="0" err="1">
                <a:latin typeface="Times New Roman" panose="02020603050405020304" pitchFamily="18" charset="0"/>
                <a:cs typeface="Times New Roman" panose="02020603050405020304" pitchFamily="18" charset="0"/>
              </a:rPr>
              <a:t>hPSCs</a:t>
            </a:r>
            <a:r>
              <a:rPr lang="en-GB" sz="1300" dirty="0">
                <a:latin typeface="Times New Roman" panose="02020603050405020304" pitchFamily="18" charset="0"/>
                <a:cs typeface="Times New Roman" panose="02020603050405020304" pitchFamily="18" charset="0"/>
              </a:rPr>
              <a:t> resulting in NODAL overexpression and a failure of hemogenic endothelium specification.</a:t>
            </a:r>
            <a:br>
              <a:rPr lang="en-US" sz="1300" dirty="0">
                <a:latin typeface="Times New Roman" panose="02020603050405020304" pitchFamily="18" charset="0"/>
                <a:cs typeface="Times New Roman" panose="02020603050405020304" pitchFamily="18" charset="0"/>
              </a:rPr>
            </a:br>
            <a:r>
              <a:rPr lang="en-GB" dirty="0"/>
              <a:t> </a:t>
            </a:r>
            <a:br>
              <a:rPr lang="en-US" dirty="0"/>
            </a:br>
            <a:r>
              <a:rPr lang="en-GB" sz="1300" dirty="0">
                <a:latin typeface="Times New Roman" panose="02020603050405020304" pitchFamily="18" charset="0"/>
                <a:cs typeface="Times New Roman" panose="02020603050405020304" pitchFamily="18" charset="0"/>
              </a:rPr>
              <a:t>Shailendra S. Maurya</a:t>
            </a:r>
            <a:r>
              <a:rPr lang="en-GB" sz="1300" baseline="30000" dirty="0">
                <a:latin typeface="Times New Roman" panose="02020603050405020304" pitchFamily="18" charset="0"/>
                <a:cs typeface="Times New Roman" panose="02020603050405020304" pitchFamily="18" charset="0"/>
              </a:rPr>
              <a:t>1</a:t>
            </a:r>
            <a:r>
              <a:rPr lang="en-GB" sz="1300" dirty="0">
                <a:latin typeface="Times New Roman" panose="02020603050405020304" pitchFamily="18" charset="0"/>
                <a:cs typeface="Times New Roman" panose="02020603050405020304" pitchFamily="18" charset="0"/>
              </a:rPr>
              <a:t>, Wei Yang</a:t>
            </a:r>
            <a:r>
              <a:rPr lang="en-GB" sz="1300" baseline="30000" dirty="0">
                <a:latin typeface="Times New Roman" panose="02020603050405020304" pitchFamily="18" charset="0"/>
                <a:cs typeface="Times New Roman" panose="02020603050405020304" pitchFamily="18" charset="0"/>
              </a:rPr>
              <a:t>2</a:t>
            </a:r>
            <a:r>
              <a:rPr lang="en-GB" sz="1300" dirty="0">
                <a:latin typeface="Times New Roman" panose="02020603050405020304" pitchFamily="18" charset="0"/>
                <a:cs typeface="Times New Roman" panose="02020603050405020304" pitchFamily="18" charset="0"/>
              </a:rPr>
              <a:t>, </a:t>
            </a:r>
            <a:r>
              <a:rPr lang="en-GB" sz="1300" dirty="0" err="1">
                <a:latin typeface="Times New Roman" panose="02020603050405020304" pitchFamily="18" charset="0"/>
                <a:cs typeface="Times New Roman" panose="02020603050405020304" pitchFamily="18" charset="0"/>
              </a:rPr>
              <a:t>Minori</a:t>
            </a:r>
            <a:r>
              <a:rPr lang="en-GB" sz="1300" dirty="0">
                <a:latin typeface="Times New Roman" panose="02020603050405020304" pitchFamily="18" charset="0"/>
                <a:cs typeface="Times New Roman" panose="02020603050405020304" pitchFamily="18" charset="0"/>
              </a:rPr>
              <a:t> Tamai</a:t>
            </a:r>
            <a:r>
              <a:rPr lang="en-GB" sz="1300" baseline="30000" dirty="0">
                <a:latin typeface="Times New Roman" panose="02020603050405020304" pitchFamily="18" charset="0"/>
                <a:cs typeface="Times New Roman" panose="02020603050405020304" pitchFamily="18" charset="0"/>
              </a:rPr>
              <a:t>1</a:t>
            </a:r>
            <a:r>
              <a:rPr lang="en-GB" sz="1300" dirty="0">
                <a:latin typeface="Times New Roman" panose="02020603050405020304" pitchFamily="18" charset="0"/>
                <a:cs typeface="Times New Roman" panose="02020603050405020304" pitchFamily="18" charset="0"/>
              </a:rPr>
              <a:t>, </a:t>
            </a:r>
            <a:r>
              <a:rPr lang="en-GB" sz="1300" dirty="0" err="1">
                <a:latin typeface="Times New Roman" panose="02020603050405020304" pitchFamily="18" charset="0"/>
                <a:cs typeface="Times New Roman" panose="02020603050405020304" pitchFamily="18" charset="0"/>
              </a:rPr>
              <a:t>Qiang</a:t>
            </a:r>
            <a:r>
              <a:rPr lang="en-GB" sz="1300" dirty="0">
                <a:latin typeface="Times New Roman" panose="02020603050405020304" pitchFamily="18" charset="0"/>
                <a:cs typeface="Times New Roman" panose="02020603050405020304" pitchFamily="18" charset="0"/>
              </a:rPr>
              <a:t> Zhang</a:t>
            </a:r>
            <a:r>
              <a:rPr lang="en-GB" sz="1300" baseline="30000" dirty="0">
                <a:latin typeface="Times New Roman" panose="02020603050405020304" pitchFamily="18" charset="0"/>
                <a:cs typeface="Times New Roman" panose="02020603050405020304" pitchFamily="18" charset="0"/>
              </a:rPr>
              <a:t>3</a:t>
            </a:r>
            <a:r>
              <a:rPr lang="en-GB" sz="1300" dirty="0">
                <a:latin typeface="Times New Roman" panose="02020603050405020304" pitchFamily="18" charset="0"/>
                <a:cs typeface="Times New Roman" panose="02020603050405020304" pitchFamily="18" charset="0"/>
              </a:rPr>
              <a:t>, Petra Erdmann-Gilmore</a:t>
            </a:r>
            <a:r>
              <a:rPr lang="en-GB" sz="1300" baseline="30000" dirty="0">
                <a:latin typeface="Times New Roman" panose="02020603050405020304" pitchFamily="18" charset="0"/>
                <a:cs typeface="Times New Roman" panose="02020603050405020304" pitchFamily="18" charset="0"/>
              </a:rPr>
              <a:t>3</a:t>
            </a:r>
            <a:r>
              <a:rPr lang="en-GB" sz="1300" dirty="0">
                <a:latin typeface="Times New Roman" panose="02020603050405020304" pitchFamily="18" charset="0"/>
                <a:cs typeface="Times New Roman" panose="02020603050405020304" pitchFamily="18" charset="0"/>
              </a:rPr>
              <a:t>, Amelia Bystry</a:t>
            </a:r>
            <a:r>
              <a:rPr lang="en-GB" sz="1300" baseline="30000" dirty="0">
                <a:latin typeface="Times New Roman" panose="02020603050405020304" pitchFamily="18" charset="0"/>
                <a:cs typeface="Times New Roman" panose="02020603050405020304" pitchFamily="18" charset="0"/>
              </a:rPr>
              <a:t>1</a:t>
            </a:r>
            <a:r>
              <a:rPr lang="en-GB" sz="1300" dirty="0">
                <a:latin typeface="Times New Roman" panose="02020603050405020304" pitchFamily="18" charset="0"/>
                <a:cs typeface="Times New Roman" panose="02020603050405020304" pitchFamily="18" charset="0"/>
              </a:rPr>
              <a:t>, Fernanda Martins Rodrigues</a:t>
            </a:r>
            <a:r>
              <a:rPr lang="en-GB" sz="1300" baseline="30000" dirty="0">
                <a:latin typeface="Times New Roman" panose="02020603050405020304" pitchFamily="18" charset="0"/>
                <a:cs typeface="Times New Roman" panose="02020603050405020304" pitchFamily="18" charset="0"/>
              </a:rPr>
              <a:t>3</a:t>
            </a:r>
            <a:r>
              <a:rPr lang="en-GB" sz="1300" dirty="0">
                <a:latin typeface="Times New Roman" panose="02020603050405020304" pitchFamily="18" charset="0"/>
                <a:cs typeface="Times New Roman" panose="02020603050405020304" pitchFamily="18" charset="0"/>
              </a:rPr>
              <a:t>, Mark C. Valentine</a:t>
            </a:r>
            <a:r>
              <a:rPr lang="en-GB" sz="1300" baseline="30000" dirty="0">
                <a:latin typeface="Times New Roman" panose="02020603050405020304" pitchFamily="18" charset="0"/>
                <a:cs typeface="Times New Roman" panose="02020603050405020304" pitchFamily="18" charset="0"/>
              </a:rPr>
              <a:t>1</a:t>
            </a:r>
            <a:r>
              <a:rPr lang="en-GB" sz="1300" dirty="0">
                <a:latin typeface="Times New Roman" panose="02020603050405020304" pitchFamily="18" charset="0"/>
                <a:cs typeface="Times New Roman" panose="02020603050405020304" pitchFamily="18" charset="0"/>
              </a:rPr>
              <a:t>, Wing Hing Wong</a:t>
            </a:r>
            <a:r>
              <a:rPr lang="en-GB" sz="1300" baseline="30000" dirty="0">
                <a:latin typeface="Times New Roman" panose="02020603050405020304" pitchFamily="18" charset="0"/>
                <a:cs typeface="Times New Roman" panose="02020603050405020304" pitchFamily="18" charset="0"/>
              </a:rPr>
              <a:t>1</a:t>
            </a:r>
            <a:r>
              <a:rPr lang="en-GB" sz="1300" dirty="0">
                <a:latin typeface="Times New Roman" panose="02020603050405020304" pitchFamily="18" charset="0"/>
                <a:cs typeface="Times New Roman" panose="02020603050405020304" pitchFamily="18" charset="0"/>
              </a:rPr>
              <a:t>, Reid Townsend</a:t>
            </a:r>
            <a:r>
              <a:rPr lang="en-GB" sz="1300" baseline="30000" dirty="0">
                <a:latin typeface="Times New Roman" panose="02020603050405020304" pitchFamily="18" charset="0"/>
                <a:cs typeface="Times New Roman" panose="02020603050405020304" pitchFamily="18" charset="0"/>
              </a:rPr>
              <a:t>3</a:t>
            </a:r>
            <a:r>
              <a:rPr lang="en-GB" sz="1300" dirty="0">
                <a:latin typeface="Times New Roman" panose="02020603050405020304" pitchFamily="18" charset="0"/>
                <a:cs typeface="Times New Roman" panose="02020603050405020304" pitchFamily="18" charset="0"/>
              </a:rPr>
              <a:t>, Todd E. Druley</a:t>
            </a:r>
            <a:r>
              <a:rPr lang="en-GB" sz="1300" baseline="30000" dirty="0">
                <a:latin typeface="Times New Roman" panose="02020603050405020304" pitchFamily="18" charset="0"/>
                <a:cs typeface="Times New Roman" panose="02020603050405020304" pitchFamily="18" charset="0"/>
              </a:rPr>
              <a:t>1*</a:t>
            </a:r>
            <a:br>
              <a:rPr lang="en-US" sz="1300" dirty="0">
                <a:latin typeface="Times New Roman" panose="02020603050405020304" pitchFamily="18" charset="0"/>
                <a:cs typeface="Times New Roman" panose="02020603050405020304" pitchFamily="18" charset="0"/>
              </a:rPr>
            </a:br>
            <a:r>
              <a:rPr lang="en-US" sz="1300" dirty="0">
                <a:latin typeface="Times New Roman" panose="02020603050405020304" pitchFamily="18" charset="0"/>
                <a:cs typeface="Times New Roman" panose="02020603050405020304" pitchFamily="18" charset="0"/>
              </a:rPr>
              <a:t> </a:t>
            </a:r>
            <a:br>
              <a:rPr lang="en-US" sz="1300" dirty="0">
                <a:latin typeface="Times New Roman" panose="02020603050405020304" pitchFamily="18" charset="0"/>
                <a:cs typeface="Times New Roman" panose="02020603050405020304" pitchFamily="18" charset="0"/>
              </a:rPr>
            </a:br>
            <a:r>
              <a:rPr lang="en-US" sz="1300" baseline="30000" dirty="0">
                <a:latin typeface="Times New Roman" panose="02020603050405020304" pitchFamily="18" charset="0"/>
                <a:cs typeface="Times New Roman" panose="02020603050405020304" pitchFamily="18" charset="0"/>
              </a:rPr>
              <a:t>1</a:t>
            </a:r>
            <a:r>
              <a:rPr lang="en-US" sz="1300" dirty="0">
                <a:latin typeface="Times New Roman" panose="02020603050405020304" pitchFamily="18" charset="0"/>
                <a:cs typeface="Times New Roman" panose="02020603050405020304" pitchFamily="18" charset="0"/>
              </a:rPr>
              <a:t> Department of Pediatrics, Division of Pediatric Hematology and Oncology,</a:t>
            </a:r>
            <a:br>
              <a:rPr lang="en-US" sz="1300" dirty="0">
                <a:latin typeface="Times New Roman" panose="02020603050405020304" pitchFamily="18" charset="0"/>
                <a:cs typeface="Times New Roman" panose="02020603050405020304" pitchFamily="18" charset="0"/>
              </a:rPr>
            </a:br>
            <a:r>
              <a:rPr lang="en-US" sz="1300" baseline="30000" dirty="0">
                <a:latin typeface="Times New Roman" panose="02020603050405020304" pitchFamily="18" charset="0"/>
                <a:cs typeface="Times New Roman" panose="02020603050405020304" pitchFamily="18" charset="0"/>
              </a:rPr>
              <a:t>2</a:t>
            </a:r>
            <a:r>
              <a:rPr lang="en-US" sz="1300" dirty="0">
                <a:latin typeface="Times New Roman" panose="02020603050405020304" pitchFamily="18" charset="0"/>
                <a:cs typeface="Times New Roman" panose="02020603050405020304" pitchFamily="18" charset="0"/>
              </a:rPr>
              <a:t> McDonnell Genome Institute, Genome Technology Access Center,</a:t>
            </a:r>
            <a:br>
              <a:rPr lang="en-US" sz="1300" dirty="0">
                <a:latin typeface="Times New Roman" panose="02020603050405020304" pitchFamily="18" charset="0"/>
                <a:cs typeface="Times New Roman" panose="02020603050405020304" pitchFamily="18" charset="0"/>
              </a:rPr>
            </a:br>
            <a:r>
              <a:rPr lang="en-US" sz="1300" baseline="30000" dirty="0">
                <a:latin typeface="Times New Roman" panose="02020603050405020304" pitchFamily="18" charset="0"/>
                <a:cs typeface="Times New Roman" panose="02020603050405020304" pitchFamily="18" charset="0"/>
              </a:rPr>
              <a:t>3</a:t>
            </a:r>
            <a:r>
              <a:rPr lang="en-US" sz="1300" dirty="0">
                <a:latin typeface="Times New Roman" panose="02020603050405020304" pitchFamily="18" charset="0"/>
                <a:cs typeface="Times New Roman" panose="02020603050405020304" pitchFamily="18" charset="0"/>
              </a:rPr>
              <a:t> Department of Internal Medicine,</a:t>
            </a:r>
            <a:br>
              <a:rPr lang="en-US" sz="1300" dirty="0">
                <a:latin typeface="Times New Roman" panose="02020603050405020304" pitchFamily="18" charset="0"/>
                <a:cs typeface="Times New Roman" panose="02020603050405020304" pitchFamily="18" charset="0"/>
              </a:rPr>
            </a:br>
            <a:r>
              <a:rPr lang="en-US" sz="1300" dirty="0">
                <a:latin typeface="Times New Roman" panose="02020603050405020304" pitchFamily="18" charset="0"/>
                <a:cs typeface="Times New Roman" panose="02020603050405020304" pitchFamily="18" charset="0"/>
              </a:rPr>
              <a:t>Washington University School of Medicine, 660 South Euclid Avenue, St. Louis, Missouri USA 63108 </a:t>
            </a:r>
          </a:p>
        </p:txBody>
      </p:sp>
    </p:spTree>
    <p:extLst>
      <p:ext uri="{BB962C8B-B14F-4D97-AF65-F5344CB8AC3E}">
        <p14:creationId xmlns:p14="http://schemas.microsoft.com/office/powerpoint/2010/main" val="117723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5623A-A9D2-3544-BFD6-50440B044EA8}"/>
              </a:ext>
            </a:extLst>
          </p:cNvPr>
          <p:cNvPicPr>
            <a:picLocks noChangeAspect="1"/>
          </p:cNvPicPr>
          <p:nvPr/>
        </p:nvPicPr>
        <p:blipFill rotWithShape="1">
          <a:blip r:embed="rId2"/>
          <a:srcRect t="5335"/>
          <a:stretch/>
        </p:blipFill>
        <p:spPr>
          <a:xfrm>
            <a:off x="0" y="1463039"/>
            <a:ext cx="6858000" cy="4005257"/>
          </a:xfrm>
          <a:prstGeom prst="rect">
            <a:avLst/>
          </a:prstGeom>
        </p:spPr>
      </p:pic>
      <p:sp>
        <p:nvSpPr>
          <p:cNvPr id="3" name="TextBox 2">
            <a:extLst>
              <a:ext uri="{FF2B5EF4-FFF2-40B4-BE49-F238E27FC236}">
                <a16:creationId xmlns:a16="http://schemas.microsoft.com/office/drawing/2014/main" id="{10BC09AA-6060-FE40-A88D-C74417E033A3}"/>
              </a:ext>
            </a:extLst>
          </p:cNvPr>
          <p:cNvSpPr txBox="1"/>
          <p:nvPr/>
        </p:nvSpPr>
        <p:spPr>
          <a:xfrm>
            <a:off x="524615" y="1186040"/>
            <a:ext cx="5808770"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Supplementary Table 1B</a:t>
            </a:r>
            <a:r>
              <a:rPr lang="en-US" sz="1200" dirty="0">
                <a:latin typeface="Times New Roman" panose="02020603050405020304" pitchFamily="18" charset="0"/>
                <a:cs typeface="Times New Roman" panose="02020603050405020304" pitchFamily="18" charset="0"/>
              </a:rPr>
              <a:t>. Genes with upregulated expression via RNA-seq in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a:t>
            </a:r>
          </a:p>
        </p:txBody>
      </p:sp>
    </p:spTree>
    <p:extLst>
      <p:ext uri="{BB962C8B-B14F-4D97-AF65-F5344CB8AC3E}">
        <p14:creationId xmlns:p14="http://schemas.microsoft.com/office/powerpoint/2010/main" val="159951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7124-1F3F-9540-B731-FC7B5561273B}"/>
              </a:ext>
            </a:extLst>
          </p:cNvPr>
          <p:cNvSpPr>
            <a:spLocks noGrp="1"/>
          </p:cNvSpPr>
          <p:nvPr>
            <p:ph type="title"/>
          </p:nvPr>
        </p:nvSpPr>
        <p:spPr>
          <a:xfrm>
            <a:off x="0" y="811180"/>
            <a:ext cx="6858000" cy="874363"/>
          </a:xfrm>
        </p:spPr>
        <p:txBody>
          <a:bodyPr>
            <a:normAutofit/>
          </a:bodyPr>
          <a:lstStyle/>
          <a:p>
            <a:pPr algn="just"/>
            <a:r>
              <a:rPr lang="en-US" sz="1200" b="1" dirty="0">
                <a:latin typeface="Times New Roman" panose="02020603050405020304" pitchFamily="18" charset="0"/>
                <a:cs typeface="Times New Roman" panose="02020603050405020304" pitchFamily="18" charset="0"/>
              </a:rPr>
              <a:t>Supplementary Figure 7.</a:t>
            </a:r>
            <a:r>
              <a:rPr lang="en-US" sz="1200" dirty="0">
                <a:latin typeface="Times New Roman" panose="02020603050405020304" pitchFamily="18" charset="0"/>
                <a:cs typeface="Times New Roman" panose="02020603050405020304" pitchFamily="18" charset="0"/>
              </a:rPr>
              <a:t> STRING (</a:t>
            </a:r>
            <a:r>
              <a:rPr lang="en-US" sz="1200" dirty="0">
                <a:latin typeface="Times New Roman" panose="02020603050405020304" pitchFamily="18" charset="0"/>
                <a:cs typeface="Times New Roman" panose="02020603050405020304" pitchFamily="18" charset="0"/>
                <a:hlinkClick r:id="rId2"/>
              </a:rPr>
              <a:t>https://string-db.org/</a:t>
            </a:r>
            <a:r>
              <a:rPr lang="en-US" sz="1200" dirty="0">
                <a:latin typeface="Times New Roman" panose="02020603050405020304" pitchFamily="18" charset="0"/>
                <a:cs typeface="Times New Roman" panose="02020603050405020304" pitchFamily="18" charset="0"/>
              </a:rPr>
              <a:t>) plot showing 34 interconnected proteins that demonstrate differential gene expression upon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 deletion. Epigenome peaks, ATAC-seq and RNA-seq tracks for each gene in this figure are presented either in Figure 3 of the manuscript or Supplementary Figure 14. </a:t>
            </a:r>
            <a:endParaRPr lang="en-US" sz="1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5604BCC-CD20-C648-A66E-ED724689067E}"/>
              </a:ext>
            </a:extLst>
          </p:cNvPr>
          <p:cNvPicPr>
            <a:picLocks noChangeAspect="1"/>
          </p:cNvPicPr>
          <p:nvPr/>
        </p:nvPicPr>
        <p:blipFill>
          <a:blip r:embed="rId3"/>
          <a:stretch>
            <a:fillRect/>
          </a:stretch>
        </p:blipFill>
        <p:spPr>
          <a:xfrm>
            <a:off x="905256" y="1589918"/>
            <a:ext cx="5047488" cy="5715377"/>
          </a:xfrm>
          <a:prstGeom prst="rect">
            <a:avLst/>
          </a:prstGeom>
        </p:spPr>
      </p:pic>
    </p:spTree>
    <p:extLst>
      <p:ext uri="{BB962C8B-B14F-4D97-AF65-F5344CB8AC3E}">
        <p14:creationId xmlns:p14="http://schemas.microsoft.com/office/powerpoint/2010/main" val="325341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0E8DC-C211-434E-AC78-51D1260A0E86}"/>
              </a:ext>
            </a:extLst>
          </p:cNvPr>
          <p:cNvPicPr/>
          <p:nvPr/>
        </p:nvPicPr>
        <p:blipFill>
          <a:blip r:embed="rId2">
            <a:extLst>
              <a:ext uri="{28A0092B-C50C-407E-A947-70E740481C1C}">
                <a14:useLocalDpi xmlns:a14="http://schemas.microsoft.com/office/drawing/2010/main" val="0"/>
              </a:ext>
            </a:extLst>
          </a:blip>
          <a:stretch>
            <a:fillRect/>
          </a:stretch>
        </p:blipFill>
        <p:spPr>
          <a:xfrm>
            <a:off x="11430" y="6525260"/>
            <a:ext cx="6835140" cy="1986280"/>
          </a:xfrm>
          <a:prstGeom prst="rect">
            <a:avLst/>
          </a:prstGeom>
        </p:spPr>
      </p:pic>
      <p:sp>
        <p:nvSpPr>
          <p:cNvPr id="5" name="Text Box 26">
            <a:extLst>
              <a:ext uri="{FF2B5EF4-FFF2-40B4-BE49-F238E27FC236}">
                <a16:creationId xmlns:a16="http://schemas.microsoft.com/office/drawing/2014/main" id="{21C1792D-302B-0043-A94E-95E72127853D}"/>
              </a:ext>
            </a:extLst>
          </p:cNvPr>
          <p:cNvSpPr txBox="1"/>
          <p:nvPr/>
        </p:nvSpPr>
        <p:spPr>
          <a:xfrm>
            <a:off x="15875" y="5393182"/>
            <a:ext cx="6826250" cy="876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Supplementary Figure 8</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Genome-wide changes in open chromatin between WT pluripotent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hiPSCs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 and isogenic KMT2CKO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hiPSCs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 based on sequence context. Knockout of KMT2C results in a general shift from open chromatin at promoters to more open chromatin at distal regulatory sequences (“1</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intron”, “other intron”, “downstream” and “distal intergenic”).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B0244A6-E49E-A64D-99BC-8EFC7CDF23EA}"/>
              </a:ext>
            </a:extLst>
          </p:cNvPr>
          <p:cNvPicPr/>
          <p:nvPr/>
        </p:nvPicPr>
        <p:blipFill>
          <a:blip r:embed="rId3">
            <a:extLst>
              <a:ext uri="{28A0092B-C50C-407E-A947-70E740481C1C}">
                <a14:useLocalDpi xmlns:a14="http://schemas.microsoft.com/office/drawing/2010/main" val="0"/>
              </a:ext>
            </a:extLst>
          </a:blip>
          <a:stretch>
            <a:fillRect/>
          </a:stretch>
        </p:blipFill>
        <p:spPr>
          <a:xfrm>
            <a:off x="3531870" y="482282"/>
            <a:ext cx="2688590" cy="4471035"/>
          </a:xfrm>
          <a:prstGeom prst="rect">
            <a:avLst/>
          </a:prstGeom>
        </p:spPr>
      </p:pic>
      <p:sp>
        <p:nvSpPr>
          <p:cNvPr id="6" name="Text Box 26">
            <a:extLst>
              <a:ext uri="{FF2B5EF4-FFF2-40B4-BE49-F238E27FC236}">
                <a16:creationId xmlns:a16="http://schemas.microsoft.com/office/drawing/2014/main" id="{99C7337E-7CA1-0B40-A1F3-5AC5125EE2C1}"/>
              </a:ext>
            </a:extLst>
          </p:cNvPr>
          <p:cNvSpPr txBox="1"/>
          <p:nvPr/>
        </p:nvSpPr>
        <p:spPr>
          <a:xfrm>
            <a:off x="296545" y="482282"/>
            <a:ext cx="3132455" cy="274351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07000"/>
              </a:lnSpc>
              <a:spcBef>
                <a:spcPts val="0"/>
              </a:spcBef>
              <a:spcAft>
                <a:spcPts val="8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Supplementary Table 2</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From our transcriptome results, these are the top 100 differentially expressed genes in the KMT2CKO line compared to WT, based on adjusted p-values (not fold change) as determined by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edgeR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(after TMM normalization). These were the genes used in the PCA plot (Figure 1C) and demonstrated a </a:t>
            </a:r>
            <a:r>
              <a:rPr lang="en-US" sz="1200" dirty="0">
                <a:latin typeface="Times New Roman" panose="02020603050405020304" pitchFamily="18" charset="0"/>
                <a:ea typeface="Calibri" panose="020F0502020204030204" pitchFamily="34" charset="0"/>
                <a:cs typeface="Times New Roman" panose="02020603050405020304" pitchFamily="18" charset="0"/>
              </a:rPr>
              <a:t>gene expression profile in the KMT2CKO that most closely resembled </a:t>
            </a:r>
            <a:r>
              <a:rPr lang="en-US" sz="1200" dirty="0" err="1">
                <a:latin typeface="Times New Roman" panose="02020603050405020304" pitchFamily="18" charset="0"/>
                <a:ea typeface="Calibri" panose="020F0502020204030204" pitchFamily="34" charset="0"/>
                <a:cs typeface="Times New Roman" panose="02020603050405020304" pitchFamily="18" charset="0"/>
              </a:rPr>
              <a:t>mesendoderm</a:t>
            </a:r>
            <a:r>
              <a:rPr lang="en-US" sz="1200" dirty="0">
                <a:latin typeface="Times New Roman" panose="02020603050405020304" pitchFamily="18" charset="0"/>
                <a:ea typeface="Calibri" panose="020F0502020204030204" pitchFamily="34" charset="0"/>
                <a:cs typeface="Times New Roman" panose="02020603050405020304" pitchFamily="18" charset="0"/>
              </a:rPr>
              <a:t>, rather than any of the three primary germ layers.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438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B3D4-128D-5948-BCCD-6AC30445F5C4}"/>
              </a:ext>
            </a:extLst>
          </p:cNvPr>
          <p:cNvSpPr>
            <a:spLocks noGrp="1"/>
          </p:cNvSpPr>
          <p:nvPr>
            <p:ph type="title"/>
          </p:nvPr>
        </p:nvSpPr>
        <p:spPr>
          <a:xfrm>
            <a:off x="235743" y="312590"/>
            <a:ext cx="6386513" cy="260844"/>
          </a:xfrm>
        </p:spPr>
        <p:txBody>
          <a:bodyPr>
            <a:noAutofit/>
          </a:bodyPr>
          <a:lstStyle/>
          <a:p>
            <a:r>
              <a:rPr lang="en-US" altLang="en-US" sz="1200" b="1" dirty="0">
                <a:latin typeface="Times New Roman" panose="02020603050405020304" pitchFamily="18" charset="0"/>
                <a:ea typeface="Calibri" panose="020F0502020204030204" pitchFamily="34" charset="0"/>
                <a:cs typeface="Times New Roman" panose="02020603050405020304" pitchFamily="18" charset="0"/>
              </a:rPr>
              <a:t>Supplementary Table 3:</a:t>
            </a:r>
            <a:r>
              <a:rPr lang="en-US" altLang="en-US" sz="1200" dirty="0">
                <a:latin typeface="Times New Roman" panose="02020603050405020304" pitchFamily="18" charset="0"/>
                <a:ea typeface="Calibri" panose="020F0502020204030204" pitchFamily="34" charset="0"/>
                <a:cs typeface="Times New Roman" panose="02020603050405020304" pitchFamily="18" charset="0"/>
              </a:rPr>
              <a:t> Significantly enriched TF binding motifs in WT compared to </a:t>
            </a:r>
            <a:r>
              <a:rPr lang="en-US" altLang="en-US" sz="1200" i="1" dirty="0">
                <a:latin typeface="Times New Roman" panose="02020603050405020304" pitchFamily="18" charset="0"/>
                <a:ea typeface="Calibri" panose="020F0502020204030204" pitchFamily="34" charset="0"/>
                <a:cs typeface="Times New Roman" panose="02020603050405020304" pitchFamily="18" charset="0"/>
              </a:rPr>
              <a:t>KMT2C</a:t>
            </a:r>
            <a:r>
              <a:rPr lang="en-US" altLang="en-US" sz="1200" dirty="0">
                <a:latin typeface="Times New Roman" panose="02020603050405020304" pitchFamily="18" charset="0"/>
                <a:ea typeface="Calibri" panose="020F0502020204030204" pitchFamily="34" charset="0"/>
                <a:cs typeface="Times New Roman" panose="02020603050405020304" pitchFamily="18" charset="0"/>
              </a:rPr>
              <a:t>KO</a:t>
            </a:r>
            <a:br>
              <a:rPr lang="en-US" altLang="en-US" sz="1200" dirty="0"/>
            </a:br>
            <a:endParaRPr lang="en-US" sz="1200" dirty="0"/>
          </a:p>
        </p:txBody>
      </p:sp>
      <p:graphicFrame>
        <p:nvGraphicFramePr>
          <p:cNvPr id="4" name="Table 3">
            <a:extLst>
              <a:ext uri="{FF2B5EF4-FFF2-40B4-BE49-F238E27FC236}">
                <a16:creationId xmlns:a16="http://schemas.microsoft.com/office/drawing/2014/main" id="{6A8F053B-C9C0-B148-9B5A-23BA401DC1C0}"/>
              </a:ext>
            </a:extLst>
          </p:cNvPr>
          <p:cNvGraphicFramePr>
            <a:graphicFrameLocks noGrp="1"/>
          </p:cNvGraphicFramePr>
          <p:nvPr>
            <p:extLst>
              <p:ext uri="{D42A27DB-BD31-4B8C-83A1-F6EECF244321}">
                <p14:modId xmlns:p14="http://schemas.microsoft.com/office/powerpoint/2010/main" val="149553653"/>
              </p:ext>
            </p:extLst>
          </p:nvPr>
        </p:nvGraphicFramePr>
        <p:xfrm>
          <a:off x="835817" y="573434"/>
          <a:ext cx="5186364" cy="8231168"/>
        </p:xfrm>
        <a:graphic>
          <a:graphicData uri="http://schemas.openxmlformats.org/drawingml/2006/table">
            <a:tbl>
              <a:tblPr firstRow="1" firstCol="1" bandRow="1">
                <a:tableStyleId>{5C22544A-7EE6-4342-B048-85BDC9FD1C3A}</a:tableStyleId>
              </a:tblPr>
              <a:tblGrid>
                <a:gridCol w="578646">
                  <a:extLst>
                    <a:ext uri="{9D8B030D-6E8A-4147-A177-3AD203B41FA5}">
                      <a16:colId xmlns:a16="http://schemas.microsoft.com/office/drawing/2014/main" val="2895745494"/>
                    </a:ext>
                  </a:extLst>
                </a:gridCol>
                <a:gridCol w="2011425">
                  <a:extLst>
                    <a:ext uri="{9D8B030D-6E8A-4147-A177-3AD203B41FA5}">
                      <a16:colId xmlns:a16="http://schemas.microsoft.com/office/drawing/2014/main" val="1393810513"/>
                    </a:ext>
                  </a:extLst>
                </a:gridCol>
                <a:gridCol w="1013716">
                  <a:extLst>
                    <a:ext uri="{9D8B030D-6E8A-4147-A177-3AD203B41FA5}">
                      <a16:colId xmlns:a16="http://schemas.microsoft.com/office/drawing/2014/main" val="1977509338"/>
                    </a:ext>
                  </a:extLst>
                </a:gridCol>
                <a:gridCol w="1582577">
                  <a:extLst>
                    <a:ext uri="{9D8B030D-6E8A-4147-A177-3AD203B41FA5}">
                      <a16:colId xmlns:a16="http://schemas.microsoft.com/office/drawing/2014/main" val="3589354561"/>
                    </a:ext>
                  </a:extLst>
                </a:gridCol>
              </a:tblGrid>
              <a:tr h="89571">
                <a:tc>
                  <a:txBody>
                    <a:bodyPr/>
                    <a:lstStyle/>
                    <a:p>
                      <a:pPr marL="0" marR="0" algn="ctr">
                        <a:lnSpc>
                          <a:spcPct val="107000"/>
                        </a:lnSpc>
                        <a:spcBef>
                          <a:spcPts val="0"/>
                        </a:spcBef>
                        <a:spcAft>
                          <a:spcPts val="0"/>
                        </a:spcAft>
                      </a:pPr>
                      <a:r>
                        <a:rPr lang="en-US" sz="600">
                          <a:effectLst/>
                        </a:rPr>
                        <a:t>Rank</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Motif Name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HOMER P-value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Transcription Factor Family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140908502"/>
                  </a:ext>
                </a:extLst>
              </a:tr>
              <a:tr h="89571">
                <a:tc>
                  <a:txBody>
                    <a:bodyPr/>
                    <a:lstStyle/>
                    <a:p>
                      <a:pPr marL="0" marR="0" algn="ctr">
                        <a:lnSpc>
                          <a:spcPct val="107000"/>
                        </a:lnSpc>
                        <a:spcBef>
                          <a:spcPts val="0"/>
                        </a:spcBef>
                        <a:spcAft>
                          <a:spcPts val="0"/>
                        </a:spcAft>
                      </a:pPr>
                      <a:r>
                        <a:rPr lang="en-US" sz="600">
                          <a:effectLst/>
                        </a:rPr>
                        <a:t>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CTCF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1E-1277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576886771"/>
                  </a:ext>
                </a:extLst>
              </a:tr>
              <a:tr h="89571">
                <a:tc>
                  <a:txBody>
                    <a:bodyPr/>
                    <a:lstStyle/>
                    <a:p>
                      <a:pPr marL="0" marR="0" algn="ctr">
                        <a:lnSpc>
                          <a:spcPct val="107000"/>
                        </a:lnSpc>
                        <a:spcBef>
                          <a:spcPts val="0"/>
                        </a:spcBef>
                        <a:spcAft>
                          <a:spcPts val="0"/>
                        </a:spcAft>
                      </a:pPr>
                      <a:r>
                        <a:rPr lang="en-US" sz="600">
                          <a:effectLst/>
                        </a:rPr>
                        <a:t>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BORIS/CTCFL</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1E-991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392135474"/>
                  </a:ext>
                </a:extLst>
              </a:tr>
              <a:tr h="89571">
                <a:tc>
                  <a:txBody>
                    <a:bodyPr/>
                    <a:lstStyle/>
                    <a:p>
                      <a:pPr marL="0" marR="0" algn="ctr">
                        <a:lnSpc>
                          <a:spcPct val="107000"/>
                        </a:lnSpc>
                        <a:spcBef>
                          <a:spcPts val="0"/>
                        </a:spcBef>
                        <a:spcAft>
                          <a:spcPts val="0"/>
                        </a:spcAft>
                      </a:pPr>
                      <a:r>
                        <a:rPr lang="en-US" sz="600">
                          <a:effectLst/>
                        </a:rPr>
                        <a:t>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OCT4-SOX2-TCF-NANOG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1E-689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POU,Homeobox,HMG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8615038"/>
                  </a:ext>
                </a:extLst>
              </a:tr>
              <a:tr h="89571">
                <a:tc>
                  <a:txBody>
                    <a:bodyPr/>
                    <a:lstStyle/>
                    <a:p>
                      <a:pPr marL="0" marR="0" algn="ctr">
                        <a:lnSpc>
                          <a:spcPct val="107000"/>
                        </a:lnSpc>
                        <a:spcBef>
                          <a:spcPts val="0"/>
                        </a:spcBef>
                        <a:spcAft>
                          <a:spcPts val="0"/>
                        </a:spcAft>
                      </a:pPr>
                      <a:r>
                        <a:rPr lang="en-US" sz="600">
                          <a:effectLst/>
                        </a:rPr>
                        <a:t>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SOX3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1E-490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HMG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09669673"/>
                  </a:ext>
                </a:extLst>
              </a:tr>
              <a:tr h="89571">
                <a:tc>
                  <a:txBody>
                    <a:bodyPr/>
                    <a:lstStyle/>
                    <a:p>
                      <a:pPr marL="0" marR="0" algn="ctr">
                        <a:lnSpc>
                          <a:spcPct val="107000"/>
                        </a:lnSpc>
                        <a:spcBef>
                          <a:spcPts val="0"/>
                        </a:spcBef>
                        <a:spcAft>
                          <a:spcPts val="0"/>
                        </a:spcAft>
                      </a:pPr>
                      <a:r>
                        <a:rPr lang="en-US" sz="600">
                          <a:effectLst/>
                        </a:rPr>
                        <a:t>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SOX2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1E-345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HMG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470575381"/>
                  </a:ext>
                </a:extLst>
              </a:tr>
              <a:tr h="89571">
                <a:tc>
                  <a:txBody>
                    <a:bodyPr/>
                    <a:lstStyle/>
                    <a:p>
                      <a:pPr marL="0" marR="0" algn="ctr">
                        <a:lnSpc>
                          <a:spcPct val="107000"/>
                        </a:lnSpc>
                        <a:spcBef>
                          <a:spcPts val="0"/>
                        </a:spcBef>
                        <a:spcAft>
                          <a:spcPts val="0"/>
                        </a:spcAft>
                      </a:pPr>
                      <a:r>
                        <a:rPr lang="en-US" sz="600">
                          <a:effectLst/>
                        </a:rPr>
                        <a:t>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SOX6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1E-325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HMG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456352902"/>
                  </a:ext>
                </a:extLst>
              </a:tr>
              <a:tr h="89571">
                <a:tc>
                  <a:txBody>
                    <a:bodyPr/>
                    <a:lstStyle/>
                    <a:p>
                      <a:pPr marL="0" marR="0" algn="ctr">
                        <a:lnSpc>
                          <a:spcPct val="107000"/>
                        </a:lnSpc>
                        <a:spcBef>
                          <a:spcPts val="0"/>
                        </a:spcBef>
                        <a:spcAft>
                          <a:spcPts val="0"/>
                        </a:spcAft>
                      </a:pPr>
                      <a:r>
                        <a:rPr lang="en-US" sz="600">
                          <a:effectLst/>
                        </a:rPr>
                        <a:t>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SOX10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1E-322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HMG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3626377"/>
                  </a:ext>
                </a:extLst>
              </a:tr>
              <a:tr h="89571">
                <a:tc>
                  <a:txBody>
                    <a:bodyPr/>
                    <a:lstStyle/>
                    <a:p>
                      <a:pPr marL="0" marR="0" algn="ctr">
                        <a:lnSpc>
                          <a:spcPct val="107000"/>
                        </a:lnSpc>
                        <a:spcBef>
                          <a:spcPts val="0"/>
                        </a:spcBef>
                        <a:spcAft>
                          <a:spcPts val="0"/>
                        </a:spcAft>
                      </a:pPr>
                      <a:r>
                        <a:rPr lang="en-US" sz="600">
                          <a:effectLst/>
                        </a:rPr>
                        <a:t>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POU5F1/OCT4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1E-277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POU,Homeobox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409395454"/>
                  </a:ext>
                </a:extLst>
              </a:tr>
              <a:tr h="89571">
                <a:tc>
                  <a:txBody>
                    <a:bodyPr/>
                    <a:lstStyle/>
                    <a:p>
                      <a:pPr marL="0" marR="0" algn="ctr">
                        <a:lnSpc>
                          <a:spcPct val="107000"/>
                        </a:lnSpc>
                        <a:spcBef>
                          <a:spcPts val="0"/>
                        </a:spcBef>
                        <a:spcAft>
                          <a:spcPts val="0"/>
                        </a:spcAft>
                      </a:pPr>
                      <a:r>
                        <a:rPr lang="en-US" sz="600">
                          <a:effectLst/>
                        </a:rPr>
                        <a:t>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SP1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1E-233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417485469"/>
                  </a:ext>
                </a:extLst>
              </a:tr>
              <a:tr h="89571">
                <a:tc>
                  <a:txBody>
                    <a:bodyPr/>
                    <a:lstStyle/>
                    <a:p>
                      <a:pPr marL="0" marR="0" algn="ctr">
                        <a:lnSpc>
                          <a:spcPct val="107000"/>
                        </a:lnSpc>
                        <a:spcBef>
                          <a:spcPts val="0"/>
                        </a:spcBef>
                        <a:spcAft>
                          <a:spcPts val="0"/>
                        </a:spcAft>
                      </a:pPr>
                      <a:r>
                        <a:rPr lang="en-US" sz="600">
                          <a:effectLst/>
                        </a:rPr>
                        <a:t>10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POU3F1/OCT6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1E-232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POU,Homeobox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402670941"/>
                  </a:ext>
                </a:extLst>
              </a:tr>
              <a:tr h="89571">
                <a:tc>
                  <a:txBody>
                    <a:bodyPr/>
                    <a:lstStyle/>
                    <a:p>
                      <a:pPr marL="0" marR="0" algn="ctr">
                        <a:lnSpc>
                          <a:spcPct val="107000"/>
                        </a:lnSpc>
                        <a:spcBef>
                          <a:spcPts val="0"/>
                        </a:spcBef>
                        <a:spcAft>
                          <a:spcPts val="0"/>
                        </a:spcAft>
                      </a:pPr>
                      <a:r>
                        <a:rPr lang="en-US" sz="600">
                          <a:effectLst/>
                        </a:rPr>
                        <a:t>11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SOX15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1E-224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HMG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706772795"/>
                  </a:ext>
                </a:extLst>
              </a:tr>
              <a:tr h="89571">
                <a:tc>
                  <a:txBody>
                    <a:bodyPr/>
                    <a:lstStyle/>
                    <a:p>
                      <a:pPr marL="0" marR="0" algn="ctr">
                        <a:lnSpc>
                          <a:spcPct val="107000"/>
                        </a:lnSpc>
                        <a:spcBef>
                          <a:spcPts val="0"/>
                        </a:spcBef>
                        <a:spcAft>
                          <a:spcPts val="0"/>
                        </a:spcAft>
                      </a:pPr>
                      <a:r>
                        <a:rPr lang="en-US" sz="600">
                          <a:effectLst/>
                        </a:rPr>
                        <a:t>12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POU3F3/BRN1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POU,Homeobox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861438545"/>
                  </a:ext>
                </a:extLst>
              </a:tr>
              <a:tr h="89571">
                <a:tc>
                  <a:txBody>
                    <a:bodyPr/>
                    <a:lstStyle/>
                    <a:p>
                      <a:pPr marL="0" marR="0" algn="ctr">
                        <a:lnSpc>
                          <a:spcPct val="107000"/>
                        </a:lnSpc>
                        <a:spcBef>
                          <a:spcPts val="0"/>
                        </a:spcBef>
                        <a:spcAft>
                          <a:spcPts val="0"/>
                        </a:spcAft>
                      </a:pPr>
                      <a:r>
                        <a:rPr lang="en-US" sz="600">
                          <a:effectLst/>
                        </a:rPr>
                        <a:t>13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TEAD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1E-216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TEA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911987246"/>
                  </a:ext>
                </a:extLst>
              </a:tr>
              <a:tr h="89571">
                <a:tc>
                  <a:txBody>
                    <a:bodyPr/>
                    <a:lstStyle/>
                    <a:p>
                      <a:pPr marL="0" marR="0" algn="ctr">
                        <a:lnSpc>
                          <a:spcPct val="107000"/>
                        </a:lnSpc>
                        <a:spcBef>
                          <a:spcPts val="0"/>
                        </a:spcBef>
                        <a:spcAft>
                          <a:spcPts val="0"/>
                        </a:spcAft>
                      </a:pPr>
                      <a:r>
                        <a:rPr lang="en-US" sz="600">
                          <a:effectLst/>
                        </a:rPr>
                        <a:t>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SOX4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1E-201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HMG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708941136"/>
                  </a:ext>
                </a:extLst>
              </a:tr>
              <a:tr h="89571">
                <a:tc>
                  <a:txBody>
                    <a:bodyPr/>
                    <a:lstStyle/>
                    <a:p>
                      <a:pPr marL="0" marR="0" algn="ctr">
                        <a:lnSpc>
                          <a:spcPct val="107000"/>
                        </a:lnSpc>
                        <a:spcBef>
                          <a:spcPts val="0"/>
                        </a:spcBef>
                        <a:spcAft>
                          <a:spcPts val="0"/>
                        </a:spcAft>
                      </a:pPr>
                      <a:r>
                        <a:rPr lang="en-US" sz="600">
                          <a:effectLst/>
                        </a:rPr>
                        <a:t>15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TEAD4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1E-178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TEA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4104134052"/>
                  </a:ext>
                </a:extLst>
              </a:tr>
              <a:tr h="89571">
                <a:tc>
                  <a:txBody>
                    <a:bodyPr/>
                    <a:lstStyle/>
                    <a:p>
                      <a:pPr marL="0" marR="0" algn="ctr">
                        <a:lnSpc>
                          <a:spcPct val="107000"/>
                        </a:lnSpc>
                        <a:spcBef>
                          <a:spcPts val="0"/>
                        </a:spcBef>
                        <a:spcAft>
                          <a:spcPts val="0"/>
                        </a:spcAft>
                      </a:pPr>
                      <a:r>
                        <a:rPr lang="en-US" sz="600">
                          <a:effectLst/>
                        </a:rPr>
                        <a:t>16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KLF5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242593274"/>
                  </a:ext>
                </a:extLst>
              </a:tr>
              <a:tr h="89571">
                <a:tc>
                  <a:txBody>
                    <a:bodyPr/>
                    <a:lstStyle/>
                    <a:p>
                      <a:pPr marL="0" marR="0" algn="ctr">
                        <a:lnSpc>
                          <a:spcPct val="107000"/>
                        </a:lnSpc>
                        <a:spcBef>
                          <a:spcPts val="0"/>
                        </a:spcBef>
                        <a:spcAft>
                          <a:spcPts val="0"/>
                        </a:spcAft>
                      </a:pPr>
                      <a:r>
                        <a:rPr lang="en-US" sz="600">
                          <a:effectLst/>
                        </a:rPr>
                        <a:t>17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NFkB</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1E-139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RHD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486075960"/>
                  </a:ext>
                </a:extLst>
              </a:tr>
              <a:tr h="89571">
                <a:tc>
                  <a:txBody>
                    <a:bodyPr/>
                    <a:lstStyle/>
                    <a:p>
                      <a:pPr marL="0" marR="0" algn="ctr">
                        <a:lnSpc>
                          <a:spcPct val="107000"/>
                        </a:lnSpc>
                        <a:spcBef>
                          <a:spcPts val="0"/>
                        </a:spcBef>
                        <a:spcAft>
                          <a:spcPts val="0"/>
                        </a:spcAft>
                      </a:pPr>
                      <a:r>
                        <a:rPr lang="en-US" sz="600">
                          <a:effectLst/>
                        </a:rPr>
                        <a:t>18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TEAD2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1E-135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TEA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464081770"/>
                  </a:ext>
                </a:extLst>
              </a:tr>
              <a:tr h="89571">
                <a:tc>
                  <a:txBody>
                    <a:bodyPr/>
                    <a:lstStyle/>
                    <a:p>
                      <a:pPr marL="0" marR="0" algn="ctr">
                        <a:lnSpc>
                          <a:spcPct val="107000"/>
                        </a:lnSpc>
                        <a:spcBef>
                          <a:spcPts val="0"/>
                        </a:spcBef>
                        <a:spcAft>
                          <a:spcPts val="0"/>
                        </a:spcAft>
                      </a:pPr>
                      <a:r>
                        <a:rPr lang="en-US" sz="600">
                          <a:effectLst/>
                        </a:rPr>
                        <a:t>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KLF9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1E-134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500667912"/>
                  </a:ext>
                </a:extLst>
              </a:tr>
              <a:tr h="89571">
                <a:tc>
                  <a:txBody>
                    <a:bodyPr/>
                    <a:lstStyle/>
                    <a:p>
                      <a:pPr marL="0" marR="0" algn="ctr">
                        <a:lnSpc>
                          <a:spcPct val="107000"/>
                        </a:lnSpc>
                        <a:spcBef>
                          <a:spcPts val="0"/>
                        </a:spcBef>
                        <a:spcAft>
                          <a:spcPts val="0"/>
                        </a:spcAft>
                      </a:pPr>
                      <a:r>
                        <a:rPr lang="en-US" sz="600">
                          <a:effectLst/>
                        </a:rPr>
                        <a:t>20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OCT2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1E-128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856584392"/>
                  </a:ext>
                </a:extLst>
              </a:tr>
              <a:tr h="89571">
                <a:tc>
                  <a:txBody>
                    <a:bodyPr/>
                    <a:lstStyle/>
                    <a:p>
                      <a:pPr marL="0" marR="0" algn="ctr">
                        <a:lnSpc>
                          <a:spcPct val="107000"/>
                        </a:lnSpc>
                        <a:spcBef>
                          <a:spcPts val="0"/>
                        </a:spcBef>
                        <a:spcAft>
                          <a:spcPts val="0"/>
                        </a:spcAft>
                      </a:pPr>
                      <a:r>
                        <a:rPr lang="en-US" sz="600">
                          <a:effectLst/>
                        </a:rPr>
                        <a:t>21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NFkB</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1E-124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RHD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80439013"/>
                  </a:ext>
                </a:extLst>
              </a:tr>
              <a:tr h="89571">
                <a:tc>
                  <a:txBody>
                    <a:bodyPr/>
                    <a:lstStyle/>
                    <a:p>
                      <a:pPr marL="0" marR="0" algn="ctr">
                        <a:lnSpc>
                          <a:spcPct val="107000"/>
                        </a:lnSpc>
                        <a:spcBef>
                          <a:spcPts val="0"/>
                        </a:spcBef>
                        <a:spcAft>
                          <a:spcPts val="0"/>
                        </a:spcAft>
                      </a:pPr>
                      <a:r>
                        <a:rPr lang="en-US" sz="600">
                          <a:effectLst/>
                        </a:rPr>
                        <a:t>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SOX9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1E-123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HMG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611848305"/>
                  </a:ext>
                </a:extLst>
              </a:tr>
              <a:tr h="89571">
                <a:tc>
                  <a:txBody>
                    <a:bodyPr/>
                    <a:lstStyle/>
                    <a:p>
                      <a:pPr marL="0" marR="0" algn="ctr">
                        <a:lnSpc>
                          <a:spcPct val="107000"/>
                        </a:lnSpc>
                        <a:spcBef>
                          <a:spcPts val="0"/>
                        </a:spcBef>
                        <a:spcAft>
                          <a:spcPts val="0"/>
                        </a:spcAft>
                      </a:pPr>
                      <a:r>
                        <a:rPr lang="en-US" sz="600">
                          <a:effectLst/>
                        </a:rPr>
                        <a:t>23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KLF4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1E-86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488407647"/>
                  </a:ext>
                </a:extLst>
              </a:tr>
              <a:tr h="89571">
                <a:tc>
                  <a:txBody>
                    <a:bodyPr/>
                    <a:lstStyle/>
                    <a:p>
                      <a:pPr marL="0" marR="0" algn="ctr">
                        <a:lnSpc>
                          <a:spcPct val="107000"/>
                        </a:lnSpc>
                        <a:spcBef>
                          <a:spcPts val="0"/>
                        </a:spcBef>
                        <a:spcAft>
                          <a:spcPts val="0"/>
                        </a:spcAft>
                      </a:pPr>
                      <a:r>
                        <a:rPr lang="en-US" sz="600">
                          <a:effectLst/>
                        </a:rPr>
                        <a:t>24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KLF14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1E-79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537819250"/>
                  </a:ext>
                </a:extLst>
              </a:tr>
              <a:tr h="89330">
                <a:tc>
                  <a:txBody>
                    <a:bodyPr/>
                    <a:lstStyle/>
                    <a:p>
                      <a:pPr marL="0" marR="0" algn="ctr">
                        <a:lnSpc>
                          <a:spcPct val="107000"/>
                        </a:lnSpc>
                        <a:spcBef>
                          <a:spcPts val="0"/>
                        </a:spcBef>
                        <a:spcAft>
                          <a:spcPts val="0"/>
                        </a:spcAft>
                      </a:pPr>
                      <a:r>
                        <a:rPr lang="en-US" sz="600" dirty="0">
                          <a:effectLst/>
                        </a:rPr>
                        <a:t>25</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dirty="0">
                          <a:effectLst/>
                        </a:rPr>
                        <a:t>“Unknown ESC element” (ZIC complementary sequence)</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1E-61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026233343"/>
                  </a:ext>
                </a:extLst>
              </a:tr>
              <a:tr h="89571">
                <a:tc>
                  <a:txBody>
                    <a:bodyPr/>
                    <a:lstStyle/>
                    <a:p>
                      <a:pPr marL="0" marR="0" algn="ctr">
                        <a:lnSpc>
                          <a:spcPct val="107000"/>
                        </a:lnSpc>
                        <a:spcBef>
                          <a:spcPts val="0"/>
                        </a:spcBef>
                        <a:spcAft>
                          <a:spcPts val="0"/>
                        </a:spcAft>
                      </a:pPr>
                      <a:r>
                        <a:rPr lang="en-US" sz="600">
                          <a:effectLst/>
                        </a:rPr>
                        <a:t>26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KLF10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1E-59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704051061"/>
                  </a:ext>
                </a:extLst>
              </a:tr>
              <a:tr h="89571">
                <a:tc>
                  <a:txBody>
                    <a:bodyPr/>
                    <a:lstStyle/>
                    <a:p>
                      <a:pPr marL="0" marR="0" algn="ctr">
                        <a:lnSpc>
                          <a:spcPct val="107000"/>
                        </a:lnSpc>
                        <a:spcBef>
                          <a:spcPts val="0"/>
                        </a:spcBef>
                        <a:spcAft>
                          <a:spcPts val="0"/>
                        </a:spcAft>
                      </a:pPr>
                      <a:r>
                        <a:rPr lang="en-US" sz="600">
                          <a:effectLst/>
                        </a:rPr>
                        <a:t>27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FOSL2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1E-54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531480418"/>
                  </a:ext>
                </a:extLst>
              </a:tr>
              <a:tr h="89571">
                <a:tc>
                  <a:txBody>
                    <a:bodyPr/>
                    <a:lstStyle/>
                    <a:p>
                      <a:pPr marL="0" marR="0" algn="ctr">
                        <a:lnSpc>
                          <a:spcPct val="107000"/>
                        </a:lnSpc>
                        <a:spcBef>
                          <a:spcPts val="0"/>
                        </a:spcBef>
                        <a:spcAft>
                          <a:spcPts val="0"/>
                        </a:spcAft>
                      </a:pPr>
                      <a:r>
                        <a:rPr lang="en-US" sz="600">
                          <a:effectLst/>
                        </a:rPr>
                        <a:t>28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JUN-AP1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1E-54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035397992"/>
                  </a:ext>
                </a:extLst>
              </a:tr>
              <a:tr h="89571">
                <a:tc>
                  <a:txBody>
                    <a:bodyPr/>
                    <a:lstStyle/>
                    <a:p>
                      <a:pPr marL="0" marR="0" algn="ctr">
                        <a:lnSpc>
                          <a:spcPct val="107000"/>
                        </a:lnSpc>
                        <a:spcBef>
                          <a:spcPts val="0"/>
                        </a:spcBef>
                        <a:spcAft>
                          <a:spcPts val="0"/>
                        </a:spcAft>
                      </a:pPr>
                      <a:r>
                        <a:rPr lang="en-US" sz="600">
                          <a:effectLst/>
                        </a:rPr>
                        <a:t>29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NANOG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1E-51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313201623"/>
                  </a:ext>
                </a:extLst>
              </a:tr>
              <a:tr h="89571">
                <a:tc>
                  <a:txBody>
                    <a:bodyPr/>
                    <a:lstStyle/>
                    <a:p>
                      <a:pPr marL="0" marR="0" algn="ctr">
                        <a:lnSpc>
                          <a:spcPct val="107000"/>
                        </a:lnSpc>
                        <a:spcBef>
                          <a:spcPts val="0"/>
                        </a:spcBef>
                        <a:spcAft>
                          <a:spcPts val="0"/>
                        </a:spcAft>
                      </a:pPr>
                      <a:r>
                        <a:rPr lang="en-US" sz="600">
                          <a:effectLst/>
                        </a:rPr>
                        <a:t>30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AP1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608222249"/>
                  </a:ext>
                </a:extLst>
              </a:tr>
              <a:tr h="89571">
                <a:tc>
                  <a:txBody>
                    <a:bodyPr/>
                    <a:lstStyle/>
                    <a:p>
                      <a:pPr marL="0" marR="0" algn="ctr">
                        <a:lnSpc>
                          <a:spcPct val="107000"/>
                        </a:lnSpc>
                        <a:spcBef>
                          <a:spcPts val="0"/>
                        </a:spcBef>
                        <a:spcAft>
                          <a:spcPts val="0"/>
                        </a:spcAft>
                      </a:pPr>
                      <a:r>
                        <a:rPr lang="en-US" sz="600">
                          <a:effectLst/>
                        </a:rPr>
                        <a:t>31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ATF3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853319313"/>
                  </a:ext>
                </a:extLst>
              </a:tr>
              <a:tr h="89571">
                <a:tc>
                  <a:txBody>
                    <a:bodyPr/>
                    <a:lstStyle/>
                    <a:p>
                      <a:pPr marL="0" marR="0" algn="ctr">
                        <a:lnSpc>
                          <a:spcPct val="107000"/>
                        </a:lnSpc>
                        <a:spcBef>
                          <a:spcPts val="0"/>
                        </a:spcBef>
                        <a:spcAft>
                          <a:spcPts val="0"/>
                        </a:spcAft>
                      </a:pPr>
                      <a:r>
                        <a:rPr lang="en-US" sz="600">
                          <a:effectLst/>
                        </a:rPr>
                        <a:t>32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BATF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244127730"/>
                  </a:ext>
                </a:extLst>
              </a:tr>
              <a:tr h="89571">
                <a:tc>
                  <a:txBody>
                    <a:bodyPr/>
                    <a:lstStyle/>
                    <a:p>
                      <a:pPr marL="0" marR="0" algn="ctr">
                        <a:lnSpc>
                          <a:spcPct val="107000"/>
                        </a:lnSpc>
                        <a:spcBef>
                          <a:spcPts val="0"/>
                        </a:spcBef>
                        <a:spcAft>
                          <a:spcPts val="0"/>
                        </a:spcAft>
                      </a:pPr>
                      <a:r>
                        <a:rPr lang="en-US" sz="600">
                          <a:effectLst/>
                        </a:rPr>
                        <a:t>33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NFkB</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RHD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64930884"/>
                  </a:ext>
                </a:extLst>
              </a:tr>
              <a:tr h="89571">
                <a:tc>
                  <a:txBody>
                    <a:bodyPr/>
                    <a:lstStyle/>
                    <a:p>
                      <a:pPr marL="0" marR="0" algn="ctr">
                        <a:lnSpc>
                          <a:spcPct val="107000"/>
                        </a:lnSpc>
                        <a:spcBef>
                          <a:spcPts val="0"/>
                        </a:spcBef>
                        <a:spcAft>
                          <a:spcPts val="0"/>
                        </a:spcAft>
                      </a:pPr>
                      <a:r>
                        <a:rPr lang="en-US" sz="600">
                          <a:effectLst/>
                        </a:rPr>
                        <a:t>34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E2A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bHLH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542913909"/>
                  </a:ext>
                </a:extLst>
              </a:tr>
              <a:tr h="89571">
                <a:tc>
                  <a:txBody>
                    <a:bodyPr/>
                    <a:lstStyle/>
                    <a:p>
                      <a:pPr marL="0" marR="0" algn="ctr">
                        <a:lnSpc>
                          <a:spcPct val="107000"/>
                        </a:lnSpc>
                        <a:spcBef>
                          <a:spcPts val="0"/>
                        </a:spcBef>
                        <a:spcAft>
                          <a:spcPts val="0"/>
                        </a:spcAft>
                      </a:pPr>
                      <a:r>
                        <a:rPr lang="en-US" sz="600">
                          <a:effectLst/>
                        </a:rPr>
                        <a:t>35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FRA1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136507818"/>
                  </a:ext>
                </a:extLst>
              </a:tr>
              <a:tr h="89571">
                <a:tc>
                  <a:txBody>
                    <a:bodyPr/>
                    <a:lstStyle/>
                    <a:p>
                      <a:pPr marL="0" marR="0" algn="ctr">
                        <a:lnSpc>
                          <a:spcPct val="107000"/>
                        </a:lnSpc>
                        <a:spcBef>
                          <a:spcPts val="0"/>
                        </a:spcBef>
                        <a:spcAft>
                          <a:spcPts val="0"/>
                        </a:spcAft>
                      </a:pPr>
                      <a:r>
                        <a:rPr lang="en-US" sz="600">
                          <a:effectLst/>
                        </a:rPr>
                        <a:t>36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SIX1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993180837"/>
                  </a:ext>
                </a:extLst>
              </a:tr>
              <a:tr h="89571">
                <a:tc>
                  <a:txBody>
                    <a:bodyPr/>
                    <a:lstStyle/>
                    <a:p>
                      <a:pPr marL="0" marR="0" algn="ctr">
                        <a:lnSpc>
                          <a:spcPct val="107000"/>
                        </a:lnSpc>
                        <a:spcBef>
                          <a:spcPts val="0"/>
                        </a:spcBef>
                        <a:spcAft>
                          <a:spcPts val="0"/>
                        </a:spcAft>
                      </a:pPr>
                      <a:r>
                        <a:rPr lang="en-US" sz="600">
                          <a:effectLst/>
                        </a:rPr>
                        <a:t>37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MAZ</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1E-41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268092772"/>
                  </a:ext>
                </a:extLst>
              </a:tr>
              <a:tr h="89571">
                <a:tc>
                  <a:txBody>
                    <a:bodyPr/>
                    <a:lstStyle/>
                    <a:p>
                      <a:pPr marL="0" marR="0" algn="ctr">
                        <a:lnSpc>
                          <a:spcPct val="107000"/>
                        </a:lnSpc>
                        <a:spcBef>
                          <a:spcPts val="0"/>
                        </a:spcBef>
                        <a:spcAft>
                          <a:spcPts val="0"/>
                        </a:spcAft>
                      </a:pPr>
                      <a:r>
                        <a:rPr lang="en-US" sz="600">
                          <a:effectLst/>
                        </a:rPr>
                        <a:t>38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NFY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1E-38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Nuclear Factor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789188616"/>
                  </a:ext>
                </a:extLst>
              </a:tr>
              <a:tr h="89571">
                <a:tc>
                  <a:txBody>
                    <a:bodyPr/>
                    <a:lstStyle/>
                    <a:p>
                      <a:pPr marL="0" marR="0" algn="ctr">
                        <a:lnSpc>
                          <a:spcPct val="107000"/>
                        </a:lnSpc>
                        <a:spcBef>
                          <a:spcPts val="0"/>
                        </a:spcBef>
                        <a:spcAft>
                          <a:spcPts val="0"/>
                        </a:spcAft>
                      </a:pPr>
                      <a:r>
                        <a:rPr lang="en-US" sz="600">
                          <a:effectLst/>
                        </a:rPr>
                        <a:t>39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BACH2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1E-34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188730335"/>
                  </a:ext>
                </a:extLst>
              </a:tr>
              <a:tr h="89571">
                <a:tc>
                  <a:txBody>
                    <a:bodyPr/>
                    <a:lstStyle/>
                    <a:p>
                      <a:pPr marL="0" marR="0" algn="ctr">
                        <a:lnSpc>
                          <a:spcPct val="107000"/>
                        </a:lnSpc>
                        <a:spcBef>
                          <a:spcPts val="0"/>
                        </a:spcBef>
                        <a:spcAft>
                          <a:spcPts val="0"/>
                        </a:spcAft>
                      </a:pPr>
                      <a:r>
                        <a:rPr lang="en-US" sz="600">
                          <a:effectLst/>
                        </a:rPr>
                        <a:t>40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ZIC</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1E-33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ZIC</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822121045"/>
                  </a:ext>
                </a:extLst>
              </a:tr>
              <a:tr h="89571">
                <a:tc>
                  <a:txBody>
                    <a:bodyPr/>
                    <a:lstStyle/>
                    <a:p>
                      <a:pPr marL="0" marR="0" algn="ctr">
                        <a:lnSpc>
                          <a:spcPct val="107000"/>
                        </a:lnSpc>
                        <a:spcBef>
                          <a:spcPts val="0"/>
                        </a:spcBef>
                        <a:spcAft>
                          <a:spcPts val="0"/>
                        </a:spcAft>
                      </a:pPr>
                      <a:r>
                        <a:rPr lang="en-US" sz="600">
                          <a:effectLst/>
                        </a:rPr>
                        <a:t>41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LHX3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1E-30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238892070"/>
                  </a:ext>
                </a:extLst>
              </a:tr>
              <a:tr h="89571">
                <a:tc>
                  <a:txBody>
                    <a:bodyPr/>
                    <a:lstStyle/>
                    <a:p>
                      <a:pPr marL="0" marR="0" algn="ctr">
                        <a:lnSpc>
                          <a:spcPct val="107000"/>
                        </a:lnSpc>
                        <a:spcBef>
                          <a:spcPts val="0"/>
                        </a:spcBef>
                        <a:spcAft>
                          <a:spcPts val="0"/>
                        </a:spcAft>
                      </a:pPr>
                      <a:r>
                        <a:rPr lang="en-US" sz="600">
                          <a:effectLst/>
                        </a:rPr>
                        <a:t>42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SCL</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1E-30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bHLH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788310876"/>
                  </a:ext>
                </a:extLst>
              </a:tr>
              <a:tr h="89571">
                <a:tc>
                  <a:txBody>
                    <a:bodyPr/>
                    <a:lstStyle/>
                    <a:p>
                      <a:pPr marL="0" marR="0" algn="ctr">
                        <a:lnSpc>
                          <a:spcPct val="107000"/>
                        </a:lnSpc>
                        <a:spcBef>
                          <a:spcPts val="0"/>
                        </a:spcBef>
                        <a:spcAft>
                          <a:spcPts val="0"/>
                        </a:spcAft>
                      </a:pPr>
                      <a:r>
                        <a:rPr lang="en-US" sz="600">
                          <a:effectLst/>
                        </a:rPr>
                        <a:t>43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ASC11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bHLH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974453823"/>
                  </a:ext>
                </a:extLst>
              </a:tr>
              <a:tr h="89571">
                <a:tc>
                  <a:txBody>
                    <a:bodyPr/>
                    <a:lstStyle/>
                    <a:p>
                      <a:pPr marL="0" marR="0" algn="ctr">
                        <a:lnSpc>
                          <a:spcPct val="107000"/>
                        </a:lnSpc>
                        <a:spcBef>
                          <a:spcPts val="0"/>
                        </a:spcBef>
                        <a:spcAft>
                          <a:spcPts val="0"/>
                        </a:spcAft>
                      </a:pPr>
                      <a:r>
                        <a:rPr lang="en-US" sz="600">
                          <a:effectLst/>
                        </a:rPr>
                        <a:t>44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FOXA2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Forkhead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632111875"/>
                  </a:ext>
                </a:extLst>
              </a:tr>
              <a:tr h="89571">
                <a:tc>
                  <a:txBody>
                    <a:bodyPr/>
                    <a:lstStyle/>
                    <a:p>
                      <a:pPr marL="0" marR="0" algn="ctr">
                        <a:lnSpc>
                          <a:spcPct val="107000"/>
                        </a:lnSpc>
                        <a:spcBef>
                          <a:spcPts val="0"/>
                        </a:spcBef>
                        <a:spcAft>
                          <a:spcPts val="0"/>
                        </a:spcAft>
                      </a:pPr>
                      <a:r>
                        <a:rPr lang="en-US" sz="600">
                          <a:effectLst/>
                        </a:rPr>
                        <a:t>45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FLI1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717440747"/>
                  </a:ext>
                </a:extLst>
              </a:tr>
              <a:tr h="89571">
                <a:tc>
                  <a:txBody>
                    <a:bodyPr/>
                    <a:lstStyle/>
                    <a:p>
                      <a:pPr marL="0" marR="0" algn="ctr">
                        <a:lnSpc>
                          <a:spcPct val="107000"/>
                        </a:lnSpc>
                        <a:spcBef>
                          <a:spcPts val="0"/>
                        </a:spcBef>
                        <a:spcAft>
                          <a:spcPts val="0"/>
                        </a:spcAft>
                      </a:pPr>
                      <a:r>
                        <a:rPr lang="en-US" sz="600">
                          <a:effectLst/>
                        </a:rPr>
                        <a:t>46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FOXP1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Forkhead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370074655"/>
                  </a:ext>
                </a:extLst>
              </a:tr>
              <a:tr h="89571">
                <a:tc>
                  <a:txBody>
                    <a:bodyPr/>
                    <a:lstStyle/>
                    <a:p>
                      <a:pPr marL="0" marR="0" algn="ctr">
                        <a:lnSpc>
                          <a:spcPct val="107000"/>
                        </a:lnSpc>
                        <a:spcBef>
                          <a:spcPts val="0"/>
                        </a:spcBef>
                        <a:spcAft>
                          <a:spcPts val="0"/>
                        </a:spcAft>
                      </a:pPr>
                      <a:r>
                        <a:rPr lang="en-US" sz="600">
                          <a:effectLst/>
                        </a:rPr>
                        <a:t>47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IS11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453280522"/>
                  </a:ext>
                </a:extLst>
              </a:tr>
              <a:tr h="89571">
                <a:tc>
                  <a:txBody>
                    <a:bodyPr/>
                    <a:lstStyle/>
                    <a:p>
                      <a:pPr marL="0" marR="0" algn="ctr">
                        <a:lnSpc>
                          <a:spcPct val="107000"/>
                        </a:lnSpc>
                        <a:spcBef>
                          <a:spcPts val="0"/>
                        </a:spcBef>
                        <a:spcAft>
                          <a:spcPts val="0"/>
                        </a:spcAft>
                      </a:pPr>
                      <a:r>
                        <a:rPr lang="en-US" sz="600">
                          <a:effectLst/>
                        </a:rPr>
                        <a:t>48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NeuroD1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bHLH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578701161"/>
                  </a:ext>
                </a:extLst>
              </a:tr>
              <a:tr h="89571">
                <a:tc>
                  <a:txBody>
                    <a:bodyPr/>
                    <a:lstStyle/>
                    <a:p>
                      <a:pPr marL="0" marR="0" algn="ctr">
                        <a:lnSpc>
                          <a:spcPct val="107000"/>
                        </a:lnSpc>
                        <a:spcBef>
                          <a:spcPts val="0"/>
                        </a:spcBef>
                        <a:spcAft>
                          <a:spcPts val="0"/>
                        </a:spcAft>
                      </a:pPr>
                      <a:r>
                        <a:rPr lang="en-US" sz="600">
                          <a:effectLst/>
                        </a:rPr>
                        <a:t>49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ELK1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521263174"/>
                  </a:ext>
                </a:extLst>
              </a:tr>
              <a:tr h="89571">
                <a:tc>
                  <a:txBody>
                    <a:bodyPr/>
                    <a:lstStyle/>
                    <a:p>
                      <a:pPr marL="0" marR="0" algn="ctr">
                        <a:lnSpc>
                          <a:spcPct val="107000"/>
                        </a:lnSpc>
                        <a:spcBef>
                          <a:spcPts val="0"/>
                        </a:spcBef>
                        <a:spcAft>
                          <a:spcPts val="0"/>
                        </a:spcAft>
                      </a:pPr>
                      <a:r>
                        <a:rPr lang="en-US" sz="600">
                          <a:effectLst/>
                        </a:rPr>
                        <a:t>50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ELK4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656883066"/>
                  </a:ext>
                </a:extLst>
              </a:tr>
              <a:tr h="89571">
                <a:tc>
                  <a:txBody>
                    <a:bodyPr/>
                    <a:lstStyle/>
                    <a:p>
                      <a:pPr marL="0" marR="0" algn="ctr">
                        <a:lnSpc>
                          <a:spcPct val="107000"/>
                        </a:lnSpc>
                        <a:spcBef>
                          <a:spcPts val="0"/>
                        </a:spcBef>
                        <a:spcAft>
                          <a:spcPts val="0"/>
                        </a:spcAft>
                      </a:pPr>
                      <a:r>
                        <a:rPr lang="en-US" sz="600">
                          <a:effectLst/>
                        </a:rPr>
                        <a:t>51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EKLF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1E-20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4294559310"/>
                  </a:ext>
                </a:extLst>
              </a:tr>
              <a:tr h="89571">
                <a:tc>
                  <a:txBody>
                    <a:bodyPr/>
                    <a:lstStyle/>
                    <a:p>
                      <a:pPr marL="0" marR="0" algn="ctr">
                        <a:lnSpc>
                          <a:spcPct val="107000"/>
                        </a:lnSpc>
                        <a:spcBef>
                          <a:spcPts val="0"/>
                        </a:spcBef>
                        <a:spcAft>
                          <a:spcPts val="0"/>
                        </a:spcAft>
                      </a:pPr>
                      <a:r>
                        <a:rPr lang="en-US" sz="600">
                          <a:effectLst/>
                        </a:rPr>
                        <a:t>52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TGIF2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119287646"/>
                  </a:ext>
                </a:extLst>
              </a:tr>
              <a:tr h="89571">
                <a:tc>
                  <a:txBody>
                    <a:bodyPr/>
                    <a:lstStyle/>
                    <a:p>
                      <a:pPr marL="0" marR="0" algn="ctr">
                        <a:lnSpc>
                          <a:spcPct val="107000"/>
                        </a:lnSpc>
                        <a:spcBef>
                          <a:spcPts val="0"/>
                        </a:spcBef>
                        <a:spcAft>
                          <a:spcPts val="0"/>
                        </a:spcAft>
                      </a:pPr>
                      <a:r>
                        <a:rPr lang="en-US" sz="600">
                          <a:effectLst/>
                        </a:rPr>
                        <a:t>53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HEB</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bHLH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772330087"/>
                  </a:ext>
                </a:extLst>
              </a:tr>
              <a:tr h="89571">
                <a:tc>
                  <a:txBody>
                    <a:bodyPr/>
                    <a:lstStyle/>
                    <a:p>
                      <a:pPr marL="0" marR="0" algn="ctr">
                        <a:lnSpc>
                          <a:spcPct val="107000"/>
                        </a:lnSpc>
                        <a:spcBef>
                          <a:spcPts val="0"/>
                        </a:spcBef>
                        <a:spcAft>
                          <a:spcPts val="0"/>
                        </a:spcAft>
                      </a:pPr>
                      <a:r>
                        <a:rPr lang="en-US" sz="600">
                          <a:effectLst/>
                        </a:rPr>
                        <a:t>54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ETV1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156402783"/>
                  </a:ext>
                </a:extLst>
              </a:tr>
              <a:tr h="89571">
                <a:tc>
                  <a:txBody>
                    <a:bodyPr/>
                    <a:lstStyle/>
                    <a:p>
                      <a:pPr marL="0" marR="0" algn="ctr">
                        <a:lnSpc>
                          <a:spcPct val="107000"/>
                        </a:lnSpc>
                        <a:spcBef>
                          <a:spcPts val="0"/>
                        </a:spcBef>
                        <a:spcAft>
                          <a:spcPts val="0"/>
                        </a:spcAft>
                      </a:pPr>
                      <a:r>
                        <a:rPr lang="en-US" sz="600">
                          <a:effectLst/>
                        </a:rPr>
                        <a:t>55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ERG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462739455"/>
                  </a:ext>
                </a:extLst>
              </a:tr>
              <a:tr h="89571">
                <a:tc>
                  <a:txBody>
                    <a:bodyPr/>
                    <a:lstStyle/>
                    <a:p>
                      <a:pPr marL="0" marR="0" algn="ctr">
                        <a:lnSpc>
                          <a:spcPct val="107000"/>
                        </a:lnSpc>
                        <a:spcBef>
                          <a:spcPts val="0"/>
                        </a:spcBef>
                        <a:spcAft>
                          <a:spcPts val="0"/>
                        </a:spcAft>
                      </a:pPr>
                      <a:r>
                        <a:rPr lang="en-US" sz="600">
                          <a:effectLst/>
                        </a:rPr>
                        <a:t>56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ELF1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738925751"/>
                  </a:ext>
                </a:extLst>
              </a:tr>
              <a:tr h="89571">
                <a:tc>
                  <a:txBody>
                    <a:bodyPr/>
                    <a:lstStyle/>
                    <a:p>
                      <a:pPr marL="0" marR="0" algn="ctr">
                        <a:lnSpc>
                          <a:spcPct val="107000"/>
                        </a:lnSpc>
                        <a:spcBef>
                          <a:spcPts val="0"/>
                        </a:spcBef>
                        <a:spcAft>
                          <a:spcPts val="0"/>
                        </a:spcAft>
                      </a:pPr>
                      <a:r>
                        <a:rPr lang="en-US" sz="600">
                          <a:effectLst/>
                        </a:rPr>
                        <a:t>57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EGR2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498088289"/>
                  </a:ext>
                </a:extLst>
              </a:tr>
              <a:tr h="89571">
                <a:tc>
                  <a:txBody>
                    <a:bodyPr/>
                    <a:lstStyle/>
                    <a:p>
                      <a:pPr marL="0" marR="0" algn="ctr">
                        <a:lnSpc>
                          <a:spcPct val="107000"/>
                        </a:lnSpc>
                        <a:spcBef>
                          <a:spcPts val="0"/>
                        </a:spcBef>
                        <a:spcAft>
                          <a:spcPts val="0"/>
                        </a:spcAft>
                      </a:pPr>
                      <a:r>
                        <a:rPr lang="en-US" sz="600">
                          <a:effectLst/>
                        </a:rPr>
                        <a:t>58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X-box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HTH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735026637"/>
                  </a:ext>
                </a:extLst>
              </a:tr>
              <a:tr h="89571">
                <a:tc>
                  <a:txBody>
                    <a:bodyPr/>
                    <a:lstStyle/>
                    <a:p>
                      <a:pPr marL="0" marR="0" algn="ctr">
                        <a:lnSpc>
                          <a:spcPct val="107000"/>
                        </a:lnSpc>
                        <a:spcBef>
                          <a:spcPts val="0"/>
                        </a:spcBef>
                        <a:spcAft>
                          <a:spcPts val="0"/>
                        </a:spcAft>
                      </a:pPr>
                      <a:r>
                        <a:rPr lang="en-US" sz="600">
                          <a:effectLst/>
                        </a:rPr>
                        <a:t>59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MYB</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HTH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882083775"/>
                  </a:ext>
                </a:extLst>
              </a:tr>
              <a:tr h="89571">
                <a:tc>
                  <a:txBody>
                    <a:bodyPr/>
                    <a:lstStyle/>
                    <a:p>
                      <a:pPr marL="0" marR="0" algn="ctr">
                        <a:lnSpc>
                          <a:spcPct val="107000"/>
                        </a:lnSpc>
                        <a:spcBef>
                          <a:spcPts val="0"/>
                        </a:spcBef>
                        <a:spcAft>
                          <a:spcPts val="0"/>
                        </a:spcAft>
                      </a:pPr>
                      <a:r>
                        <a:rPr lang="en-US" sz="600">
                          <a:effectLst/>
                        </a:rPr>
                        <a:t>60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PRDM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342750096"/>
                  </a:ext>
                </a:extLst>
              </a:tr>
              <a:tr h="89571">
                <a:tc>
                  <a:txBody>
                    <a:bodyPr/>
                    <a:lstStyle/>
                    <a:p>
                      <a:pPr marL="0" marR="0" algn="ctr">
                        <a:lnSpc>
                          <a:spcPct val="107000"/>
                        </a:lnSpc>
                        <a:spcBef>
                          <a:spcPts val="0"/>
                        </a:spcBef>
                        <a:spcAft>
                          <a:spcPts val="0"/>
                        </a:spcAft>
                      </a:pPr>
                      <a:r>
                        <a:rPr lang="en-US" sz="600">
                          <a:effectLst/>
                        </a:rPr>
                        <a:t>61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CEBP-AP1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90638617"/>
                  </a:ext>
                </a:extLst>
              </a:tr>
              <a:tr h="89571">
                <a:tc>
                  <a:txBody>
                    <a:bodyPr/>
                    <a:lstStyle/>
                    <a:p>
                      <a:pPr marL="0" marR="0" algn="ctr">
                        <a:lnSpc>
                          <a:spcPct val="107000"/>
                        </a:lnSpc>
                        <a:spcBef>
                          <a:spcPts val="0"/>
                        </a:spcBef>
                        <a:spcAft>
                          <a:spcPts val="0"/>
                        </a:spcAft>
                      </a:pPr>
                      <a:r>
                        <a:rPr lang="en-US" sz="600">
                          <a:effectLst/>
                        </a:rPr>
                        <a:t>62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RFX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HTH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622677639"/>
                  </a:ext>
                </a:extLst>
              </a:tr>
              <a:tr h="89571">
                <a:tc>
                  <a:txBody>
                    <a:bodyPr/>
                    <a:lstStyle/>
                    <a:p>
                      <a:pPr marL="0" marR="0" algn="ctr">
                        <a:lnSpc>
                          <a:spcPct val="107000"/>
                        </a:lnSpc>
                        <a:spcBef>
                          <a:spcPts val="0"/>
                        </a:spcBef>
                        <a:spcAft>
                          <a:spcPts val="0"/>
                        </a:spcAft>
                      </a:pPr>
                      <a:r>
                        <a:rPr lang="en-US" sz="600">
                          <a:effectLst/>
                        </a:rPr>
                        <a:t>63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535833667"/>
                  </a:ext>
                </a:extLst>
              </a:tr>
              <a:tr h="89571">
                <a:tc>
                  <a:txBody>
                    <a:bodyPr/>
                    <a:lstStyle/>
                    <a:p>
                      <a:pPr marL="0" marR="0" algn="ctr">
                        <a:lnSpc>
                          <a:spcPct val="107000"/>
                        </a:lnSpc>
                        <a:spcBef>
                          <a:spcPts val="0"/>
                        </a:spcBef>
                        <a:spcAft>
                          <a:spcPts val="0"/>
                        </a:spcAft>
                      </a:pPr>
                      <a:r>
                        <a:rPr lang="en-US" sz="600">
                          <a:effectLst/>
                        </a:rPr>
                        <a:t>64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MafA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474206515"/>
                  </a:ext>
                </a:extLst>
              </a:tr>
              <a:tr h="89571">
                <a:tc>
                  <a:txBody>
                    <a:bodyPr/>
                    <a:lstStyle/>
                    <a:p>
                      <a:pPr marL="0" marR="0" algn="ctr">
                        <a:lnSpc>
                          <a:spcPct val="107000"/>
                        </a:lnSpc>
                        <a:spcBef>
                          <a:spcPts val="0"/>
                        </a:spcBef>
                        <a:spcAft>
                          <a:spcPts val="0"/>
                        </a:spcAft>
                      </a:pPr>
                      <a:r>
                        <a:rPr lang="en-US" sz="600">
                          <a:effectLst/>
                        </a:rPr>
                        <a:t>65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NFAT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RHD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708853439"/>
                  </a:ext>
                </a:extLst>
              </a:tr>
              <a:tr h="89571">
                <a:tc>
                  <a:txBody>
                    <a:bodyPr/>
                    <a:lstStyle/>
                    <a:p>
                      <a:pPr marL="0" marR="0" algn="ctr">
                        <a:lnSpc>
                          <a:spcPct val="107000"/>
                        </a:lnSpc>
                        <a:spcBef>
                          <a:spcPts val="0"/>
                        </a:spcBef>
                        <a:spcAft>
                          <a:spcPts val="0"/>
                        </a:spcAft>
                      </a:pPr>
                      <a:r>
                        <a:rPr lang="en-US" sz="600">
                          <a:effectLst/>
                        </a:rPr>
                        <a:t>66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Rfx2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HTH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465866242"/>
                  </a:ext>
                </a:extLst>
              </a:tr>
              <a:tr h="89571">
                <a:tc>
                  <a:txBody>
                    <a:bodyPr/>
                    <a:lstStyle/>
                    <a:p>
                      <a:pPr marL="0" marR="0" algn="ctr">
                        <a:lnSpc>
                          <a:spcPct val="107000"/>
                        </a:lnSpc>
                        <a:spcBef>
                          <a:spcPts val="0"/>
                        </a:spcBef>
                        <a:spcAft>
                          <a:spcPts val="0"/>
                        </a:spcAft>
                      </a:pPr>
                      <a:r>
                        <a:rPr lang="en-US" sz="600">
                          <a:effectLst/>
                        </a:rPr>
                        <a:t>67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FOX-Ebox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Forkhead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449599984"/>
                  </a:ext>
                </a:extLst>
              </a:tr>
              <a:tr h="89571">
                <a:tc>
                  <a:txBody>
                    <a:bodyPr/>
                    <a:lstStyle/>
                    <a:p>
                      <a:pPr marL="0" marR="0" algn="ctr">
                        <a:lnSpc>
                          <a:spcPct val="107000"/>
                        </a:lnSpc>
                        <a:spcBef>
                          <a:spcPts val="0"/>
                        </a:spcBef>
                        <a:spcAft>
                          <a:spcPts val="0"/>
                        </a:spcAft>
                      </a:pPr>
                      <a:r>
                        <a:rPr lang="en-US" sz="600">
                          <a:effectLst/>
                        </a:rPr>
                        <a:t>68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REST-NRSF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118385737"/>
                  </a:ext>
                </a:extLst>
              </a:tr>
              <a:tr h="89571">
                <a:tc>
                  <a:txBody>
                    <a:bodyPr/>
                    <a:lstStyle/>
                    <a:p>
                      <a:pPr marL="0" marR="0" algn="ctr">
                        <a:lnSpc>
                          <a:spcPct val="107000"/>
                        </a:lnSpc>
                        <a:spcBef>
                          <a:spcPts val="0"/>
                        </a:spcBef>
                        <a:spcAft>
                          <a:spcPts val="0"/>
                        </a:spcAft>
                      </a:pPr>
                      <a:r>
                        <a:rPr lang="en-US" sz="600">
                          <a:effectLst/>
                        </a:rPr>
                        <a:t>69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PTF1A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bHLH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839733710"/>
                  </a:ext>
                </a:extLst>
              </a:tr>
              <a:tr h="89571">
                <a:tc>
                  <a:txBody>
                    <a:bodyPr/>
                    <a:lstStyle/>
                    <a:p>
                      <a:pPr marL="0" marR="0" algn="ctr">
                        <a:lnSpc>
                          <a:spcPct val="107000"/>
                        </a:lnSpc>
                        <a:spcBef>
                          <a:spcPts val="0"/>
                        </a:spcBef>
                        <a:spcAft>
                          <a:spcPts val="0"/>
                        </a:spcAft>
                      </a:pPr>
                      <a:r>
                        <a:rPr lang="en-US" sz="600">
                          <a:effectLst/>
                        </a:rPr>
                        <a:t>70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213778570"/>
                  </a:ext>
                </a:extLst>
              </a:tr>
              <a:tr h="89571">
                <a:tc>
                  <a:txBody>
                    <a:bodyPr/>
                    <a:lstStyle/>
                    <a:p>
                      <a:pPr marL="0" marR="0" algn="ctr">
                        <a:lnSpc>
                          <a:spcPct val="107000"/>
                        </a:lnSpc>
                        <a:spcBef>
                          <a:spcPts val="0"/>
                        </a:spcBef>
                        <a:spcAft>
                          <a:spcPts val="0"/>
                        </a:spcAft>
                      </a:pPr>
                      <a:r>
                        <a:rPr lang="en-US" sz="600">
                          <a:effectLst/>
                        </a:rPr>
                        <a:t>71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GABPA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55258415"/>
                  </a:ext>
                </a:extLst>
              </a:tr>
              <a:tr h="89571">
                <a:tc>
                  <a:txBody>
                    <a:bodyPr/>
                    <a:lstStyle/>
                    <a:p>
                      <a:pPr marL="0" marR="0" algn="ctr">
                        <a:lnSpc>
                          <a:spcPct val="107000"/>
                        </a:lnSpc>
                        <a:spcBef>
                          <a:spcPts val="0"/>
                        </a:spcBef>
                        <a:spcAft>
                          <a:spcPts val="0"/>
                        </a:spcAft>
                      </a:pPr>
                      <a:r>
                        <a:rPr lang="en-US" sz="600">
                          <a:effectLst/>
                        </a:rPr>
                        <a:t>72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P53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P53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372141924"/>
                  </a:ext>
                </a:extLst>
              </a:tr>
              <a:tr h="89571">
                <a:tc>
                  <a:txBody>
                    <a:bodyPr/>
                    <a:lstStyle/>
                    <a:p>
                      <a:pPr marL="0" marR="0" algn="ctr">
                        <a:lnSpc>
                          <a:spcPct val="107000"/>
                        </a:lnSpc>
                        <a:spcBef>
                          <a:spcPts val="0"/>
                        </a:spcBef>
                        <a:spcAft>
                          <a:spcPts val="0"/>
                        </a:spcAft>
                      </a:pPr>
                      <a:r>
                        <a:rPr lang="en-US" sz="600">
                          <a:effectLst/>
                        </a:rPr>
                        <a:t>73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GFY-Staf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520935061"/>
                  </a:ext>
                </a:extLst>
              </a:tr>
              <a:tr h="89571">
                <a:tc>
                  <a:txBody>
                    <a:bodyPr/>
                    <a:lstStyle/>
                    <a:p>
                      <a:pPr marL="0" marR="0" algn="ctr">
                        <a:lnSpc>
                          <a:spcPct val="107000"/>
                        </a:lnSpc>
                        <a:spcBef>
                          <a:spcPts val="0"/>
                        </a:spcBef>
                        <a:spcAft>
                          <a:spcPts val="0"/>
                        </a:spcAft>
                      </a:pPr>
                      <a:r>
                        <a:rPr lang="en-US" sz="600">
                          <a:effectLst/>
                        </a:rPr>
                        <a:t>74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SPDEF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492591515"/>
                  </a:ext>
                </a:extLst>
              </a:tr>
              <a:tr h="89571">
                <a:tc>
                  <a:txBody>
                    <a:bodyPr/>
                    <a:lstStyle/>
                    <a:p>
                      <a:pPr marL="0" marR="0" algn="ctr">
                        <a:lnSpc>
                          <a:spcPct val="107000"/>
                        </a:lnSpc>
                        <a:spcBef>
                          <a:spcPts val="0"/>
                        </a:spcBef>
                        <a:spcAft>
                          <a:spcPts val="0"/>
                        </a:spcAft>
                      </a:pPr>
                      <a:r>
                        <a:rPr lang="en-US" sz="600">
                          <a:effectLst/>
                        </a:rPr>
                        <a:t>75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RFX1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HTH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763985625"/>
                  </a:ext>
                </a:extLst>
              </a:tr>
              <a:tr h="89571">
                <a:tc>
                  <a:txBody>
                    <a:bodyPr/>
                    <a:lstStyle/>
                    <a:p>
                      <a:pPr marL="0" marR="0" algn="ctr">
                        <a:lnSpc>
                          <a:spcPct val="107000"/>
                        </a:lnSpc>
                        <a:spcBef>
                          <a:spcPts val="0"/>
                        </a:spcBef>
                        <a:spcAft>
                          <a:spcPts val="0"/>
                        </a:spcAft>
                      </a:pPr>
                      <a:r>
                        <a:rPr lang="en-US" sz="600">
                          <a:effectLst/>
                        </a:rPr>
                        <a:t>76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EHF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424986674"/>
                  </a:ext>
                </a:extLst>
              </a:tr>
              <a:tr h="89571">
                <a:tc>
                  <a:txBody>
                    <a:bodyPr/>
                    <a:lstStyle/>
                    <a:p>
                      <a:pPr marL="0" marR="0" algn="ctr">
                        <a:lnSpc>
                          <a:spcPct val="107000"/>
                        </a:lnSpc>
                        <a:spcBef>
                          <a:spcPts val="0"/>
                        </a:spcBef>
                        <a:spcAft>
                          <a:spcPts val="0"/>
                        </a:spcAft>
                      </a:pPr>
                      <a:r>
                        <a:rPr lang="en-US" sz="600">
                          <a:effectLst/>
                        </a:rPr>
                        <a:t>77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FOXA1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Forkhead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75646623"/>
                  </a:ext>
                </a:extLst>
              </a:tr>
              <a:tr h="89571">
                <a:tc>
                  <a:txBody>
                    <a:bodyPr/>
                    <a:lstStyle/>
                    <a:p>
                      <a:pPr marL="0" marR="0" algn="ctr">
                        <a:lnSpc>
                          <a:spcPct val="107000"/>
                        </a:lnSpc>
                        <a:spcBef>
                          <a:spcPts val="0"/>
                        </a:spcBef>
                        <a:spcAft>
                          <a:spcPts val="0"/>
                        </a:spcAft>
                      </a:pPr>
                      <a:r>
                        <a:rPr lang="en-US" sz="600">
                          <a:effectLst/>
                        </a:rPr>
                        <a:t>78</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CTCF-Satellite element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647115384"/>
                  </a:ext>
                </a:extLst>
              </a:tr>
              <a:tr h="89571">
                <a:tc>
                  <a:txBody>
                    <a:bodyPr/>
                    <a:lstStyle/>
                    <a:p>
                      <a:pPr marL="0" marR="0" algn="ctr">
                        <a:lnSpc>
                          <a:spcPct val="107000"/>
                        </a:lnSpc>
                        <a:spcBef>
                          <a:spcPts val="0"/>
                        </a:spcBef>
                        <a:spcAft>
                          <a:spcPts val="0"/>
                        </a:spcAft>
                      </a:pPr>
                      <a:r>
                        <a:rPr lang="en-US" sz="600">
                          <a:effectLst/>
                        </a:rPr>
                        <a:t>79</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OCT4-SOX17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841465962"/>
                  </a:ext>
                </a:extLst>
              </a:tr>
              <a:tr h="89571">
                <a:tc>
                  <a:txBody>
                    <a:bodyPr/>
                    <a:lstStyle/>
                    <a:p>
                      <a:pPr marL="0" marR="0" algn="ctr">
                        <a:lnSpc>
                          <a:spcPct val="107000"/>
                        </a:lnSpc>
                        <a:spcBef>
                          <a:spcPts val="0"/>
                        </a:spcBef>
                        <a:spcAft>
                          <a:spcPts val="0"/>
                        </a:spcAft>
                      </a:pPr>
                      <a:r>
                        <a:rPr lang="en-US" sz="600">
                          <a:effectLst/>
                        </a:rPr>
                        <a:t>80</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LHX2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695656003"/>
                  </a:ext>
                </a:extLst>
              </a:tr>
              <a:tr h="89571">
                <a:tc>
                  <a:txBody>
                    <a:bodyPr/>
                    <a:lstStyle/>
                    <a:p>
                      <a:pPr marL="0" marR="0" algn="ctr">
                        <a:lnSpc>
                          <a:spcPct val="107000"/>
                        </a:lnSpc>
                        <a:spcBef>
                          <a:spcPts val="0"/>
                        </a:spcBef>
                        <a:spcAft>
                          <a:spcPts val="0"/>
                        </a:spcAft>
                      </a:pPr>
                      <a:r>
                        <a:rPr lang="en-US" sz="600">
                          <a:effectLst/>
                        </a:rPr>
                        <a:t>81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MafF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bZIP</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47671701"/>
                  </a:ext>
                </a:extLst>
              </a:tr>
              <a:tr h="89571">
                <a:tc>
                  <a:txBody>
                    <a:bodyPr/>
                    <a:lstStyle/>
                    <a:p>
                      <a:pPr marL="0" marR="0" algn="ctr">
                        <a:lnSpc>
                          <a:spcPct val="107000"/>
                        </a:lnSpc>
                        <a:spcBef>
                          <a:spcPts val="0"/>
                        </a:spcBef>
                        <a:spcAft>
                          <a:spcPts val="0"/>
                        </a:spcAft>
                      </a:pPr>
                      <a:r>
                        <a:rPr lang="en-US" sz="600">
                          <a:effectLst/>
                        </a:rPr>
                        <a:t>82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EWS-FLI1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ETS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348782362"/>
                  </a:ext>
                </a:extLst>
              </a:tr>
              <a:tr h="89571">
                <a:tc>
                  <a:txBody>
                    <a:bodyPr/>
                    <a:lstStyle/>
                    <a:p>
                      <a:pPr marL="0" marR="0" algn="ctr">
                        <a:lnSpc>
                          <a:spcPct val="107000"/>
                        </a:lnSpc>
                        <a:spcBef>
                          <a:spcPts val="0"/>
                        </a:spcBef>
                        <a:spcAft>
                          <a:spcPts val="0"/>
                        </a:spcAft>
                      </a:pPr>
                      <a:r>
                        <a:rPr lang="en-US" sz="600">
                          <a:effectLst/>
                        </a:rPr>
                        <a:t>83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EGR1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ZF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455379483"/>
                  </a:ext>
                </a:extLst>
              </a:tr>
              <a:tr h="89571">
                <a:tc>
                  <a:txBody>
                    <a:bodyPr/>
                    <a:lstStyle/>
                    <a:p>
                      <a:pPr marL="0" marR="0" algn="ctr">
                        <a:lnSpc>
                          <a:spcPct val="107000"/>
                        </a:lnSpc>
                        <a:spcBef>
                          <a:spcPts val="0"/>
                        </a:spcBef>
                        <a:spcAft>
                          <a:spcPts val="0"/>
                        </a:spcAft>
                      </a:pPr>
                      <a:r>
                        <a:rPr lang="en-US" sz="600">
                          <a:effectLst/>
                        </a:rPr>
                        <a:t>84</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LHX1</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Homeobox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195972240"/>
                  </a:ext>
                </a:extLst>
              </a:tr>
              <a:tr h="89571">
                <a:tc>
                  <a:txBody>
                    <a:bodyPr/>
                    <a:lstStyle/>
                    <a:p>
                      <a:pPr marL="0" marR="0" algn="ctr">
                        <a:lnSpc>
                          <a:spcPct val="107000"/>
                        </a:lnSpc>
                        <a:spcBef>
                          <a:spcPts val="0"/>
                        </a:spcBef>
                        <a:spcAft>
                          <a:spcPts val="0"/>
                        </a:spcAft>
                      </a:pPr>
                      <a:r>
                        <a:rPr lang="en-US" sz="600">
                          <a:effectLst/>
                        </a:rPr>
                        <a:t>85</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RUNX2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RUNT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1204625372"/>
                  </a:ext>
                </a:extLst>
              </a:tr>
              <a:tr h="89571">
                <a:tc>
                  <a:txBody>
                    <a:bodyPr/>
                    <a:lstStyle/>
                    <a:p>
                      <a:pPr marL="0" marR="0" algn="ctr">
                        <a:lnSpc>
                          <a:spcPct val="107000"/>
                        </a:lnSpc>
                        <a:spcBef>
                          <a:spcPts val="0"/>
                        </a:spcBef>
                        <a:spcAft>
                          <a:spcPts val="0"/>
                        </a:spcAft>
                      </a:pPr>
                      <a:r>
                        <a:rPr lang="en-US" sz="600">
                          <a:effectLst/>
                        </a:rPr>
                        <a:t>86</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EOMES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T-box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2455071202"/>
                  </a:ext>
                </a:extLst>
              </a:tr>
              <a:tr h="89571">
                <a:tc>
                  <a:txBody>
                    <a:bodyPr/>
                    <a:lstStyle/>
                    <a:p>
                      <a:pPr marL="0" marR="0" algn="ctr">
                        <a:lnSpc>
                          <a:spcPct val="107000"/>
                        </a:lnSpc>
                        <a:spcBef>
                          <a:spcPts val="0"/>
                        </a:spcBef>
                        <a:spcAft>
                          <a:spcPts val="0"/>
                        </a:spcAft>
                      </a:pPr>
                      <a:r>
                        <a:rPr lang="en-US" sz="600">
                          <a:effectLst/>
                        </a:rPr>
                        <a:t>87</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NRF</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a:effectLst/>
                        </a:rPr>
                        <a:t>1E-13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tc>
                  <a:txBody>
                    <a:bodyPr/>
                    <a:lstStyle/>
                    <a:p>
                      <a:pPr marL="0" marR="0" algn="ctr">
                        <a:lnSpc>
                          <a:spcPct val="107000"/>
                        </a:lnSpc>
                        <a:spcBef>
                          <a:spcPts val="0"/>
                        </a:spcBef>
                        <a:spcAft>
                          <a:spcPts val="0"/>
                        </a:spcAft>
                      </a:pPr>
                      <a:r>
                        <a:rPr lang="en-US" sz="600" dirty="0">
                          <a:effectLst/>
                        </a:rPr>
                        <a:t>NRF</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28491" marR="28491" marT="0" marB="0"/>
                </a:tc>
                <a:extLst>
                  <a:ext uri="{0D108BD9-81ED-4DB2-BD59-A6C34878D82A}">
                    <a16:rowId xmlns:a16="http://schemas.microsoft.com/office/drawing/2014/main" val="3070208292"/>
                  </a:ext>
                </a:extLst>
              </a:tr>
            </a:tbl>
          </a:graphicData>
        </a:graphic>
      </p:graphicFrame>
    </p:spTree>
    <p:extLst>
      <p:ext uri="{BB962C8B-B14F-4D97-AF65-F5344CB8AC3E}">
        <p14:creationId xmlns:p14="http://schemas.microsoft.com/office/powerpoint/2010/main" val="3218790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935E8E8-44F4-BE48-9CB5-47E46BD1FECD}"/>
              </a:ext>
            </a:extLst>
          </p:cNvPr>
          <p:cNvGraphicFramePr>
            <a:graphicFrameLocks noGrp="1"/>
          </p:cNvGraphicFramePr>
          <p:nvPr>
            <p:extLst>
              <p:ext uri="{D42A27DB-BD31-4B8C-83A1-F6EECF244321}">
                <p14:modId xmlns:p14="http://schemas.microsoft.com/office/powerpoint/2010/main" val="30473181"/>
              </p:ext>
            </p:extLst>
          </p:nvPr>
        </p:nvGraphicFramePr>
        <p:xfrm>
          <a:off x="742227" y="532266"/>
          <a:ext cx="5373537" cy="8169869"/>
        </p:xfrm>
        <a:graphic>
          <a:graphicData uri="http://schemas.openxmlformats.org/drawingml/2006/table">
            <a:tbl>
              <a:tblPr firstRow="1" firstCol="1" bandRow="1">
                <a:tableStyleId>{5C22544A-7EE6-4342-B048-85BDC9FD1C3A}</a:tableStyleId>
              </a:tblPr>
              <a:tblGrid>
                <a:gridCol w="501501">
                  <a:extLst>
                    <a:ext uri="{9D8B030D-6E8A-4147-A177-3AD203B41FA5}">
                      <a16:colId xmlns:a16="http://schemas.microsoft.com/office/drawing/2014/main" val="2345444417"/>
                    </a:ext>
                  </a:extLst>
                </a:gridCol>
                <a:gridCol w="2200275">
                  <a:extLst>
                    <a:ext uri="{9D8B030D-6E8A-4147-A177-3AD203B41FA5}">
                      <a16:colId xmlns:a16="http://schemas.microsoft.com/office/drawing/2014/main" val="185444816"/>
                    </a:ext>
                  </a:extLst>
                </a:gridCol>
                <a:gridCol w="928687">
                  <a:extLst>
                    <a:ext uri="{9D8B030D-6E8A-4147-A177-3AD203B41FA5}">
                      <a16:colId xmlns:a16="http://schemas.microsoft.com/office/drawing/2014/main" val="696194671"/>
                    </a:ext>
                  </a:extLst>
                </a:gridCol>
                <a:gridCol w="1743074">
                  <a:extLst>
                    <a:ext uri="{9D8B030D-6E8A-4147-A177-3AD203B41FA5}">
                      <a16:colId xmlns:a16="http://schemas.microsoft.com/office/drawing/2014/main" val="1570876472"/>
                    </a:ext>
                  </a:extLst>
                </a:gridCol>
              </a:tblGrid>
              <a:tr h="127089">
                <a:tc>
                  <a:txBody>
                    <a:bodyPr/>
                    <a:lstStyle/>
                    <a:p>
                      <a:pPr marL="0" marR="0" algn="ctr">
                        <a:lnSpc>
                          <a:spcPct val="107000"/>
                        </a:lnSpc>
                        <a:spcBef>
                          <a:spcPts val="0"/>
                        </a:spcBef>
                        <a:spcAft>
                          <a:spcPts val="0"/>
                        </a:spcAft>
                      </a:pPr>
                      <a:r>
                        <a:rPr lang="en-US" sz="900" dirty="0">
                          <a:effectLst/>
                        </a:rPr>
                        <a:t>Rank</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900" dirty="0">
                          <a:effectLst/>
                        </a:rPr>
                        <a:t>Motif Name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900" dirty="0">
                          <a:effectLst/>
                        </a:rPr>
                        <a:t>p value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900" dirty="0">
                          <a:effectLst/>
                        </a:rPr>
                        <a:t>Transcription Factor Family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473901092"/>
                  </a:ext>
                </a:extLst>
              </a:tr>
              <a:tr h="127089">
                <a:tc>
                  <a:txBody>
                    <a:bodyPr/>
                    <a:lstStyle/>
                    <a:p>
                      <a:pPr marL="0" marR="0" algn="ctr">
                        <a:lnSpc>
                          <a:spcPct val="107000"/>
                        </a:lnSpc>
                        <a:spcBef>
                          <a:spcPts val="0"/>
                        </a:spcBef>
                        <a:spcAft>
                          <a:spcPts val="0"/>
                        </a:spcAft>
                      </a:pPr>
                      <a:r>
                        <a:rPr lang="en-US" sz="800" dirty="0">
                          <a:effectLst/>
                        </a:rPr>
                        <a:t>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ZIC</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1E-1097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198242392"/>
                  </a:ext>
                </a:extLst>
              </a:tr>
              <a:tr h="291418">
                <a:tc>
                  <a:txBody>
                    <a:bodyPr/>
                    <a:lstStyle/>
                    <a:p>
                      <a:pPr marL="0" marR="0" algn="ctr">
                        <a:lnSpc>
                          <a:spcPct val="107000"/>
                        </a:lnSpc>
                        <a:spcBef>
                          <a:spcPts val="0"/>
                        </a:spcBef>
                        <a:spcAft>
                          <a:spcPts val="0"/>
                        </a:spcAft>
                      </a:pPr>
                      <a:r>
                        <a:rPr lang="en-US" sz="800" dirty="0">
                          <a:effectLst/>
                        </a:rPr>
                        <a:t>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“Unknown ESC element” (ZIC complementary sequence)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1E-922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636497849"/>
                  </a:ext>
                </a:extLst>
              </a:tr>
              <a:tr h="127089">
                <a:tc>
                  <a:txBody>
                    <a:bodyPr/>
                    <a:lstStyle/>
                    <a:p>
                      <a:pPr marL="0" marR="0" algn="ctr">
                        <a:lnSpc>
                          <a:spcPct val="107000"/>
                        </a:lnSpc>
                        <a:spcBef>
                          <a:spcPts val="0"/>
                        </a:spcBef>
                        <a:spcAft>
                          <a:spcPts val="0"/>
                        </a:spcAft>
                      </a:pPr>
                      <a:r>
                        <a:rPr lang="en-US" sz="800">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OCT4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1E-618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531662315"/>
                  </a:ext>
                </a:extLst>
              </a:tr>
              <a:tr h="127089">
                <a:tc>
                  <a:txBody>
                    <a:bodyPr/>
                    <a:lstStyle/>
                    <a:p>
                      <a:pPr marL="0" marR="0" algn="ctr">
                        <a:lnSpc>
                          <a:spcPct val="107000"/>
                        </a:lnSpc>
                        <a:spcBef>
                          <a:spcPts val="0"/>
                        </a:spcBef>
                        <a:spcAft>
                          <a:spcPts val="0"/>
                        </a:spcAft>
                      </a:pPr>
                      <a:r>
                        <a:rPr lang="en-US" sz="800">
                          <a:effectLst/>
                        </a:rPr>
                        <a:t>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OCT4-SOX2-TCF-NANOG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1E-591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POU,Homeobox,HMG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711355217"/>
                  </a:ext>
                </a:extLst>
              </a:tr>
              <a:tr h="127089">
                <a:tc>
                  <a:txBody>
                    <a:bodyPr/>
                    <a:lstStyle/>
                    <a:p>
                      <a:pPr marL="0" marR="0" algn="ctr">
                        <a:lnSpc>
                          <a:spcPct val="107000"/>
                        </a:lnSpc>
                        <a:spcBef>
                          <a:spcPts val="0"/>
                        </a:spcBef>
                        <a:spcAft>
                          <a:spcPts val="0"/>
                        </a:spcAft>
                      </a:pPr>
                      <a:r>
                        <a:rPr lang="en-US" sz="800">
                          <a:effectLst/>
                        </a:rPr>
                        <a:t>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SOX3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1E-468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868950712"/>
                  </a:ext>
                </a:extLst>
              </a:tr>
              <a:tr h="127089">
                <a:tc>
                  <a:txBody>
                    <a:bodyPr/>
                    <a:lstStyle/>
                    <a:p>
                      <a:pPr marL="0" marR="0" algn="ctr">
                        <a:lnSpc>
                          <a:spcPct val="107000"/>
                        </a:lnSpc>
                        <a:spcBef>
                          <a:spcPts val="0"/>
                        </a:spcBef>
                        <a:spcAft>
                          <a:spcPts val="0"/>
                        </a:spcAft>
                      </a:pPr>
                      <a:r>
                        <a:rPr lang="en-US" sz="800">
                          <a:effectLst/>
                        </a:rPr>
                        <a:t>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POU3F3/BRN1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1E-455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POU,Homeobox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96710547"/>
                  </a:ext>
                </a:extLst>
              </a:tr>
              <a:tr h="127089">
                <a:tc>
                  <a:txBody>
                    <a:bodyPr/>
                    <a:lstStyle/>
                    <a:p>
                      <a:pPr marL="0" marR="0" algn="ctr">
                        <a:lnSpc>
                          <a:spcPct val="107000"/>
                        </a:lnSpc>
                        <a:spcBef>
                          <a:spcPts val="0"/>
                        </a:spcBef>
                        <a:spcAft>
                          <a:spcPts val="0"/>
                        </a:spcAft>
                      </a:pPr>
                      <a:r>
                        <a:rPr lang="en-US" sz="800">
                          <a:effectLst/>
                        </a:rPr>
                        <a:t>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POU3F1/OCT6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1E-442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POU,Homeobox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711932624"/>
                  </a:ext>
                </a:extLst>
              </a:tr>
              <a:tr h="127089">
                <a:tc>
                  <a:txBody>
                    <a:bodyPr/>
                    <a:lstStyle/>
                    <a:p>
                      <a:pPr marL="0" marR="0" algn="ctr">
                        <a:lnSpc>
                          <a:spcPct val="107000"/>
                        </a:lnSpc>
                        <a:spcBef>
                          <a:spcPts val="0"/>
                        </a:spcBef>
                        <a:spcAft>
                          <a:spcPts val="0"/>
                        </a:spcAft>
                      </a:pPr>
                      <a:r>
                        <a:rPr lang="en-US" sz="800">
                          <a:effectLst/>
                        </a:rPr>
                        <a:t>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ERG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1E-380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530859439"/>
                  </a:ext>
                </a:extLst>
              </a:tr>
              <a:tr h="127089">
                <a:tc>
                  <a:txBody>
                    <a:bodyPr/>
                    <a:lstStyle/>
                    <a:p>
                      <a:pPr marL="0" marR="0" algn="ctr">
                        <a:lnSpc>
                          <a:spcPct val="107000"/>
                        </a:lnSpc>
                        <a:spcBef>
                          <a:spcPts val="0"/>
                        </a:spcBef>
                        <a:spcAft>
                          <a:spcPts val="0"/>
                        </a:spcAft>
                      </a:pPr>
                      <a:r>
                        <a:rPr lang="en-US" sz="800">
                          <a:effectLst/>
                        </a:rPr>
                        <a:t>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SOX10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1E-364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775488870"/>
                  </a:ext>
                </a:extLst>
              </a:tr>
              <a:tr h="127089">
                <a:tc>
                  <a:txBody>
                    <a:bodyPr/>
                    <a:lstStyle/>
                    <a:p>
                      <a:pPr marL="0" marR="0" algn="ctr">
                        <a:lnSpc>
                          <a:spcPct val="107000"/>
                        </a:lnSpc>
                        <a:spcBef>
                          <a:spcPts val="0"/>
                        </a:spcBef>
                        <a:spcAft>
                          <a:spcPts val="0"/>
                        </a:spcAft>
                      </a:pPr>
                      <a:r>
                        <a:rPr lang="en-US" sz="800">
                          <a:effectLst/>
                        </a:rPr>
                        <a:t>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SOX2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1E-349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454245527"/>
                  </a:ext>
                </a:extLst>
              </a:tr>
              <a:tr h="127089">
                <a:tc>
                  <a:txBody>
                    <a:bodyPr/>
                    <a:lstStyle/>
                    <a:p>
                      <a:pPr marL="0" marR="0" algn="ctr">
                        <a:lnSpc>
                          <a:spcPct val="107000"/>
                        </a:lnSpc>
                        <a:spcBef>
                          <a:spcPts val="0"/>
                        </a:spcBef>
                        <a:spcAft>
                          <a:spcPts val="0"/>
                        </a:spcAft>
                      </a:pPr>
                      <a:r>
                        <a:rPr lang="en-US" sz="800">
                          <a:effectLst/>
                        </a:rPr>
                        <a:t>11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FLI1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1E-337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972511933"/>
                  </a:ext>
                </a:extLst>
              </a:tr>
              <a:tr h="127089">
                <a:tc>
                  <a:txBody>
                    <a:bodyPr/>
                    <a:lstStyle/>
                    <a:p>
                      <a:pPr marL="0" marR="0" algn="ctr">
                        <a:lnSpc>
                          <a:spcPct val="107000"/>
                        </a:lnSpc>
                        <a:spcBef>
                          <a:spcPts val="0"/>
                        </a:spcBef>
                        <a:spcAft>
                          <a:spcPts val="0"/>
                        </a:spcAft>
                      </a:pPr>
                      <a:r>
                        <a:rPr lang="en-US" sz="800">
                          <a:effectLst/>
                        </a:rPr>
                        <a:t>12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ETV2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1E-317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207526622"/>
                  </a:ext>
                </a:extLst>
              </a:tr>
              <a:tr h="127089">
                <a:tc>
                  <a:txBody>
                    <a:bodyPr/>
                    <a:lstStyle/>
                    <a:p>
                      <a:pPr marL="0" marR="0" algn="ctr">
                        <a:lnSpc>
                          <a:spcPct val="107000"/>
                        </a:lnSpc>
                        <a:spcBef>
                          <a:spcPts val="0"/>
                        </a:spcBef>
                        <a:spcAft>
                          <a:spcPts val="0"/>
                        </a:spcAft>
                      </a:pPr>
                      <a:r>
                        <a:rPr lang="en-US" sz="800">
                          <a:effectLst/>
                        </a:rPr>
                        <a:t>13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SOX6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1E-312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122144467"/>
                  </a:ext>
                </a:extLst>
              </a:tr>
              <a:tr h="127089">
                <a:tc>
                  <a:txBody>
                    <a:bodyPr/>
                    <a:lstStyle/>
                    <a:p>
                      <a:pPr marL="0" marR="0" algn="ctr">
                        <a:lnSpc>
                          <a:spcPct val="107000"/>
                        </a:lnSpc>
                        <a:spcBef>
                          <a:spcPts val="0"/>
                        </a:spcBef>
                        <a:spcAft>
                          <a:spcPts val="0"/>
                        </a:spcAft>
                      </a:pPr>
                      <a:r>
                        <a:rPr lang="en-US" sz="800">
                          <a:effectLst/>
                        </a:rPr>
                        <a:t>14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ETV1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1E-299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914425987"/>
                  </a:ext>
                </a:extLst>
              </a:tr>
              <a:tr h="127089">
                <a:tc>
                  <a:txBody>
                    <a:bodyPr/>
                    <a:lstStyle/>
                    <a:p>
                      <a:pPr marL="0" marR="0" algn="ctr">
                        <a:lnSpc>
                          <a:spcPct val="107000"/>
                        </a:lnSpc>
                        <a:spcBef>
                          <a:spcPts val="0"/>
                        </a:spcBef>
                        <a:spcAft>
                          <a:spcPts val="0"/>
                        </a:spcAft>
                      </a:pPr>
                      <a:r>
                        <a:rPr lang="en-US" sz="800">
                          <a:effectLst/>
                        </a:rPr>
                        <a:t>15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ETS1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1E-293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583373731"/>
                  </a:ext>
                </a:extLst>
              </a:tr>
              <a:tr h="127089">
                <a:tc>
                  <a:txBody>
                    <a:bodyPr/>
                    <a:lstStyle/>
                    <a:p>
                      <a:pPr marL="0" marR="0" algn="ctr">
                        <a:lnSpc>
                          <a:spcPct val="107000"/>
                        </a:lnSpc>
                        <a:spcBef>
                          <a:spcPts val="0"/>
                        </a:spcBef>
                        <a:spcAft>
                          <a:spcPts val="0"/>
                        </a:spcAft>
                      </a:pPr>
                      <a:r>
                        <a:rPr lang="en-US" sz="800">
                          <a:effectLst/>
                        </a:rPr>
                        <a:t>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CTCF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1E-277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854667158"/>
                  </a:ext>
                </a:extLst>
              </a:tr>
              <a:tr h="127089">
                <a:tc>
                  <a:txBody>
                    <a:bodyPr/>
                    <a:lstStyle/>
                    <a:p>
                      <a:pPr marL="0" marR="0" algn="ctr">
                        <a:lnSpc>
                          <a:spcPct val="107000"/>
                        </a:lnSpc>
                        <a:spcBef>
                          <a:spcPts val="0"/>
                        </a:spcBef>
                        <a:spcAft>
                          <a:spcPts val="0"/>
                        </a:spcAft>
                      </a:pPr>
                      <a:r>
                        <a:rPr lang="en-US" sz="800">
                          <a:effectLst/>
                        </a:rPr>
                        <a:t>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TAL1/SCL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1E-273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bHLH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642298585"/>
                  </a:ext>
                </a:extLst>
              </a:tr>
              <a:tr h="127089">
                <a:tc>
                  <a:txBody>
                    <a:bodyPr/>
                    <a:lstStyle/>
                    <a:p>
                      <a:pPr marL="0" marR="0" algn="ctr">
                        <a:lnSpc>
                          <a:spcPct val="107000"/>
                        </a:lnSpc>
                        <a:spcBef>
                          <a:spcPts val="0"/>
                        </a:spcBef>
                        <a:spcAft>
                          <a:spcPts val="0"/>
                        </a:spcAft>
                      </a:pPr>
                      <a:r>
                        <a:rPr lang="en-US" sz="800">
                          <a:effectLst/>
                        </a:rPr>
                        <a:t>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OCT2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1E-259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656520601"/>
                  </a:ext>
                </a:extLst>
              </a:tr>
              <a:tr h="127089">
                <a:tc>
                  <a:txBody>
                    <a:bodyPr/>
                    <a:lstStyle/>
                    <a:p>
                      <a:pPr marL="0" marR="0" algn="ctr">
                        <a:lnSpc>
                          <a:spcPct val="107000"/>
                        </a:lnSpc>
                        <a:spcBef>
                          <a:spcPts val="0"/>
                        </a:spcBef>
                        <a:spcAft>
                          <a:spcPts val="0"/>
                        </a:spcAft>
                      </a:pPr>
                      <a:r>
                        <a:rPr lang="en-US" sz="800">
                          <a:effectLst/>
                        </a:rPr>
                        <a:t>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GABPA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1E-232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787545010"/>
                  </a:ext>
                </a:extLst>
              </a:tr>
              <a:tr h="127089">
                <a:tc>
                  <a:txBody>
                    <a:bodyPr/>
                    <a:lstStyle/>
                    <a:p>
                      <a:pPr marL="0" marR="0" algn="ctr">
                        <a:lnSpc>
                          <a:spcPct val="107000"/>
                        </a:lnSpc>
                        <a:spcBef>
                          <a:spcPts val="0"/>
                        </a:spcBef>
                        <a:spcAft>
                          <a:spcPts val="0"/>
                        </a:spcAft>
                      </a:pPr>
                      <a:r>
                        <a:rPr lang="en-US" sz="800">
                          <a:effectLst/>
                        </a:rPr>
                        <a:t>20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SOX15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63456563"/>
                  </a:ext>
                </a:extLst>
              </a:tr>
              <a:tr h="127089">
                <a:tc>
                  <a:txBody>
                    <a:bodyPr/>
                    <a:lstStyle/>
                    <a:p>
                      <a:pPr marL="0" marR="0" algn="ctr">
                        <a:lnSpc>
                          <a:spcPct val="107000"/>
                        </a:lnSpc>
                        <a:spcBef>
                          <a:spcPts val="0"/>
                        </a:spcBef>
                        <a:spcAft>
                          <a:spcPts val="0"/>
                        </a:spcAft>
                      </a:pPr>
                      <a:r>
                        <a:rPr lang="en-US" sz="800">
                          <a:effectLst/>
                        </a:rPr>
                        <a:t>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EWS-ERG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1E-224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510002077"/>
                  </a:ext>
                </a:extLst>
              </a:tr>
              <a:tr h="127089">
                <a:tc>
                  <a:txBody>
                    <a:bodyPr/>
                    <a:lstStyle/>
                    <a:p>
                      <a:pPr marL="0" marR="0" algn="ctr">
                        <a:lnSpc>
                          <a:spcPct val="107000"/>
                        </a:lnSpc>
                        <a:spcBef>
                          <a:spcPts val="0"/>
                        </a:spcBef>
                        <a:spcAft>
                          <a:spcPts val="0"/>
                        </a:spcAft>
                      </a:pPr>
                      <a:r>
                        <a:rPr lang="en-US" sz="800">
                          <a:effectLst/>
                        </a:rPr>
                        <a:t>22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EWS-FLI1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1E-223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598690892"/>
                  </a:ext>
                </a:extLst>
              </a:tr>
              <a:tr h="127089">
                <a:tc>
                  <a:txBody>
                    <a:bodyPr/>
                    <a:lstStyle/>
                    <a:p>
                      <a:pPr marL="0" marR="0" algn="ctr">
                        <a:lnSpc>
                          <a:spcPct val="107000"/>
                        </a:lnSpc>
                        <a:spcBef>
                          <a:spcPts val="0"/>
                        </a:spcBef>
                        <a:spcAft>
                          <a:spcPts val="0"/>
                        </a:spcAft>
                      </a:pPr>
                      <a:r>
                        <a:rPr lang="en-US" sz="800">
                          <a:effectLst/>
                        </a:rPr>
                        <a:t>23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SOX4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19139803"/>
                  </a:ext>
                </a:extLst>
              </a:tr>
              <a:tr h="127089">
                <a:tc>
                  <a:txBody>
                    <a:bodyPr/>
                    <a:lstStyle/>
                    <a:p>
                      <a:pPr marL="0" marR="0" algn="ctr">
                        <a:lnSpc>
                          <a:spcPct val="107000"/>
                        </a:lnSpc>
                        <a:spcBef>
                          <a:spcPts val="0"/>
                        </a:spcBef>
                        <a:spcAft>
                          <a:spcPts val="0"/>
                        </a:spcAft>
                      </a:pPr>
                      <a:r>
                        <a:rPr lang="en-US" sz="800">
                          <a:effectLst/>
                        </a:rPr>
                        <a:t>24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BORIS/CTCFL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1E-206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339184338"/>
                  </a:ext>
                </a:extLst>
              </a:tr>
              <a:tr h="127089">
                <a:tc>
                  <a:txBody>
                    <a:bodyPr/>
                    <a:lstStyle/>
                    <a:p>
                      <a:pPr marL="0" marR="0" algn="ctr">
                        <a:lnSpc>
                          <a:spcPct val="107000"/>
                        </a:lnSpc>
                        <a:spcBef>
                          <a:spcPts val="0"/>
                        </a:spcBef>
                        <a:spcAft>
                          <a:spcPts val="0"/>
                        </a:spcAft>
                      </a:pPr>
                      <a:r>
                        <a:rPr lang="en-US" sz="800">
                          <a:effectLst/>
                        </a:rPr>
                        <a:t>25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TEAD4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1E-205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TEA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052961274"/>
                  </a:ext>
                </a:extLst>
              </a:tr>
              <a:tr h="127089">
                <a:tc>
                  <a:txBody>
                    <a:bodyPr/>
                    <a:lstStyle/>
                    <a:p>
                      <a:pPr marL="0" marR="0" algn="ctr">
                        <a:lnSpc>
                          <a:spcPct val="107000"/>
                        </a:lnSpc>
                        <a:spcBef>
                          <a:spcPts val="0"/>
                        </a:spcBef>
                        <a:spcAft>
                          <a:spcPts val="0"/>
                        </a:spcAft>
                      </a:pPr>
                      <a:r>
                        <a:rPr lang="en-US" sz="800">
                          <a:effectLst/>
                        </a:rPr>
                        <a:t>26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EHF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1E-190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566512280"/>
                  </a:ext>
                </a:extLst>
              </a:tr>
              <a:tr h="127089">
                <a:tc>
                  <a:txBody>
                    <a:bodyPr/>
                    <a:lstStyle/>
                    <a:p>
                      <a:pPr marL="0" marR="0" algn="ctr">
                        <a:lnSpc>
                          <a:spcPct val="107000"/>
                        </a:lnSpc>
                        <a:spcBef>
                          <a:spcPts val="0"/>
                        </a:spcBef>
                        <a:spcAft>
                          <a:spcPts val="0"/>
                        </a:spcAft>
                      </a:pPr>
                      <a:r>
                        <a:rPr lang="en-US" sz="800">
                          <a:effectLst/>
                        </a:rPr>
                        <a:t>27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RFX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1E-188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663556283"/>
                  </a:ext>
                </a:extLst>
              </a:tr>
              <a:tr h="127089">
                <a:tc>
                  <a:txBody>
                    <a:bodyPr/>
                    <a:lstStyle/>
                    <a:p>
                      <a:pPr marL="0" marR="0" algn="ctr">
                        <a:lnSpc>
                          <a:spcPct val="107000"/>
                        </a:lnSpc>
                        <a:spcBef>
                          <a:spcPts val="0"/>
                        </a:spcBef>
                        <a:spcAft>
                          <a:spcPts val="0"/>
                        </a:spcAft>
                      </a:pPr>
                      <a:r>
                        <a:rPr lang="en-US" sz="800">
                          <a:effectLst/>
                        </a:rPr>
                        <a:t>28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RFX2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1E-175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477371958"/>
                  </a:ext>
                </a:extLst>
              </a:tr>
              <a:tr h="127089">
                <a:tc>
                  <a:txBody>
                    <a:bodyPr/>
                    <a:lstStyle/>
                    <a:p>
                      <a:pPr marL="0" marR="0" algn="ctr">
                        <a:lnSpc>
                          <a:spcPct val="107000"/>
                        </a:lnSpc>
                        <a:spcBef>
                          <a:spcPts val="0"/>
                        </a:spcBef>
                        <a:spcAft>
                          <a:spcPts val="0"/>
                        </a:spcAft>
                      </a:pPr>
                      <a:r>
                        <a:rPr lang="en-US" sz="800">
                          <a:effectLst/>
                        </a:rPr>
                        <a:t>29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1E-170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532027130"/>
                  </a:ext>
                </a:extLst>
              </a:tr>
              <a:tr h="127089">
                <a:tc>
                  <a:txBody>
                    <a:bodyPr/>
                    <a:lstStyle/>
                    <a:p>
                      <a:pPr marL="0" marR="0" algn="ctr">
                        <a:lnSpc>
                          <a:spcPct val="107000"/>
                        </a:lnSpc>
                        <a:spcBef>
                          <a:spcPts val="0"/>
                        </a:spcBef>
                        <a:spcAft>
                          <a:spcPts val="0"/>
                        </a:spcAft>
                      </a:pPr>
                      <a:r>
                        <a:rPr lang="en-US" sz="800">
                          <a:effectLst/>
                        </a:rPr>
                        <a:t>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MafA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1E-161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bZIP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547006061"/>
                  </a:ext>
                </a:extLst>
              </a:tr>
              <a:tr h="127089">
                <a:tc>
                  <a:txBody>
                    <a:bodyPr/>
                    <a:lstStyle/>
                    <a:p>
                      <a:pPr marL="0" marR="0" algn="ctr">
                        <a:lnSpc>
                          <a:spcPct val="107000"/>
                        </a:lnSpc>
                        <a:spcBef>
                          <a:spcPts val="0"/>
                        </a:spcBef>
                        <a:spcAft>
                          <a:spcPts val="0"/>
                        </a:spcAft>
                      </a:pPr>
                      <a:r>
                        <a:rPr lang="en-US" sz="800">
                          <a:effectLst/>
                        </a:rPr>
                        <a:t>31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Jun-AP1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1E-161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bZIP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327933920"/>
                  </a:ext>
                </a:extLst>
              </a:tr>
              <a:tr h="127089">
                <a:tc>
                  <a:txBody>
                    <a:bodyPr/>
                    <a:lstStyle/>
                    <a:p>
                      <a:pPr marL="0" marR="0" algn="ctr">
                        <a:lnSpc>
                          <a:spcPct val="107000"/>
                        </a:lnSpc>
                        <a:spcBef>
                          <a:spcPts val="0"/>
                        </a:spcBef>
                        <a:spcAft>
                          <a:spcPts val="0"/>
                        </a:spcAft>
                      </a:pPr>
                      <a:r>
                        <a:rPr lang="en-US" sz="800">
                          <a:effectLst/>
                        </a:rPr>
                        <a:t>32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TCF4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1E-156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456155071"/>
                  </a:ext>
                </a:extLst>
              </a:tr>
              <a:tr h="127089">
                <a:tc>
                  <a:txBody>
                    <a:bodyPr/>
                    <a:lstStyle/>
                    <a:p>
                      <a:pPr marL="0" marR="0" algn="ctr">
                        <a:lnSpc>
                          <a:spcPct val="107000"/>
                        </a:lnSpc>
                        <a:spcBef>
                          <a:spcPts val="0"/>
                        </a:spcBef>
                        <a:spcAft>
                          <a:spcPts val="0"/>
                        </a:spcAft>
                      </a:pPr>
                      <a:r>
                        <a:rPr lang="en-US" sz="800">
                          <a:effectLst/>
                        </a:rPr>
                        <a:t>33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SPDEF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1E-152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596742745"/>
                  </a:ext>
                </a:extLst>
              </a:tr>
              <a:tr h="127089">
                <a:tc>
                  <a:txBody>
                    <a:bodyPr/>
                    <a:lstStyle/>
                    <a:p>
                      <a:pPr marL="0" marR="0" algn="ctr">
                        <a:lnSpc>
                          <a:spcPct val="107000"/>
                        </a:lnSpc>
                        <a:spcBef>
                          <a:spcPts val="0"/>
                        </a:spcBef>
                        <a:spcAft>
                          <a:spcPts val="0"/>
                        </a:spcAft>
                      </a:pPr>
                      <a:r>
                        <a:rPr lang="en-US" sz="800">
                          <a:effectLst/>
                        </a:rPr>
                        <a:t>34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OTX2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1E-144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568890225"/>
                  </a:ext>
                </a:extLst>
              </a:tr>
              <a:tr h="127089">
                <a:tc>
                  <a:txBody>
                    <a:bodyPr/>
                    <a:lstStyle/>
                    <a:p>
                      <a:pPr marL="0" marR="0" algn="ctr">
                        <a:lnSpc>
                          <a:spcPct val="107000"/>
                        </a:lnSpc>
                        <a:spcBef>
                          <a:spcPts val="0"/>
                        </a:spcBef>
                        <a:spcAft>
                          <a:spcPts val="0"/>
                        </a:spcAft>
                      </a:pPr>
                      <a:r>
                        <a:rPr lang="en-US" sz="800">
                          <a:effectLst/>
                        </a:rPr>
                        <a:t>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Bach2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1E-139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err="1">
                          <a:effectLst/>
                        </a:rPr>
                        <a:t>bZIP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421388829"/>
                  </a:ext>
                </a:extLst>
              </a:tr>
              <a:tr h="127089">
                <a:tc>
                  <a:txBody>
                    <a:bodyPr/>
                    <a:lstStyle/>
                    <a:p>
                      <a:pPr marL="0" marR="0" algn="ctr">
                        <a:lnSpc>
                          <a:spcPct val="107000"/>
                        </a:lnSpc>
                        <a:spcBef>
                          <a:spcPts val="0"/>
                        </a:spcBef>
                        <a:spcAft>
                          <a:spcPts val="0"/>
                        </a:spcAft>
                      </a:pPr>
                      <a:r>
                        <a:rPr lang="en-US" sz="800">
                          <a:effectLst/>
                        </a:rPr>
                        <a:t>36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TEAD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1E-138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TEA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423884015"/>
                  </a:ext>
                </a:extLst>
              </a:tr>
              <a:tr h="127089">
                <a:tc>
                  <a:txBody>
                    <a:bodyPr/>
                    <a:lstStyle/>
                    <a:p>
                      <a:pPr marL="0" marR="0" algn="ctr">
                        <a:lnSpc>
                          <a:spcPct val="107000"/>
                        </a:lnSpc>
                        <a:spcBef>
                          <a:spcPts val="0"/>
                        </a:spcBef>
                        <a:spcAft>
                          <a:spcPts val="0"/>
                        </a:spcAft>
                      </a:pPr>
                      <a:r>
                        <a:rPr lang="en-US" sz="800">
                          <a:effectLst/>
                        </a:rPr>
                        <a:t>37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FOSL2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1E-134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bZIP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375034595"/>
                  </a:ext>
                </a:extLst>
              </a:tr>
              <a:tr h="127089">
                <a:tc>
                  <a:txBody>
                    <a:bodyPr/>
                    <a:lstStyle/>
                    <a:p>
                      <a:pPr marL="0" marR="0" algn="ctr">
                        <a:lnSpc>
                          <a:spcPct val="107000"/>
                        </a:lnSpc>
                        <a:spcBef>
                          <a:spcPts val="0"/>
                        </a:spcBef>
                        <a:spcAft>
                          <a:spcPts val="0"/>
                        </a:spcAft>
                      </a:pPr>
                      <a:r>
                        <a:rPr lang="en-US" sz="800">
                          <a:effectLst/>
                        </a:rPr>
                        <a:t>38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FRA1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1E-133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bZIP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992892847"/>
                  </a:ext>
                </a:extLst>
              </a:tr>
              <a:tr h="127089">
                <a:tc>
                  <a:txBody>
                    <a:bodyPr/>
                    <a:lstStyle/>
                    <a:p>
                      <a:pPr marL="0" marR="0" algn="ctr">
                        <a:lnSpc>
                          <a:spcPct val="107000"/>
                        </a:lnSpc>
                        <a:spcBef>
                          <a:spcPts val="0"/>
                        </a:spcBef>
                        <a:spcAft>
                          <a:spcPts val="0"/>
                        </a:spcAft>
                      </a:pPr>
                      <a:r>
                        <a:rPr lang="en-US" sz="800">
                          <a:effectLst/>
                        </a:rPr>
                        <a:t>39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TEAD2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1E-128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TEA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580897740"/>
                  </a:ext>
                </a:extLst>
              </a:tr>
              <a:tr h="127089">
                <a:tc>
                  <a:txBody>
                    <a:bodyPr/>
                    <a:lstStyle/>
                    <a:p>
                      <a:pPr marL="0" marR="0" algn="ctr">
                        <a:lnSpc>
                          <a:spcPct val="107000"/>
                        </a:lnSpc>
                        <a:spcBef>
                          <a:spcPts val="0"/>
                        </a:spcBef>
                        <a:spcAft>
                          <a:spcPts val="0"/>
                        </a:spcAft>
                      </a:pPr>
                      <a:r>
                        <a:rPr lang="en-US" sz="800">
                          <a:effectLst/>
                        </a:rPr>
                        <a:t>40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TCF3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1E-125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887477225"/>
                  </a:ext>
                </a:extLst>
              </a:tr>
              <a:tr h="127089">
                <a:tc>
                  <a:txBody>
                    <a:bodyPr/>
                    <a:lstStyle/>
                    <a:p>
                      <a:pPr marL="0" marR="0" algn="ctr">
                        <a:lnSpc>
                          <a:spcPct val="107000"/>
                        </a:lnSpc>
                        <a:spcBef>
                          <a:spcPts val="0"/>
                        </a:spcBef>
                        <a:spcAft>
                          <a:spcPts val="0"/>
                        </a:spcAft>
                      </a:pPr>
                      <a:r>
                        <a:rPr lang="en-US" sz="800">
                          <a:effectLst/>
                        </a:rPr>
                        <a:t>41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ATF3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1E-124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err="1">
                          <a:effectLst/>
                        </a:rPr>
                        <a:t>bZIP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724444037"/>
                  </a:ext>
                </a:extLst>
              </a:tr>
              <a:tr h="127089">
                <a:tc>
                  <a:txBody>
                    <a:bodyPr/>
                    <a:lstStyle/>
                    <a:p>
                      <a:pPr marL="0" marR="0" algn="ctr">
                        <a:lnSpc>
                          <a:spcPct val="107000"/>
                        </a:lnSpc>
                        <a:spcBef>
                          <a:spcPts val="0"/>
                        </a:spcBef>
                        <a:spcAft>
                          <a:spcPts val="0"/>
                        </a:spcAft>
                      </a:pPr>
                      <a:r>
                        <a:rPr lang="en-US" sz="800">
                          <a:effectLst/>
                        </a:rPr>
                        <a:t>42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ELF1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ETS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609765800"/>
                  </a:ext>
                </a:extLst>
              </a:tr>
              <a:tr h="127089">
                <a:tc>
                  <a:txBody>
                    <a:bodyPr/>
                    <a:lstStyle/>
                    <a:p>
                      <a:pPr marL="0" marR="0" algn="ctr">
                        <a:lnSpc>
                          <a:spcPct val="107000"/>
                        </a:lnSpc>
                        <a:spcBef>
                          <a:spcPts val="0"/>
                        </a:spcBef>
                        <a:spcAft>
                          <a:spcPts val="0"/>
                        </a:spcAft>
                      </a:pPr>
                      <a:r>
                        <a:rPr lang="en-US" sz="800">
                          <a:effectLst/>
                        </a:rPr>
                        <a:t>43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FOXA2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err="1">
                          <a:effectLst/>
                        </a:rPr>
                        <a:t>Forkhead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222863467"/>
                  </a:ext>
                </a:extLst>
              </a:tr>
              <a:tr h="127089">
                <a:tc>
                  <a:txBody>
                    <a:bodyPr/>
                    <a:lstStyle/>
                    <a:p>
                      <a:pPr marL="0" marR="0" algn="ctr">
                        <a:lnSpc>
                          <a:spcPct val="107000"/>
                        </a:lnSpc>
                        <a:spcBef>
                          <a:spcPts val="0"/>
                        </a:spcBef>
                        <a:spcAft>
                          <a:spcPts val="0"/>
                        </a:spcAft>
                      </a:pPr>
                      <a:r>
                        <a:rPr lang="en-US" sz="800">
                          <a:effectLst/>
                        </a:rPr>
                        <a:t>44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SOX9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HMG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21843646"/>
                  </a:ext>
                </a:extLst>
              </a:tr>
              <a:tr h="127089">
                <a:tc>
                  <a:txBody>
                    <a:bodyPr/>
                    <a:lstStyle/>
                    <a:p>
                      <a:pPr marL="0" marR="0" algn="ctr">
                        <a:lnSpc>
                          <a:spcPct val="107000"/>
                        </a:lnSpc>
                        <a:spcBef>
                          <a:spcPts val="0"/>
                        </a:spcBef>
                        <a:spcAft>
                          <a:spcPts val="0"/>
                        </a:spcAft>
                      </a:pPr>
                      <a:r>
                        <a:rPr lang="en-US" sz="800">
                          <a:effectLst/>
                        </a:rPr>
                        <a:t>45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AP1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err="1">
                          <a:effectLst/>
                        </a:rPr>
                        <a:t>bZIP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740879085"/>
                  </a:ext>
                </a:extLst>
              </a:tr>
              <a:tr h="127089">
                <a:tc>
                  <a:txBody>
                    <a:bodyPr/>
                    <a:lstStyle/>
                    <a:p>
                      <a:pPr marL="0" marR="0" algn="ctr">
                        <a:lnSpc>
                          <a:spcPct val="107000"/>
                        </a:lnSpc>
                        <a:spcBef>
                          <a:spcPts val="0"/>
                        </a:spcBef>
                        <a:spcAft>
                          <a:spcPts val="0"/>
                        </a:spcAft>
                      </a:pPr>
                      <a:r>
                        <a:rPr lang="en-US" sz="800">
                          <a:effectLst/>
                        </a:rPr>
                        <a:t>46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BATF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err="1">
                          <a:effectLst/>
                        </a:rPr>
                        <a:t>bZIP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354731012"/>
                  </a:ext>
                </a:extLst>
              </a:tr>
              <a:tr h="127089">
                <a:tc>
                  <a:txBody>
                    <a:bodyPr/>
                    <a:lstStyle/>
                    <a:p>
                      <a:pPr marL="0" marR="0" algn="ctr">
                        <a:lnSpc>
                          <a:spcPct val="107000"/>
                        </a:lnSpc>
                        <a:spcBef>
                          <a:spcPts val="0"/>
                        </a:spcBef>
                        <a:spcAft>
                          <a:spcPts val="0"/>
                        </a:spcAft>
                      </a:pPr>
                      <a:r>
                        <a:rPr lang="en-US" sz="800">
                          <a:effectLst/>
                        </a:rPr>
                        <a:t>47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FOXH1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a:effectLst/>
                        </a:rPr>
                        <a:t>1E-116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err="1">
                          <a:effectLst/>
                        </a:rPr>
                        <a:t>Forkhead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2261534611"/>
                  </a:ext>
                </a:extLst>
              </a:tr>
              <a:tr h="127089">
                <a:tc>
                  <a:txBody>
                    <a:bodyPr/>
                    <a:lstStyle/>
                    <a:p>
                      <a:pPr marL="0" marR="0" algn="ctr">
                        <a:lnSpc>
                          <a:spcPct val="107000"/>
                        </a:lnSpc>
                        <a:spcBef>
                          <a:spcPts val="0"/>
                        </a:spcBef>
                        <a:spcAft>
                          <a:spcPts val="0"/>
                        </a:spcAft>
                      </a:pPr>
                      <a:r>
                        <a:rPr lang="en-US" sz="800" dirty="0">
                          <a:effectLst/>
                        </a:rPr>
                        <a:t>48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LHX3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1E-115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800" dirty="0">
                          <a:effectLst/>
                        </a:rPr>
                        <a:t>Homeobox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4199854952"/>
                  </a:ext>
                </a:extLst>
              </a:tr>
              <a:tr h="127089">
                <a:tc>
                  <a:txBody>
                    <a:bodyPr/>
                    <a:lstStyle/>
                    <a:p>
                      <a:pPr marL="0" marR="0" algn="ctr">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49</a:t>
                      </a:r>
                    </a:p>
                  </a:txBody>
                  <a:tcPr marL="34229" marR="34229" marT="0" marB="0"/>
                </a:tc>
                <a:tc>
                  <a:txBody>
                    <a:bodyPr/>
                    <a:lstStyle/>
                    <a:p>
                      <a:pPr marL="0" marR="0" algn="ctr">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Nanog</a:t>
                      </a:r>
                    </a:p>
                  </a:txBody>
                  <a:tcPr marL="34229" marR="34229" marT="0" marB="0"/>
                </a:tc>
                <a:tc>
                  <a:txBody>
                    <a:bodyPr/>
                    <a:lstStyle/>
                    <a:p>
                      <a:pPr marL="0" marR="0" algn="ctr">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1E-114</a:t>
                      </a:r>
                    </a:p>
                  </a:txBody>
                  <a:tcPr marL="34229" marR="34229" marT="0" marB="0"/>
                </a:tc>
                <a:tc>
                  <a:txBody>
                    <a:bodyPr/>
                    <a:lstStyle/>
                    <a:p>
                      <a:pPr marL="0" marR="0" algn="ctr">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Homeobox</a:t>
                      </a:r>
                    </a:p>
                  </a:txBody>
                  <a:tcPr marL="34229" marR="34229" marT="0" marB="0"/>
                </a:tc>
                <a:extLst>
                  <a:ext uri="{0D108BD9-81ED-4DB2-BD59-A6C34878D82A}">
                    <a16:rowId xmlns:a16="http://schemas.microsoft.com/office/drawing/2014/main" val="1486972678"/>
                  </a:ext>
                </a:extLst>
              </a:tr>
              <a:tr h="127089">
                <a:tc>
                  <a:txBody>
                    <a:bodyPr/>
                    <a:lstStyle/>
                    <a:p>
                      <a:pPr marL="0" marR="0" algn="ctr">
                        <a:lnSpc>
                          <a:spcPct val="107000"/>
                        </a:lnSpc>
                        <a:spcBef>
                          <a:spcPts val="0"/>
                        </a:spcBef>
                        <a:spcAft>
                          <a:spcPts val="0"/>
                        </a:spcAft>
                      </a:pPr>
                      <a:r>
                        <a:rPr lang="en-US" sz="800" dirty="0">
                          <a:effectLst/>
                        </a:rPr>
                        <a:t>50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Nkx6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1E-113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Homeobox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942215658"/>
                  </a:ext>
                </a:extLst>
              </a:tr>
              <a:tr h="127089">
                <a:tc>
                  <a:txBody>
                    <a:bodyPr/>
                    <a:lstStyle/>
                    <a:p>
                      <a:pPr marL="0" marR="0" algn="ctr">
                        <a:lnSpc>
                          <a:spcPct val="107000"/>
                        </a:lnSpc>
                        <a:spcBef>
                          <a:spcPts val="0"/>
                        </a:spcBef>
                        <a:spcAft>
                          <a:spcPts val="0"/>
                        </a:spcAft>
                      </a:pPr>
                      <a:r>
                        <a:rPr lang="en-US" sz="800">
                          <a:effectLst/>
                        </a:rPr>
                        <a:t>51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ELK1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1E-113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ETS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791893237"/>
                  </a:ext>
                </a:extLst>
              </a:tr>
              <a:tr h="127089">
                <a:tc>
                  <a:txBody>
                    <a:bodyPr/>
                    <a:lstStyle/>
                    <a:p>
                      <a:pPr marL="0" marR="0" algn="ctr">
                        <a:lnSpc>
                          <a:spcPct val="107000"/>
                        </a:lnSpc>
                        <a:spcBef>
                          <a:spcPts val="0"/>
                        </a:spcBef>
                        <a:spcAft>
                          <a:spcPts val="0"/>
                        </a:spcAft>
                      </a:pPr>
                      <a:r>
                        <a:rPr lang="en-US" sz="800">
                          <a:effectLst/>
                        </a:rPr>
                        <a:t>52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FOXO1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1E-112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Forkhead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792732753"/>
                  </a:ext>
                </a:extLst>
              </a:tr>
              <a:tr h="127089">
                <a:tc>
                  <a:txBody>
                    <a:bodyPr/>
                    <a:lstStyle/>
                    <a:p>
                      <a:pPr marL="0" marR="0" algn="ctr">
                        <a:lnSpc>
                          <a:spcPct val="107000"/>
                        </a:lnSpc>
                        <a:spcBef>
                          <a:spcPts val="0"/>
                        </a:spcBef>
                        <a:spcAft>
                          <a:spcPts val="0"/>
                        </a:spcAft>
                      </a:pPr>
                      <a:r>
                        <a:rPr lang="en-US" sz="800">
                          <a:effectLst/>
                        </a:rPr>
                        <a:t>53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MafK</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1E-107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bZIP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46823513"/>
                  </a:ext>
                </a:extLst>
              </a:tr>
              <a:tr h="127089">
                <a:tc>
                  <a:txBody>
                    <a:bodyPr/>
                    <a:lstStyle/>
                    <a:p>
                      <a:pPr marL="0" marR="0" algn="ctr">
                        <a:lnSpc>
                          <a:spcPct val="107000"/>
                        </a:lnSpc>
                        <a:spcBef>
                          <a:spcPts val="0"/>
                        </a:spcBef>
                        <a:spcAft>
                          <a:spcPts val="0"/>
                        </a:spcAft>
                      </a:pPr>
                      <a:r>
                        <a:rPr lang="en-US" sz="800">
                          <a:effectLst/>
                        </a:rPr>
                        <a:t>54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PU.1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1E-102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966908581"/>
                  </a:ext>
                </a:extLst>
              </a:tr>
              <a:tr h="127089">
                <a:tc>
                  <a:txBody>
                    <a:bodyPr/>
                    <a:lstStyle/>
                    <a:p>
                      <a:pPr marL="0" marR="0" algn="ctr">
                        <a:lnSpc>
                          <a:spcPct val="107000"/>
                        </a:lnSpc>
                        <a:spcBef>
                          <a:spcPts val="0"/>
                        </a:spcBef>
                        <a:spcAft>
                          <a:spcPts val="0"/>
                        </a:spcAft>
                      </a:pPr>
                      <a:r>
                        <a:rPr lang="en-US" sz="800" dirty="0">
                          <a:effectLst/>
                        </a:rPr>
                        <a:t>55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ELF5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1E-96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ETS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146532071"/>
                  </a:ext>
                </a:extLst>
              </a:tr>
              <a:tr h="127089">
                <a:tc>
                  <a:txBody>
                    <a:bodyPr/>
                    <a:lstStyle/>
                    <a:p>
                      <a:pPr marL="0" marR="0" algn="ctr">
                        <a:lnSpc>
                          <a:spcPct val="107000"/>
                        </a:lnSpc>
                        <a:spcBef>
                          <a:spcPts val="0"/>
                        </a:spcBef>
                        <a:spcAft>
                          <a:spcPts val="0"/>
                        </a:spcAft>
                      </a:pPr>
                      <a:r>
                        <a:rPr lang="en-US" sz="800" dirty="0">
                          <a:effectLst/>
                        </a:rPr>
                        <a:t>56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X-box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1E-96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HTH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4055165158"/>
                  </a:ext>
                </a:extLst>
              </a:tr>
              <a:tr h="36758">
                <a:tc>
                  <a:txBody>
                    <a:bodyPr/>
                    <a:lstStyle/>
                    <a:p>
                      <a:pPr marL="0" marR="0" algn="ctr">
                        <a:lnSpc>
                          <a:spcPct val="107000"/>
                        </a:lnSpc>
                        <a:spcBef>
                          <a:spcPts val="0"/>
                        </a:spcBef>
                        <a:spcAft>
                          <a:spcPts val="0"/>
                        </a:spcAft>
                      </a:pPr>
                      <a:r>
                        <a:rPr lang="en-US" sz="800">
                          <a:effectLst/>
                        </a:rPr>
                        <a:t>57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NF-E2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1E-94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bZIP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43870175"/>
                  </a:ext>
                </a:extLst>
              </a:tr>
              <a:tr h="36758">
                <a:tc>
                  <a:txBody>
                    <a:bodyPr/>
                    <a:lstStyle/>
                    <a:p>
                      <a:pPr marL="0" marR="0" algn="ctr">
                        <a:lnSpc>
                          <a:spcPct val="107000"/>
                        </a:lnSpc>
                        <a:spcBef>
                          <a:spcPts val="0"/>
                        </a:spcBef>
                        <a:spcAft>
                          <a:spcPts val="0"/>
                        </a:spcAft>
                      </a:pPr>
                      <a:r>
                        <a:rPr lang="en-US" sz="800" dirty="0">
                          <a:effectLst/>
                        </a:rPr>
                        <a:t>58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Bach1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1E-91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bZIP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345487447"/>
                  </a:ext>
                </a:extLst>
              </a:tr>
              <a:tr h="36758">
                <a:tc>
                  <a:txBody>
                    <a:bodyPr/>
                    <a:lstStyle/>
                    <a:p>
                      <a:pPr marL="0" marR="0" algn="ctr">
                        <a:lnSpc>
                          <a:spcPct val="107000"/>
                        </a:lnSpc>
                        <a:spcBef>
                          <a:spcPts val="0"/>
                        </a:spcBef>
                        <a:spcAft>
                          <a:spcPts val="0"/>
                        </a:spcAft>
                      </a:pPr>
                      <a:r>
                        <a:rPr lang="en-US" sz="800" dirty="0">
                          <a:effectLst/>
                        </a:rPr>
                        <a:t>59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RFX1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1E-90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233533423"/>
                  </a:ext>
                </a:extLst>
              </a:tr>
              <a:tr h="36758">
                <a:tc>
                  <a:txBody>
                    <a:bodyPr/>
                    <a:lstStyle/>
                    <a:p>
                      <a:pPr marL="0" marR="0" algn="ctr">
                        <a:lnSpc>
                          <a:spcPct val="107000"/>
                        </a:lnSpc>
                        <a:spcBef>
                          <a:spcPts val="0"/>
                        </a:spcBef>
                        <a:spcAft>
                          <a:spcPts val="0"/>
                        </a:spcAft>
                      </a:pPr>
                      <a:r>
                        <a:rPr lang="en-US" sz="800" dirty="0">
                          <a:effectLst/>
                        </a:rPr>
                        <a:t>60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FOX-</a:t>
                      </a:r>
                      <a:r>
                        <a:rPr lang="en-US" sz="800" dirty="0" err="1">
                          <a:effectLst/>
                        </a:rPr>
                        <a:t>Ebox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1E-86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Forkhead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766980662"/>
                  </a:ext>
                </a:extLst>
              </a:tr>
              <a:tr h="36758">
                <a:tc>
                  <a:txBody>
                    <a:bodyPr/>
                    <a:lstStyle/>
                    <a:p>
                      <a:pPr marL="0" marR="0" algn="ctr">
                        <a:lnSpc>
                          <a:spcPct val="107000"/>
                        </a:lnSpc>
                        <a:spcBef>
                          <a:spcPts val="0"/>
                        </a:spcBef>
                        <a:spcAft>
                          <a:spcPts val="0"/>
                        </a:spcAft>
                      </a:pPr>
                      <a:r>
                        <a:rPr lang="en-US" sz="800" dirty="0">
                          <a:effectLst/>
                        </a:rPr>
                        <a:t>61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TCF12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1E-83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bHLH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556806563"/>
                  </a:ext>
                </a:extLst>
              </a:tr>
              <a:tr h="36758">
                <a:tc>
                  <a:txBody>
                    <a:bodyPr/>
                    <a:lstStyle/>
                    <a:p>
                      <a:pPr marL="0" marR="0" algn="ctr">
                        <a:lnSpc>
                          <a:spcPct val="107000"/>
                        </a:lnSpc>
                        <a:spcBef>
                          <a:spcPts val="0"/>
                        </a:spcBef>
                        <a:spcAft>
                          <a:spcPts val="0"/>
                        </a:spcAft>
                      </a:pPr>
                      <a:r>
                        <a:rPr lang="en-US" sz="800" dirty="0">
                          <a:effectLst/>
                        </a:rPr>
                        <a:t>62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NRF2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1E-81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bZIP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582867184"/>
                  </a:ext>
                </a:extLst>
              </a:tr>
            </a:tbl>
          </a:graphicData>
        </a:graphic>
      </p:graphicFrame>
      <p:sp>
        <p:nvSpPr>
          <p:cNvPr id="5" name="Rectangle 1">
            <a:extLst>
              <a:ext uri="{FF2B5EF4-FFF2-40B4-BE49-F238E27FC236}">
                <a16:creationId xmlns:a16="http://schemas.microsoft.com/office/drawing/2014/main" id="{52B85FA6-BE48-904F-A3DE-81E74916EFD2}"/>
              </a:ext>
            </a:extLst>
          </p:cNvPr>
          <p:cNvSpPr>
            <a:spLocks noChangeArrowheads="1"/>
          </p:cNvSpPr>
          <p:nvPr/>
        </p:nvSpPr>
        <p:spPr bwMode="auto">
          <a:xfrm>
            <a:off x="468537" y="255267"/>
            <a:ext cx="59209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Supplementary Table 4: </a:t>
            </a:r>
            <a:r>
              <a:rPr kumimoji="0" lang="en-US" altLang="en-US" sz="1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ATAC-seq significantly enriched TF motifs in </a:t>
            </a:r>
            <a:r>
              <a:rPr kumimoji="0" lang="en-US" altLang="en-US" sz="120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KMT2C</a:t>
            </a:r>
            <a:r>
              <a:rPr kumimoji="0" lang="en-US" altLang="en-US" sz="1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KO (n=123)</a:t>
            </a:r>
            <a:endParaRPr kumimoji="0" lang="en-US" altLang="en-US" sz="12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28142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CD74FA0-2735-1B44-83F3-0D9A7CA0DA5A}"/>
              </a:ext>
            </a:extLst>
          </p:cNvPr>
          <p:cNvGraphicFramePr>
            <a:graphicFrameLocks noGrp="1"/>
          </p:cNvGraphicFramePr>
          <p:nvPr>
            <p:extLst>
              <p:ext uri="{D42A27DB-BD31-4B8C-83A1-F6EECF244321}">
                <p14:modId xmlns:p14="http://schemas.microsoft.com/office/powerpoint/2010/main" val="2837136425"/>
              </p:ext>
            </p:extLst>
          </p:nvPr>
        </p:nvGraphicFramePr>
        <p:xfrm>
          <a:off x="773466" y="673758"/>
          <a:ext cx="5311068" cy="7796483"/>
        </p:xfrm>
        <a:graphic>
          <a:graphicData uri="http://schemas.openxmlformats.org/drawingml/2006/table">
            <a:tbl>
              <a:tblPr firstRow="1" firstCol="1" bandRow="1">
                <a:tableStyleId>{5C22544A-7EE6-4342-B048-85BDC9FD1C3A}</a:tableStyleId>
              </a:tblPr>
              <a:tblGrid>
                <a:gridCol w="500934">
                  <a:extLst>
                    <a:ext uri="{9D8B030D-6E8A-4147-A177-3AD203B41FA5}">
                      <a16:colId xmlns:a16="http://schemas.microsoft.com/office/drawing/2014/main" val="270798538"/>
                    </a:ext>
                  </a:extLst>
                </a:gridCol>
                <a:gridCol w="1643374">
                  <a:extLst>
                    <a:ext uri="{9D8B030D-6E8A-4147-A177-3AD203B41FA5}">
                      <a16:colId xmlns:a16="http://schemas.microsoft.com/office/drawing/2014/main" val="3481034406"/>
                    </a:ext>
                  </a:extLst>
                </a:gridCol>
                <a:gridCol w="1022452">
                  <a:extLst>
                    <a:ext uri="{9D8B030D-6E8A-4147-A177-3AD203B41FA5}">
                      <a16:colId xmlns:a16="http://schemas.microsoft.com/office/drawing/2014/main" val="722809734"/>
                    </a:ext>
                  </a:extLst>
                </a:gridCol>
                <a:gridCol w="2144308">
                  <a:extLst>
                    <a:ext uri="{9D8B030D-6E8A-4147-A177-3AD203B41FA5}">
                      <a16:colId xmlns:a16="http://schemas.microsoft.com/office/drawing/2014/main" val="2631245045"/>
                    </a:ext>
                  </a:extLst>
                </a:gridCol>
              </a:tblGrid>
              <a:tr h="108528">
                <a:tc>
                  <a:txBody>
                    <a:bodyPr/>
                    <a:lstStyle/>
                    <a:p>
                      <a:pPr marL="0" marR="0" algn="ctr">
                        <a:lnSpc>
                          <a:spcPct val="107000"/>
                        </a:lnSpc>
                        <a:spcBef>
                          <a:spcPts val="0"/>
                        </a:spcBef>
                        <a:spcAft>
                          <a:spcPts val="0"/>
                        </a:spcAft>
                      </a:pPr>
                      <a:r>
                        <a:rPr lang="en-US" sz="900" dirty="0">
                          <a:effectLst/>
                        </a:rPr>
                        <a:t>Rank</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900" dirty="0">
                          <a:effectLst/>
                        </a:rPr>
                        <a:t>Motif Name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900" dirty="0">
                          <a:effectLst/>
                        </a:rPr>
                        <a:t>p value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tc>
                  <a:txBody>
                    <a:bodyPr/>
                    <a:lstStyle/>
                    <a:p>
                      <a:pPr marL="0" marR="0" algn="ctr">
                        <a:lnSpc>
                          <a:spcPct val="107000"/>
                        </a:lnSpc>
                        <a:spcBef>
                          <a:spcPts val="0"/>
                        </a:spcBef>
                        <a:spcAft>
                          <a:spcPts val="0"/>
                        </a:spcAft>
                      </a:pPr>
                      <a:r>
                        <a:rPr lang="en-US" sz="900" dirty="0">
                          <a:effectLst/>
                        </a:rPr>
                        <a:t>Transcription Factor Family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0234" marR="50234" marT="0" marB="0"/>
                </a:tc>
                <a:extLst>
                  <a:ext uri="{0D108BD9-81ED-4DB2-BD59-A6C34878D82A}">
                    <a16:rowId xmlns:a16="http://schemas.microsoft.com/office/drawing/2014/main" val="1795188861"/>
                  </a:ext>
                </a:extLst>
              </a:tr>
              <a:tr h="108528">
                <a:tc>
                  <a:txBody>
                    <a:bodyPr/>
                    <a:lstStyle/>
                    <a:p>
                      <a:pPr marL="0" marR="0" algn="ctr">
                        <a:lnSpc>
                          <a:spcPct val="107000"/>
                        </a:lnSpc>
                        <a:spcBef>
                          <a:spcPts val="0"/>
                        </a:spcBef>
                        <a:spcAft>
                          <a:spcPts val="0"/>
                        </a:spcAft>
                      </a:pPr>
                      <a:r>
                        <a:rPr lang="en-US" sz="800" dirty="0">
                          <a:effectLst/>
                        </a:rPr>
                        <a:t>63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ETS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1E-81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856405268"/>
                  </a:ext>
                </a:extLst>
              </a:tr>
              <a:tr h="108528">
                <a:tc>
                  <a:txBody>
                    <a:bodyPr/>
                    <a:lstStyle/>
                    <a:p>
                      <a:pPr marL="0" marR="0" algn="ctr">
                        <a:lnSpc>
                          <a:spcPct val="107000"/>
                        </a:lnSpc>
                        <a:spcBef>
                          <a:spcPts val="0"/>
                        </a:spcBef>
                        <a:spcAft>
                          <a:spcPts val="0"/>
                        </a:spcAft>
                      </a:pPr>
                      <a:r>
                        <a:rPr lang="en-US" sz="800">
                          <a:effectLst/>
                        </a:rPr>
                        <a:t>64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ELK4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1E-79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527738374"/>
                  </a:ext>
                </a:extLst>
              </a:tr>
              <a:tr h="108528">
                <a:tc>
                  <a:txBody>
                    <a:bodyPr/>
                    <a:lstStyle/>
                    <a:p>
                      <a:pPr marL="0" marR="0" algn="ctr">
                        <a:lnSpc>
                          <a:spcPct val="107000"/>
                        </a:lnSpc>
                        <a:spcBef>
                          <a:spcPts val="0"/>
                        </a:spcBef>
                        <a:spcAft>
                          <a:spcPts val="0"/>
                        </a:spcAft>
                      </a:pPr>
                      <a:r>
                        <a:rPr lang="en-US" sz="800">
                          <a:effectLst/>
                        </a:rPr>
                        <a:t>65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FOXA1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1E-79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Forkhead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359210647"/>
                  </a:ext>
                </a:extLst>
              </a:tr>
              <a:tr h="108528">
                <a:tc>
                  <a:txBody>
                    <a:bodyPr/>
                    <a:lstStyle/>
                    <a:p>
                      <a:pPr marL="0" marR="0" algn="ctr">
                        <a:lnSpc>
                          <a:spcPct val="107000"/>
                        </a:lnSpc>
                        <a:spcBef>
                          <a:spcPts val="0"/>
                        </a:spcBef>
                        <a:spcAft>
                          <a:spcPts val="0"/>
                        </a:spcAft>
                      </a:pPr>
                      <a:r>
                        <a:rPr lang="en-US" sz="800">
                          <a:effectLst/>
                        </a:rPr>
                        <a:t>66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IS11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1E-79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720247828"/>
                  </a:ext>
                </a:extLst>
              </a:tr>
              <a:tr h="108528">
                <a:tc>
                  <a:txBody>
                    <a:bodyPr/>
                    <a:lstStyle/>
                    <a:p>
                      <a:pPr marL="0" marR="0" algn="ctr">
                        <a:lnSpc>
                          <a:spcPct val="107000"/>
                        </a:lnSpc>
                        <a:spcBef>
                          <a:spcPts val="0"/>
                        </a:spcBef>
                        <a:spcAft>
                          <a:spcPts val="0"/>
                        </a:spcAft>
                      </a:pPr>
                      <a:r>
                        <a:rPr lang="en-US" sz="800">
                          <a:effectLst/>
                        </a:rPr>
                        <a:t>67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FOXA1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1E-78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Forkhead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752833220"/>
                  </a:ext>
                </a:extLst>
              </a:tr>
              <a:tr h="108528">
                <a:tc>
                  <a:txBody>
                    <a:bodyPr/>
                    <a:lstStyle/>
                    <a:p>
                      <a:pPr marL="0" marR="0" algn="ctr">
                        <a:lnSpc>
                          <a:spcPct val="107000"/>
                        </a:lnSpc>
                        <a:spcBef>
                          <a:spcPts val="0"/>
                        </a:spcBef>
                        <a:spcAft>
                          <a:spcPts val="0"/>
                        </a:spcAft>
                      </a:pPr>
                      <a:r>
                        <a:rPr lang="en-US" sz="800">
                          <a:effectLst/>
                        </a:rPr>
                        <a:t>68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ZNF467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1E-73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715011015"/>
                  </a:ext>
                </a:extLst>
              </a:tr>
              <a:tr h="108528">
                <a:tc>
                  <a:txBody>
                    <a:bodyPr/>
                    <a:lstStyle/>
                    <a:p>
                      <a:pPr marL="0" marR="0" algn="ctr">
                        <a:lnSpc>
                          <a:spcPct val="107000"/>
                        </a:lnSpc>
                        <a:spcBef>
                          <a:spcPts val="0"/>
                        </a:spcBef>
                        <a:spcAft>
                          <a:spcPts val="0"/>
                        </a:spcAft>
                      </a:pPr>
                      <a:r>
                        <a:rPr lang="en-US" sz="800">
                          <a:effectLst/>
                        </a:rPr>
                        <a:t>69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FOXP1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1E-70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Forkhead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634522462"/>
                  </a:ext>
                </a:extLst>
              </a:tr>
              <a:tr h="108528">
                <a:tc>
                  <a:txBody>
                    <a:bodyPr/>
                    <a:lstStyle/>
                    <a:p>
                      <a:pPr marL="0" marR="0" algn="ctr">
                        <a:lnSpc>
                          <a:spcPct val="107000"/>
                        </a:lnSpc>
                        <a:spcBef>
                          <a:spcPts val="0"/>
                        </a:spcBef>
                        <a:spcAft>
                          <a:spcPts val="0"/>
                        </a:spcAft>
                      </a:pPr>
                      <a:r>
                        <a:rPr lang="en-US" sz="800">
                          <a:effectLst/>
                        </a:rPr>
                        <a:t>70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LHX2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1E-69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883770068"/>
                  </a:ext>
                </a:extLst>
              </a:tr>
              <a:tr h="108528">
                <a:tc>
                  <a:txBody>
                    <a:bodyPr/>
                    <a:lstStyle/>
                    <a:p>
                      <a:pPr marL="0" marR="0" algn="ctr">
                        <a:lnSpc>
                          <a:spcPct val="107000"/>
                        </a:lnSpc>
                        <a:spcBef>
                          <a:spcPts val="0"/>
                        </a:spcBef>
                        <a:spcAft>
                          <a:spcPts val="0"/>
                        </a:spcAft>
                      </a:pPr>
                      <a:r>
                        <a:rPr lang="en-US" sz="800">
                          <a:effectLst/>
                        </a:rPr>
                        <a:t>71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AP4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1E-64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bHLH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670159450"/>
                  </a:ext>
                </a:extLst>
              </a:tr>
              <a:tr h="108528">
                <a:tc>
                  <a:txBody>
                    <a:bodyPr/>
                    <a:lstStyle/>
                    <a:p>
                      <a:pPr marL="0" marR="0" algn="ctr">
                        <a:lnSpc>
                          <a:spcPct val="107000"/>
                        </a:lnSpc>
                        <a:spcBef>
                          <a:spcPts val="0"/>
                        </a:spcBef>
                        <a:spcAft>
                          <a:spcPts val="0"/>
                        </a:spcAft>
                      </a:pPr>
                      <a:r>
                        <a:rPr lang="en-US" sz="800">
                          <a:effectLst/>
                        </a:rPr>
                        <a:t>72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FOXM1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1E-62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Forkhead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509571415"/>
                  </a:ext>
                </a:extLst>
              </a:tr>
              <a:tr h="108528">
                <a:tc>
                  <a:txBody>
                    <a:bodyPr/>
                    <a:lstStyle/>
                    <a:p>
                      <a:pPr marL="0" marR="0" algn="ctr">
                        <a:lnSpc>
                          <a:spcPct val="107000"/>
                        </a:lnSpc>
                        <a:spcBef>
                          <a:spcPts val="0"/>
                        </a:spcBef>
                        <a:spcAft>
                          <a:spcPts val="0"/>
                        </a:spcAft>
                      </a:pPr>
                      <a:r>
                        <a:rPr lang="en-US" sz="800">
                          <a:effectLst/>
                        </a:rPr>
                        <a:t>73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LHX1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1E-61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855911269"/>
                  </a:ext>
                </a:extLst>
              </a:tr>
              <a:tr h="108528">
                <a:tc>
                  <a:txBody>
                    <a:bodyPr/>
                    <a:lstStyle/>
                    <a:p>
                      <a:pPr marL="0" marR="0" algn="ctr">
                        <a:lnSpc>
                          <a:spcPct val="107000"/>
                        </a:lnSpc>
                        <a:spcBef>
                          <a:spcPts val="0"/>
                        </a:spcBef>
                        <a:spcAft>
                          <a:spcPts val="0"/>
                        </a:spcAft>
                      </a:pPr>
                      <a:r>
                        <a:rPr lang="en-US" sz="800">
                          <a:effectLst/>
                        </a:rPr>
                        <a:t>74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Maz</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1E-59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4241529007"/>
                  </a:ext>
                </a:extLst>
              </a:tr>
              <a:tr h="108528">
                <a:tc>
                  <a:txBody>
                    <a:bodyPr/>
                    <a:lstStyle/>
                    <a:p>
                      <a:pPr marL="0" marR="0" algn="ctr">
                        <a:lnSpc>
                          <a:spcPct val="107000"/>
                        </a:lnSpc>
                        <a:spcBef>
                          <a:spcPts val="0"/>
                        </a:spcBef>
                        <a:spcAft>
                          <a:spcPts val="0"/>
                        </a:spcAft>
                      </a:pPr>
                      <a:r>
                        <a:rPr lang="en-US" sz="800">
                          <a:effectLst/>
                        </a:rPr>
                        <a:t>75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TGIF1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1E-56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883104785"/>
                  </a:ext>
                </a:extLst>
              </a:tr>
              <a:tr h="108528">
                <a:tc>
                  <a:txBody>
                    <a:bodyPr/>
                    <a:lstStyle/>
                    <a:p>
                      <a:pPr marL="0" marR="0" algn="ctr">
                        <a:lnSpc>
                          <a:spcPct val="107000"/>
                        </a:lnSpc>
                        <a:spcBef>
                          <a:spcPts val="0"/>
                        </a:spcBef>
                        <a:spcAft>
                          <a:spcPts val="0"/>
                        </a:spcAft>
                      </a:pPr>
                      <a:r>
                        <a:rPr lang="en-US" sz="800">
                          <a:effectLst/>
                        </a:rPr>
                        <a:t>76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FOXL2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1E-54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Forkhead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669560030"/>
                  </a:ext>
                </a:extLst>
              </a:tr>
              <a:tr h="108528">
                <a:tc>
                  <a:txBody>
                    <a:bodyPr/>
                    <a:lstStyle/>
                    <a:p>
                      <a:pPr marL="0" marR="0" algn="ctr">
                        <a:lnSpc>
                          <a:spcPct val="107000"/>
                        </a:lnSpc>
                        <a:spcBef>
                          <a:spcPts val="0"/>
                        </a:spcBef>
                        <a:spcAft>
                          <a:spcPts val="0"/>
                        </a:spcAft>
                      </a:pPr>
                      <a:r>
                        <a:rPr lang="en-US" sz="800">
                          <a:effectLst/>
                        </a:rPr>
                        <a:t>77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EBF1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1E-54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EBF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606424844"/>
                  </a:ext>
                </a:extLst>
              </a:tr>
              <a:tr h="108528">
                <a:tc>
                  <a:txBody>
                    <a:bodyPr/>
                    <a:lstStyle/>
                    <a:p>
                      <a:pPr marL="0" marR="0" algn="ctr">
                        <a:lnSpc>
                          <a:spcPct val="107000"/>
                        </a:lnSpc>
                        <a:spcBef>
                          <a:spcPts val="0"/>
                        </a:spcBef>
                        <a:spcAft>
                          <a:spcPts val="0"/>
                        </a:spcAft>
                      </a:pPr>
                      <a:r>
                        <a:rPr lang="en-US" sz="800">
                          <a:effectLst/>
                        </a:rPr>
                        <a:t>78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RFX5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1E-52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653421830"/>
                  </a:ext>
                </a:extLst>
              </a:tr>
              <a:tr h="108528">
                <a:tc>
                  <a:txBody>
                    <a:bodyPr/>
                    <a:lstStyle/>
                    <a:p>
                      <a:pPr marL="0" marR="0" algn="ctr">
                        <a:lnSpc>
                          <a:spcPct val="107000"/>
                        </a:lnSpc>
                        <a:spcBef>
                          <a:spcPts val="0"/>
                        </a:spcBef>
                        <a:spcAft>
                          <a:spcPts val="0"/>
                        </a:spcAft>
                      </a:pPr>
                      <a:r>
                        <a:rPr lang="en-US" sz="800">
                          <a:effectLst/>
                        </a:rPr>
                        <a:t>79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NFY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1E-52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Nuclear Factor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03786837"/>
                  </a:ext>
                </a:extLst>
              </a:tr>
              <a:tr h="108528">
                <a:tc>
                  <a:txBody>
                    <a:bodyPr/>
                    <a:lstStyle/>
                    <a:p>
                      <a:pPr marL="0" marR="0" algn="ctr">
                        <a:lnSpc>
                          <a:spcPct val="107000"/>
                        </a:lnSpc>
                        <a:spcBef>
                          <a:spcPts val="0"/>
                        </a:spcBef>
                        <a:spcAft>
                          <a:spcPts val="0"/>
                        </a:spcAft>
                      </a:pPr>
                      <a:r>
                        <a:rPr lang="en-US" sz="800">
                          <a:effectLst/>
                        </a:rPr>
                        <a:t>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MYOD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1E-51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bHLH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510026423"/>
                  </a:ext>
                </a:extLst>
              </a:tr>
              <a:tr h="108528">
                <a:tc>
                  <a:txBody>
                    <a:bodyPr/>
                    <a:lstStyle/>
                    <a:p>
                      <a:pPr marL="0" marR="0" algn="ctr">
                        <a:lnSpc>
                          <a:spcPct val="107000"/>
                        </a:lnSpc>
                        <a:spcBef>
                          <a:spcPts val="0"/>
                        </a:spcBef>
                        <a:spcAft>
                          <a:spcPts val="0"/>
                        </a:spcAft>
                      </a:pPr>
                      <a:r>
                        <a:rPr lang="en-US" sz="800">
                          <a:effectLst/>
                        </a:rPr>
                        <a:t>81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Pit1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1E-48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579101825"/>
                  </a:ext>
                </a:extLst>
              </a:tr>
              <a:tr h="108528">
                <a:tc>
                  <a:txBody>
                    <a:bodyPr/>
                    <a:lstStyle/>
                    <a:p>
                      <a:pPr marL="0" marR="0" algn="ctr">
                        <a:lnSpc>
                          <a:spcPct val="107000"/>
                        </a:lnSpc>
                        <a:spcBef>
                          <a:spcPts val="0"/>
                        </a:spcBef>
                        <a:spcAft>
                          <a:spcPts val="0"/>
                        </a:spcAft>
                      </a:pPr>
                      <a:r>
                        <a:rPr lang="en-US" sz="800">
                          <a:effectLst/>
                        </a:rPr>
                        <a:t>82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RUNX-AML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1E-48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Runt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427997498"/>
                  </a:ext>
                </a:extLst>
              </a:tr>
              <a:tr h="108528">
                <a:tc>
                  <a:txBody>
                    <a:bodyPr/>
                    <a:lstStyle/>
                    <a:p>
                      <a:pPr marL="0" marR="0" algn="ctr">
                        <a:lnSpc>
                          <a:spcPct val="107000"/>
                        </a:lnSpc>
                        <a:spcBef>
                          <a:spcPts val="0"/>
                        </a:spcBef>
                        <a:spcAft>
                          <a:spcPts val="0"/>
                        </a:spcAft>
                      </a:pPr>
                      <a:r>
                        <a:rPr lang="en-US" sz="800">
                          <a:effectLst/>
                        </a:rPr>
                        <a:t>83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SP1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1E-45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425438755"/>
                  </a:ext>
                </a:extLst>
              </a:tr>
              <a:tr h="108528">
                <a:tc>
                  <a:txBody>
                    <a:bodyPr/>
                    <a:lstStyle/>
                    <a:p>
                      <a:pPr marL="0" marR="0" algn="ctr">
                        <a:lnSpc>
                          <a:spcPct val="107000"/>
                        </a:lnSpc>
                        <a:spcBef>
                          <a:spcPts val="0"/>
                        </a:spcBef>
                        <a:spcAft>
                          <a:spcPts val="0"/>
                        </a:spcAft>
                      </a:pPr>
                      <a:r>
                        <a:rPr lang="en-US" sz="800">
                          <a:effectLst/>
                        </a:rPr>
                        <a:t>84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EOMES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1E-44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T-box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980500787"/>
                  </a:ext>
                </a:extLst>
              </a:tr>
              <a:tr h="108528">
                <a:tc>
                  <a:txBody>
                    <a:bodyPr/>
                    <a:lstStyle/>
                    <a:p>
                      <a:pPr marL="0" marR="0" algn="ctr">
                        <a:lnSpc>
                          <a:spcPct val="107000"/>
                        </a:lnSpc>
                        <a:spcBef>
                          <a:spcPts val="0"/>
                        </a:spcBef>
                        <a:spcAft>
                          <a:spcPts val="0"/>
                        </a:spcAft>
                      </a:pPr>
                      <a:r>
                        <a:rPr lang="en-US" sz="800">
                          <a:effectLst/>
                        </a:rPr>
                        <a:t>85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TCFL2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1E-42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HMG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930814889"/>
                  </a:ext>
                </a:extLst>
              </a:tr>
              <a:tr h="108528">
                <a:tc>
                  <a:txBody>
                    <a:bodyPr/>
                    <a:lstStyle/>
                    <a:p>
                      <a:pPr marL="0" marR="0" algn="ctr">
                        <a:lnSpc>
                          <a:spcPct val="107000"/>
                        </a:lnSpc>
                        <a:spcBef>
                          <a:spcPts val="0"/>
                        </a:spcBef>
                        <a:spcAft>
                          <a:spcPts val="0"/>
                        </a:spcAft>
                      </a:pPr>
                      <a:r>
                        <a:rPr lang="en-US" sz="800">
                          <a:effectLst/>
                        </a:rPr>
                        <a:t>86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TCF21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1E-41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bHLH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267687360"/>
                  </a:ext>
                </a:extLst>
              </a:tr>
              <a:tr h="108528">
                <a:tc>
                  <a:txBody>
                    <a:bodyPr/>
                    <a:lstStyle/>
                    <a:p>
                      <a:pPr marL="0" marR="0" algn="ctr">
                        <a:lnSpc>
                          <a:spcPct val="107000"/>
                        </a:lnSpc>
                        <a:spcBef>
                          <a:spcPts val="0"/>
                        </a:spcBef>
                        <a:spcAft>
                          <a:spcPts val="0"/>
                        </a:spcAft>
                      </a:pPr>
                      <a:r>
                        <a:rPr lang="en-US" sz="800">
                          <a:effectLst/>
                        </a:rPr>
                        <a:t>87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MYB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1E-39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483929632"/>
                  </a:ext>
                </a:extLst>
              </a:tr>
              <a:tr h="108528">
                <a:tc>
                  <a:txBody>
                    <a:bodyPr/>
                    <a:lstStyle/>
                    <a:p>
                      <a:pPr marL="0" marR="0" algn="ctr">
                        <a:lnSpc>
                          <a:spcPct val="107000"/>
                        </a:lnSpc>
                        <a:spcBef>
                          <a:spcPts val="0"/>
                        </a:spcBef>
                        <a:spcAft>
                          <a:spcPts val="0"/>
                        </a:spcAft>
                      </a:pPr>
                      <a:r>
                        <a:rPr lang="en-US" sz="800">
                          <a:effectLst/>
                        </a:rPr>
                        <a:t>88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MYOG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1E-37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bHLH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986414539"/>
                  </a:ext>
                </a:extLst>
              </a:tr>
              <a:tr h="108528">
                <a:tc>
                  <a:txBody>
                    <a:bodyPr/>
                    <a:lstStyle/>
                    <a:p>
                      <a:pPr marL="0" marR="0" algn="ctr">
                        <a:lnSpc>
                          <a:spcPct val="107000"/>
                        </a:lnSpc>
                        <a:spcBef>
                          <a:spcPts val="0"/>
                        </a:spcBef>
                        <a:spcAft>
                          <a:spcPts val="0"/>
                        </a:spcAft>
                      </a:pPr>
                      <a:r>
                        <a:rPr lang="en-US" sz="800">
                          <a:effectLst/>
                        </a:rPr>
                        <a:t>89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AMYB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1E-37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HTH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573651766"/>
                  </a:ext>
                </a:extLst>
              </a:tr>
              <a:tr h="108528">
                <a:tc>
                  <a:txBody>
                    <a:bodyPr/>
                    <a:lstStyle/>
                    <a:p>
                      <a:pPr marL="0" marR="0" algn="ctr">
                        <a:lnSpc>
                          <a:spcPct val="107000"/>
                        </a:lnSpc>
                        <a:spcBef>
                          <a:spcPts val="0"/>
                        </a:spcBef>
                        <a:spcAft>
                          <a:spcPts val="0"/>
                        </a:spcAft>
                      </a:pPr>
                      <a:r>
                        <a:rPr lang="en-US" sz="800">
                          <a:effectLst/>
                        </a:rPr>
                        <a:t>90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BMYB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1E-34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014785843"/>
                  </a:ext>
                </a:extLst>
              </a:tr>
              <a:tr h="108528">
                <a:tc>
                  <a:txBody>
                    <a:bodyPr/>
                    <a:lstStyle/>
                    <a:p>
                      <a:pPr marL="0" marR="0" algn="ctr">
                        <a:lnSpc>
                          <a:spcPct val="107000"/>
                        </a:lnSpc>
                        <a:spcBef>
                          <a:spcPts val="0"/>
                        </a:spcBef>
                        <a:spcAft>
                          <a:spcPts val="0"/>
                        </a:spcAft>
                      </a:pPr>
                      <a:r>
                        <a:rPr lang="en-US" sz="800">
                          <a:effectLst/>
                        </a:rPr>
                        <a:t>91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KLF14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1E-34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4068721878"/>
                  </a:ext>
                </a:extLst>
              </a:tr>
              <a:tr h="108528">
                <a:tc>
                  <a:txBody>
                    <a:bodyPr/>
                    <a:lstStyle/>
                    <a:p>
                      <a:pPr marL="0" marR="0" algn="ctr">
                        <a:lnSpc>
                          <a:spcPct val="107000"/>
                        </a:lnSpc>
                        <a:spcBef>
                          <a:spcPts val="0"/>
                        </a:spcBef>
                        <a:spcAft>
                          <a:spcPts val="0"/>
                        </a:spcAft>
                      </a:pPr>
                      <a:r>
                        <a:rPr lang="en-US" sz="800">
                          <a:effectLst/>
                        </a:rPr>
                        <a:t>92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RUNX2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1E-33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Runt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856287251"/>
                  </a:ext>
                </a:extLst>
              </a:tr>
              <a:tr h="108528">
                <a:tc>
                  <a:txBody>
                    <a:bodyPr/>
                    <a:lstStyle/>
                    <a:p>
                      <a:pPr marL="0" marR="0" algn="ctr">
                        <a:lnSpc>
                          <a:spcPct val="107000"/>
                        </a:lnSpc>
                        <a:spcBef>
                          <a:spcPts val="0"/>
                        </a:spcBef>
                        <a:spcAft>
                          <a:spcPts val="0"/>
                        </a:spcAft>
                      </a:pPr>
                      <a:r>
                        <a:rPr lang="en-US" sz="800">
                          <a:effectLst/>
                        </a:rPr>
                        <a:t>93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Myf5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1E-33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bHLH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894929930"/>
                  </a:ext>
                </a:extLst>
              </a:tr>
              <a:tr h="108528">
                <a:tc>
                  <a:txBody>
                    <a:bodyPr/>
                    <a:lstStyle/>
                    <a:p>
                      <a:pPr marL="0" marR="0" algn="ctr">
                        <a:lnSpc>
                          <a:spcPct val="107000"/>
                        </a:lnSpc>
                        <a:spcBef>
                          <a:spcPts val="0"/>
                        </a:spcBef>
                        <a:spcAft>
                          <a:spcPts val="0"/>
                        </a:spcAft>
                      </a:pPr>
                      <a:r>
                        <a:rPr lang="en-US" sz="800">
                          <a:effectLst/>
                        </a:rPr>
                        <a:t>94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Six1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218315346"/>
                  </a:ext>
                </a:extLst>
              </a:tr>
              <a:tr h="108528">
                <a:tc>
                  <a:txBody>
                    <a:bodyPr/>
                    <a:lstStyle/>
                    <a:p>
                      <a:pPr marL="0" marR="0" algn="ctr">
                        <a:lnSpc>
                          <a:spcPct val="107000"/>
                        </a:lnSpc>
                        <a:spcBef>
                          <a:spcPts val="0"/>
                        </a:spcBef>
                        <a:spcAft>
                          <a:spcPts val="0"/>
                        </a:spcAft>
                      </a:pPr>
                      <a:r>
                        <a:rPr lang="en-US" sz="800">
                          <a:effectLst/>
                        </a:rPr>
                        <a:t>95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Gata4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990560665"/>
                  </a:ext>
                </a:extLst>
              </a:tr>
              <a:tr h="108528">
                <a:tc>
                  <a:txBody>
                    <a:bodyPr/>
                    <a:lstStyle/>
                    <a:p>
                      <a:pPr marL="0" marR="0" algn="ctr">
                        <a:lnSpc>
                          <a:spcPct val="107000"/>
                        </a:lnSpc>
                        <a:spcBef>
                          <a:spcPts val="0"/>
                        </a:spcBef>
                        <a:spcAft>
                          <a:spcPts val="0"/>
                        </a:spcAft>
                      </a:pPr>
                      <a:r>
                        <a:rPr lang="en-US" sz="800">
                          <a:effectLst/>
                        </a:rPr>
                        <a:t>96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TGIF2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566135291"/>
                  </a:ext>
                </a:extLst>
              </a:tr>
              <a:tr h="108528">
                <a:tc>
                  <a:txBody>
                    <a:bodyPr/>
                    <a:lstStyle/>
                    <a:p>
                      <a:pPr marL="0" marR="0" algn="ctr">
                        <a:lnSpc>
                          <a:spcPct val="107000"/>
                        </a:lnSpc>
                        <a:spcBef>
                          <a:spcPts val="0"/>
                        </a:spcBef>
                        <a:spcAft>
                          <a:spcPts val="0"/>
                        </a:spcAft>
                      </a:pPr>
                      <a:r>
                        <a:rPr lang="en-US" sz="800">
                          <a:effectLst/>
                        </a:rPr>
                        <a:t>97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RUNX1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Runt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972113209"/>
                  </a:ext>
                </a:extLst>
              </a:tr>
              <a:tr h="108528">
                <a:tc>
                  <a:txBody>
                    <a:bodyPr/>
                    <a:lstStyle/>
                    <a:p>
                      <a:pPr marL="0" marR="0" algn="ctr">
                        <a:lnSpc>
                          <a:spcPct val="107000"/>
                        </a:lnSpc>
                        <a:spcBef>
                          <a:spcPts val="0"/>
                        </a:spcBef>
                        <a:spcAft>
                          <a:spcPts val="0"/>
                        </a:spcAft>
                      </a:pPr>
                      <a:r>
                        <a:rPr lang="en-US" sz="800">
                          <a:effectLst/>
                        </a:rPr>
                        <a:t>98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REST-NRSF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480456979"/>
                  </a:ext>
                </a:extLst>
              </a:tr>
              <a:tr h="108528">
                <a:tc>
                  <a:txBody>
                    <a:bodyPr/>
                    <a:lstStyle/>
                    <a:p>
                      <a:pPr marL="0" marR="0" algn="ctr">
                        <a:lnSpc>
                          <a:spcPct val="107000"/>
                        </a:lnSpc>
                        <a:spcBef>
                          <a:spcPts val="0"/>
                        </a:spcBef>
                        <a:spcAft>
                          <a:spcPts val="0"/>
                        </a:spcAft>
                      </a:pPr>
                      <a:r>
                        <a:rPr lang="en-US" sz="800">
                          <a:effectLst/>
                        </a:rPr>
                        <a:t>99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OLIG2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bHLH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908555647"/>
                  </a:ext>
                </a:extLst>
              </a:tr>
              <a:tr h="108528">
                <a:tc>
                  <a:txBody>
                    <a:bodyPr/>
                    <a:lstStyle/>
                    <a:p>
                      <a:pPr marL="0" marR="0" algn="ctr">
                        <a:lnSpc>
                          <a:spcPct val="107000"/>
                        </a:lnSpc>
                        <a:spcBef>
                          <a:spcPts val="0"/>
                        </a:spcBef>
                        <a:spcAft>
                          <a:spcPts val="0"/>
                        </a:spcAft>
                      </a:pPr>
                      <a:r>
                        <a:rPr lang="en-US" sz="800">
                          <a:effectLst/>
                        </a:rPr>
                        <a:t>100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RUNX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Runt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338659285"/>
                  </a:ext>
                </a:extLst>
              </a:tr>
              <a:tr h="108528">
                <a:tc>
                  <a:txBody>
                    <a:bodyPr/>
                    <a:lstStyle/>
                    <a:p>
                      <a:pPr marL="0" marR="0" algn="ctr">
                        <a:lnSpc>
                          <a:spcPct val="107000"/>
                        </a:lnSpc>
                        <a:spcBef>
                          <a:spcPts val="0"/>
                        </a:spcBef>
                        <a:spcAft>
                          <a:spcPts val="0"/>
                        </a:spcAft>
                      </a:pPr>
                      <a:r>
                        <a:rPr lang="en-US" sz="800">
                          <a:effectLst/>
                        </a:rPr>
                        <a:t>101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TLX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NR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468324678"/>
                  </a:ext>
                </a:extLst>
              </a:tr>
              <a:tr h="108528">
                <a:tc>
                  <a:txBody>
                    <a:bodyPr/>
                    <a:lstStyle/>
                    <a:p>
                      <a:pPr marL="0" marR="0" algn="ctr">
                        <a:lnSpc>
                          <a:spcPct val="107000"/>
                        </a:lnSpc>
                        <a:spcBef>
                          <a:spcPts val="0"/>
                        </a:spcBef>
                        <a:spcAft>
                          <a:spcPts val="0"/>
                        </a:spcAft>
                      </a:pPr>
                      <a:r>
                        <a:rPr lang="en-US" sz="800">
                          <a:effectLst/>
                        </a:rPr>
                        <a:t>102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TBX20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T-box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732545340"/>
                  </a:ext>
                </a:extLst>
              </a:tr>
              <a:tr h="108528">
                <a:tc>
                  <a:txBody>
                    <a:bodyPr/>
                    <a:lstStyle/>
                    <a:p>
                      <a:pPr marL="0" marR="0" algn="ctr">
                        <a:lnSpc>
                          <a:spcPct val="107000"/>
                        </a:lnSpc>
                        <a:spcBef>
                          <a:spcPts val="0"/>
                        </a:spcBef>
                        <a:spcAft>
                          <a:spcPts val="0"/>
                        </a:spcAft>
                      </a:pPr>
                      <a:r>
                        <a:rPr lang="en-US" sz="800">
                          <a:effectLst/>
                        </a:rPr>
                        <a:t>103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Meis1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Homeobox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335109584"/>
                  </a:ext>
                </a:extLst>
              </a:tr>
              <a:tr h="108528">
                <a:tc>
                  <a:txBody>
                    <a:bodyPr/>
                    <a:lstStyle/>
                    <a:p>
                      <a:pPr marL="0" marR="0" algn="ctr">
                        <a:lnSpc>
                          <a:spcPct val="107000"/>
                        </a:lnSpc>
                        <a:spcBef>
                          <a:spcPts val="0"/>
                        </a:spcBef>
                        <a:spcAft>
                          <a:spcPts val="0"/>
                        </a:spcAft>
                      </a:pPr>
                      <a:r>
                        <a:rPr lang="en-US" sz="800">
                          <a:effectLst/>
                        </a:rPr>
                        <a:t>104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CEBP:AP1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bZIP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59788158"/>
                  </a:ext>
                </a:extLst>
              </a:tr>
              <a:tr h="108528">
                <a:tc>
                  <a:txBody>
                    <a:bodyPr/>
                    <a:lstStyle/>
                    <a:p>
                      <a:pPr marL="0" marR="0" algn="ctr">
                        <a:lnSpc>
                          <a:spcPct val="107000"/>
                        </a:lnSpc>
                        <a:spcBef>
                          <a:spcPts val="0"/>
                        </a:spcBef>
                        <a:spcAft>
                          <a:spcPts val="0"/>
                        </a:spcAft>
                      </a:pPr>
                      <a:r>
                        <a:rPr lang="en-US" sz="900">
                          <a:effectLst/>
                        </a:rPr>
                        <a:t>105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SpiB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476059488"/>
                  </a:ext>
                </a:extLst>
              </a:tr>
              <a:tr h="108528">
                <a:tc>
                  <a:txBody>
                    <a:bodyPr/>
                    <a:lstStyle/>
                    <a:p>
                      <a:pPr marL="0" marR="0" algn="ctr">
                        <a:lnSpc>
                          <a:spcPct val="107000"/>
                        </a:lnSpc>
                        <a:spcBef>
                          <a:spcPts val="0"/>
                        </a:spcBef>
                        <a:spcAft>
                          <a:spcPts val="0"/>
                        </a:spcAft>
                      </a:pPr>
                      <a:r>
                        <a:rPr lang="en-US" sz="900">
                          <a:effectLst/>
                        </a:rPr>
                        <a:t>106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Smad3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MAD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517370778"/>
                  </a:ext>
                </a:extLst>
              </a:tr>
              <a:tr h="108528">
                <a:tc>
                  <a:txBody>
                    <a:bodyPr/>
                    <a:lstStyle/>
                    <a:p>
                      <a:pPr marL="0" marR="0" algn="ctr">
                        <a:lnSpc>
                          <a:spcPct val="107000"/>
                        </a:lnSpc>
                        <a:spcBef>
                          <a:spcPts val="0"/>
                        </a:spcBef>
                        <a:spcAft>
                          <a:spcPts val="0"/>
                        </a:spcAft>
                      </a:pPr>
                      <a:r>
                        <a:rPr lang="en-US" sz="900">
                          <a:effectLst/>
                        </a:rPr>
                        <a:t>107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EBF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EBF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051764394"/>
                  </a:ext>
                </a:extLst>
              </a:tr>
              <a:tr h="126697">
                <a:tc>
                  <a:txBody>
                    <a:bodyPr/>
                    <a:lstStyle/>
                    <a:p>
                      <a:pPr marL="0" marR="0" algn="ctr">
                        <a:lnSpc>
                          <a:spcPct val="107000"/>
                        </a:lnSpc>
                        <a:spcBef>
                          <a:spcPts val="0"/>
                        </a:spcBef>
                        <a:spcAft>
                          <a:spcPts val="0"/>
                        </a:spcAft>
                      </a:pPr>
                      <a:r>
                        <a:rPr lang="en-US" sz="800" dirty="0">
                          <a:effectLst/>
                        </a:rPr>
                        <a:t>108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CTCf</a:t>
                      </a:r>
                      <a:r>
                        <a:rPr lang="en-US" sz="800" dirty="0">
                          <a:effectLst/>
                        </a:rPr>
                        <a:t>-Satellite element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117856095"/>
                  </a:ext>
                </a:extLst>
              </a:tr>
              <a:tr h="108528">
                <a:tc>
                  <a:txBody>
                    <a:bodyPr/>
                    <a:lstStyle/>
                    <a:p>
                      <a:pPr marL="0" marR="0" algn="ctr">
                        <a:lnSpc>
                          <a:spcPct val="107000"/>
                        </a:lnSpc>
                        <a:spcBef>
                          <a:spcPts val="0"/>
                        </a:spcBef>
                        <a:spcAft>
                          <a:spcPts val="0"/>
                        </a:spcAft>
                      </a:pPr>
                      <a:r>
                        <a:rPr lang="en-US" sz="800" dirty="0">
                          <a:effectLst/>
                        </a:rPr>
                        <a:t>109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Bcl6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4118212573"/>
                  </a:ext>
                </a:extLst>
              </a:tr>
              <a:tr h="108528">
                <a:tc>
                  <a:txBody>
                    <a:bodyPr/>
                    <a:lstStyle/>
                    <a:p>
                      <a:pPr marL="0" marR="0" algn="ctr">
                        <a:lnSpc>
                          <a:spcPct val="107000"/>
                        </a:lnSpc>
                        <a:spcBef>
                          <a:spcPts val="0"/>
                        </a:spcBef>
                        <a:spcAft>
                          <a:spcPts val="0"/>
                        </a:spcAft>
                      </a:pPr>
                      <a:r>
                        <a:rPr lang="en-US" sz="800">
                          <a:effectLst/>
                        </a:rPr>
                        <a:t>110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PRDM9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921624104"/>
                  </a:ext>
                </a:extLst>
              </a:tr>
              <a:tr h="108528">
                <a:tc>
                  <a:txBody>
                    <a:bodyPr/>
                    <a:lstStyle/>
                    <a:p>
                      <a:pPr marL="0" marR="0" algn="ctr">
                        <a:lnSpc>
                          <a:spcPct val="107000"/>
                        </a:lnSpc>
                        <a:spcBef>
                          <a:spcPts val="0"/>
                        </a:spcBef>
                        <a:spcAft>
                          <a:spcPts val="0"/>
                        </a:spcAft>
                      </a:pPr>
                      <a:r>
                        <a:rPr lang="en-US" sz="800">
                          <a:effectLst/>
                        </a:rPr>
                        <a:t>111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Znf263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973240485"/>
                  </a:ext>
                </a:extLst>
              </a:tr>
              <a:tr h="108528">
                <a:tc>
                  <a:txBody>
                    <a:bodyPr/>
                    <a:lstStyle/>
                    <a:p>
                      <a:pPr marL="0" marR="0" algn="ctr">
                        <a:lnSpc>
                          <a:spcPct val="107000"/>
                        </a:lnSpc>
                        <a:spcBef>
                          <a:spcPts val="0"/>
                        </a:spcBef>
                        <a:spcAft>
                          <a:spcPts val="0"/>
                        </a:spcAft>
                      </a:pPr>
                      <a:r>
                        <a:rPr lang="en-US" sz="800">
                          <a:effectLst/>
                        </a:rPr>
                        <a:t>112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ASC11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bHLH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04612699"/>
                  </a:ext>
                </a:extLst>
              </a:tr>
              <a:tr h="108528">
                <a:tc>
                  <a:txBody>
                    <a:bodyPr/>
                    <a:lstStyle/>
                    <a:p>
                      <a:pPr marL="0" marR="0" algn="ctr">
                        <a:lnSpc>
                          <a:spcPct val="107000"/>
                        </a:lnSpc>
                        <a:spcBef>
                          <a:spcPts val="0"/>
                        </a:spcBef>
                        <a:spcAft>
                          <a:spcPts val="0"/>
                        </a:spcAft>
                      </a:pPr>
                      <a:r>
                        <a:rPr lang="en-US" sz="800">
                          <a:effectLst/>
                        </a:rPr>
                        <a:t>113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OCT4-SOX17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Hoemobox,HMG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100035367"/>
                  </a:ext>
                </a:extLst>
              </a:tr>
              <a:tr h="108528">
                <a:tc>
                  <a:txBody>
                    <a:bodyPr/>
                    <a:lstStyle/>
                    <a:p>
                      <a:pPr marL="0" marR="0" algn="ctr">
                        <a:lnSpc>
                          <a:spcPct val="107000"/>
                        </a:lnSpc>
                        <a:spcBef>
                          <a:spcPts val="0"/>
                        </a:spcBef>
                        <a:spcAft>
                          <a:spcPts val="0"/>
                        </a:spcAft>
                      </a:pPr>
                      <a:r>
                        <a:rPr lang="en-US" sz="800">
                          <a:effectLst/>
                        </a:rPr>
                        <a:t>114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Brachyury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T-box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334145415"/>
                  </a:ext>
                </a:extLst>
              </a:tr>
              <a:tr h="108528">
                <a:tc>
                  <a:txBody>
                    <a:bodyPr/>
                    <a:lstStyle/>
                    <a:p>
                      <a:pPr marL="0" marR="0" algn="ctr">
                        <a:lnSpc>
                          <a:spcPct val="107000"/>
                        </a:lnSpc>
                        <a:spcBef>
                          <a:spcPts val="0"/>
                        </a:spcBef>
                        <a:spcAft>
                          <a:spcPts val="0"/>
                        </a:spcAft>
                      </a:pPr>
                      <a:r>
                        <a:rPr lang="en-US" sz="800">
                          <a:effectLst/>
                        </a:rPr>
                        <a:t>115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KLF9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1E-16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ZF</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014726100"/>
                  </a:ext>
                </a:extLst>
              </a:tr>
              <a:tr h="108528">
                <a:tc>
                  <a:txBody>
                    <a:bodyPr/>
                    <a:lstStyle/>
                    <a:p>
                      <a:pPr marL="0" marR="0" algn="ctr">
                        <a:lnSpc>
                          <a:spcPct val="107000"/>
                        </a:lnSpc>
                        <a:spcBef>
                          <a:spcPts val="0"/>
                        </a:spcBef>
                        <a:spcAft>
                          <a:spcPts val="0"/>
                        </a:spcAft>
                      </a:pPr>
                      <a:r>
                        <a:rPr lang="en-US" sz="800">
                          <a:effectLst/>
                        </a:rPr>
                        <a:t>116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Pbx3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Homeobox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858563370"/>
                  </a:ext>
                </a:extLst>
              </a:tr>
              <a:tr h="108528">
                <a:tc>
                  <a:txBody>
                    <a:bodyPr/>
                    <a:lstStyle/>
                    <a:p>
                      <a:pPr marL="0" marR="0" algn="ctr">
                        <a:lnSpc>
                          <a:spcPct val="107000"/>
                        </a:lnSpc>
                        <a:spcBef>
                          <a:spcPts val="0"/>
                        </a:spcBef>
                        <a:spcAft>
                          <a:spcPts val="0"/>
                        </a:spcAft>
                      </a:pPr>
                      <a:r>
                        <a:rPr lang="en-US" sz="800">
                          <a:effectLst/>
                        </a:rPr>
                        <a:t>117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ATOH1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1E-15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bHLH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2347975368"/>
                  </a:ext>
                </a:extLst>
              </a:tr>
              <a:tr h="108528">
                <a:tc>
                  <a:txBody>
                    <a:bodyPr/>
                    <a:lstStyle/>
                    <a:p>
                      <a:pPr marL="0" marR="0" algn="ctr">
                        <a:lnSpc>
                          <a:spcPct val="107000"/>
                        </a:lnSpc>
                        <a:spcBef>
                          <a:spcPts val="0"/>
                        </a:spcBef>
                        <a:spcAft>
                          <a:spcPts val="0"/>
                        </a:spcAft>
                      </a:pPr>
                      <a:r>
                        <a:rPr lang="en-US" sz="800">
                          <a:effectLst/>
                        </a:rPr>
                        <a:t>118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ETS:E-box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1E-14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ETS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487525340"/>
                  </a:ext>
                </a:extLst>
              </a:tr>
              <a:tr h="108528">
                <a:tc>
                  <a:txBody>
                    <a:bodyPr/>
                    <a:lstStyle/>
                    <a:p>
                      <a:pPr marL="0" marR="0" algn="ctr">
                        <a:lnSpc>
                          <a:spcPct val="107000"/>
                        </a:lnSpc>
                        <a:spcBef>
                          <a:spcPts val="0"/>
                        </a:spcBef>
                        <a:spcAft>
                          <a:spcPts val="0"/>
                        </a:spcAft>
                      </a:pPr>
                      <a:r>
                        <a:rPr lang="en-US" sz="800">
                          <a:effectLst/>
                        </a:rPr>
                        <a:t>119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Pkonx1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1E-14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Homeobox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638855538"/>
                  </a:ext>
                </a:extLst>
              </a:tr>
              <a:tr h="108528">
                <a:tc>
                  <a:txBody>
                    <a:bodyPr/>
                    <a:lstStyle/>
                    <a:p>
                      <a:pPr marL="0" marR="0" algn="ctr">
                        <a:lnSpc>
                          <a:spcPct val="107000"/>
                        </a:lnSpc>
                        <a:spcBef>
                          <a:spcPts val="0"/>
                        </a:spcBef>
                        <a:spcAft>
                          <a:spcPts val="0"/>
                        </a:spcAft>
                      </a:pPr>
                      <a:r>
                        <a:rPr lang="en-US" sz="800">
                          <a:effectLst/>
                        </a:rPr>
                        <a:t>120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RBPJ:E-box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err="1">
                          <a:effectLst/>
                        </a:rPr>
                        <a:t>bHLH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3691138432"/>
                  </a:ext>
                </a:extLst>
              </a:tr>
              <a:tr h="108528">
                <a:tc>
                  <a:txBody>
                    <a:bodyPr/>
                    <a:lstStyle/>
                    <a:p>
                      <a:pPr marL="0" marR="0" algn="ctr">
                        <a:lnSpc>
                          <a:spcPct val="107000"/>
                        </a:lnSpc>
                        <a:spcBef>
                          <a:spcPts val="0"/>
                        </a:spcBef>
                        <a:spcAft>
                          <a:spcPts val="0"/>
                        </a:spcAft>
                      </a:pPr>
                      <a:r>
                        <a:rPr lang="en-US" sz="800">
                          <a:effectLst/>
                        </a:rPr>
                        <a:t>121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Gata2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ZF</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533479117"/>
                  </a:ext>
                </a:extLst>
              </a:tr>
              <a:tr h="108528">
                <a:tc>
                  <a:txBody>
                    <a:bodyPr/>
                    <a:lstStyle/>
                    <a:p>
                      <a:pPr marL="0" marR="0" algn="ctr">
                        <a:lnSpc>
                          <a:spcPct val="107000"/>
                        </a:lnSpc>
                        <a:spcBef>
                          <a:spcPts val="0"/>
                        </a:spcBef>
                        <a:spcAft>
                          <a:spcPts val="0"/>
                        </a:spcAft>
                      </a:pPr>
                      <a:r>
                        <a:rPr lang="en-US" sz="800">
                          <a:effectLst/>
                        </a:rPr>
                        <a:t>122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CRX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Homeobox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801286747"/>
                  </a:ext>
                </a:extLst>
              </a:tr>
              <a:tr h="108528">
                <a:tc>
                  <a:txBody>
                    <a:bodyPr/>
                    <a:lstStyle/>
                    <a:p>
                      <a:pPr marL="0" marR="0" algn="ctr">
                        <a:lnSpc>
                          <a:spcPct val="107000"/>
                        </a:lnSpc>
                        <a:spcBef>
                          <a:spcPts val="0"/>
                        </a:spcBef>
                        <a:spcAft>
                          <a:spcPts val="0"/>
                        </a:spcAft>
                      </a:pPr>
                      <a:r>
                        <a:rPr lang="en-US" sz="800">
                          <a:effectLst/>
                        </a:rPr>
                        <a:t>123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Smad2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a:effectLst/>
                        </a:rPr>
                        <a:t>1E-13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tc>
                  <a:txBody>
                    <a:bodyPr/>
                    <a:lstStyle/>
                    <a:p>
                      <a:pPr marL="0" marR="0" algn="ctr">
                        <a:lnSpc>
                          <a:spcPct val="107000"/>
                        </a:lnSpc>
                        <a:spcBef>
                          <a:spcPts val="0"/>
                        </a:spcBef>
                        <a:spcAft>
                          <a:spcPts val="0"/>
                        </a:spcAft>
                      </a:pPr>
                      <a:r>
                        <a:rPr lang="en-US" sz="800" dirty="0">
                          <a:effectLst/>
                        </a:rPr>
                        <a:t>MAD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29" marR="34229" marT="0" marB="0"/>
                </a:tc>
                <a:extLst>
                  <a:ext uri="{0D108BD9-81ED-4DB2-BD59-A6C34878D82A}">
                    <a16:rowId xmlns:a16="http://schemas.microsoft.com/office/drawing/2014/main" val="1947750887"/>
                  </a:ext>
                </a:extLst>
              </a:tr>
            </a:tbl>
          </a:graphicData>
        </a:graphic>
      </p:graphicFrame>
      <p:sp>
        <p:nvSpPr>
          <p:cNvPr id="4" name="Rectangle 1">
            <a:extLst>
              <a:ext uri="{FF2B5EF4-FFF2-40B4-BE49-F238E27FC236}">
                <a16:creationId xmlns:a16="http://schemas.microsoft.com/office/drawing/2014/main" id="{82AD553D-B61C-4C4F-A34E-9A74CB2E98EA}"/>
              </a:ext>
            </a:extLst>
          </p:cNvPr>
          <p:cNvSpPr>
            <a:spLocks noChangeArrowheads="1"/>
          </p:cNvSpPr>
          <p:nvPr/>
        </p:nvSpPr>
        <p:spPr bwMode="auto">
          <a:xfrm>
            <a:off x="124698" y="378471"/>
            <a:ext cx="66086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Supplementary Table 4-continued: </a:t>
            </a:r>
            <a:r>
              <a:rPr kumimoji="0" lang="en-US" altLang="en-US" sz="1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ATAC-seq significantly enriched TF motifs in </a:t>
            </a:r>
            <a:r>
              <a:rPr kumimoji="0" lang="en-US" altLang="en-US" sz="120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KMT2C</a:t>
            </a:r>
            <a:r>
              <a:rPr kumimoji="0" lang="en-US" altLang="en-US" sz="1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KO (n=123)</a:t>
            </a:r>
            <a:endParaRPr kumimoji="0" lang="en-US" altLang="en-US" sz="12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229489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833BCF5-29CE-F54F-95CA-5EDA5F130863}"/>
              </a:ext>
            </a:extLst>
          </p:cNvPr>
          <p:cNvGraphicFramePr>
            <a:graphicFrameLocks noGrp="1"/>
          </p:cNvGraphicFramePr>
          <p:nvPr>
            <p:extLst>
              <p:ext uri="{D42A27DB-BD31-4B8C-83A1-F6EECF244321}">
                <p14:modId xmlns:p14="http://schemas.microsoft.com/office/powerpoint/2010/main" val="2481443945"/>
              </p:ext>
            </p:extLst>
          </p:nvPr>
        </p:nvGraphicFramePr>
        <p:xfrm>
          <a:off x="242316" y="1681923"/>
          <a:ext cx="6373367" cy="1960183"/>
        </p:xfrm>
        <a:graphic>
          <a:graphicData uri="http://schemas.openxmlformats.org/drawingml/2006/table">
            <a:tbl>
              <a:tblPr firstRow="1" firstCol="1" bandRow="1">
                <a:tableStyleId>{5C22544A-7EE6-4342-B048-85BDC9FD1C3A}</a:tableStyleId>
              </a:tblPr>
              <a:tblGrid>
                <a:gridCol w="1746716">
                  <a:extLst>
                    <a:ext uri="{9D8B030D-6E8A-4147-A177-3AD203B41FA5}">
                      <a16:colId xmlns:a16="http://schemas.microsoft.com/office/drawing/2014/main" val="1208857675"/>
                    </a:ext>
                  </a:extLst>
                </a:gridCol>
                <a:gridCol w="2733572">
                  <a:extLst>
                    <a:ext uri="{9D8B030D-6E8A-4147-A177-3AD203B41FA5}">
                      <a16:colId xmlns:a16="http://schemas.microsoft.com/office/drawing/2014/main" val="3108509337"/>
                    </a:ext>
                  </a:extLst>
                </a:gridCol>
                <a:gridCol w="1893079">
                  <a:extLst>
                    <a:ext uri="{9D8B030D-6E8A-4147-A177-3AD203B41FA5}">
                      <a16:colId xmlns:a16="http://schemas.microsoft.com/office/drawing/2014/main" val="2848632484"/>
                    </a:ext>
                  </a:extLst>
                </a:gridCol>
              </a:tblGrid>
              <a:tr h="329757">
                <a:tc>
                  <a:txBody>
                    <a:bodyPr/>
                    <a:lstStyle/>
                    <a:p>
                      <a:pPr marL="0" marR="0" algn="ctr">
                        <a:lnSpc>
                          <a:spcPct val="107000"/>
                        </a:lnSpc>
                        <a:spcBef>
                          <a:spcPts val="0"/>
                        </a:spcBef>
                        <a:spcAft>
                          <a:spcPts val="800"/>
                        </a:spcAft>
                      </a:pPr>
                      <a:r>
                        <a:rPr lang="en-US" sz="1200" dirty="0">
                          <a:effectLst/>
                        </a:rPr>
                        <a:t>Regulatory element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200" dirty="0">
                          <a:effectLst/>
                        </a:rPr>
                        <a:t>Histone modifications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200" dirty="0">
                          <a:effectLst/>
                        </a:rPr>
                        <a:t>Genomic Loci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4110172"/>
                  </a:ext>
                </a:extLst>
              </a:tr>
              <a:tr h="325250">
                <a:tc>
                  <a:txBody>
                    <a:bodyPr/>
                    <a:lstStyle/>
                    <a:p>
                      <a:pPr marL="0" marR="0" algn="ctr">
                        <a:lnSpc>
                          <a:spcPct val="107000"/>
                        </a:lnSpc>
                        <a:spcBef>
                          <a:spcPts val="0"/>
                        </a:spcBef>
                        <a:spcAft>
                          <a:spcPts val="800"/>
                        </a:spcAft>
                      </a:pPr>
                      <a:r>
                        <a:rPr lang="en-US" sz="1100" dirty="0">
                          <a:effectLst/>
                        </a:rPr>
                        <a:t>Primed enhancers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H3K4me1 only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a:effectLst/>
                        </a:rPr>
                        <a:t>Within 500 kb of TSS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4982476"/>
                  </a:ext>
                </a:extLst>
              </a:tr>
              <a:tr h="339084">
                <a:tc>
                  <a:txBody>
                    <a:bodyPr/>
                    <a:lstStyle/>
                    <a:p>
                      <a:pPr marL="0" marR="0" algn="ctr">
                        <a:lnSpc>
                          <a:spcPct val="107000"/>
                        </a:lnSpc>
                        <a:spcBef>
                          <a:spcPts val="0"/>
                        </a:spcBef>
                        <a:spcAft>
                          <a:spcPts val="800"/>
                        </a:spcAft>
                      </a:pPr>
                      <a:r>
                        <a:rPr lang="en-US" sz="1100">
                          <a:effectLst/>
                        </a:rPr>
                        <a:t>Active enhancers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Overlapping H3K4me1 and H3K27ac peaks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a:effectLst/>
                        </a:rPr>
                        <a:t>Within 500 kb of TSS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1579450"/>
                  </a:ext>
                </a:extLst>
              </a:tr>
              <a:tr h="332362">
                <a:tc>
                  <a:txBody>
                    <a:bodyPr/>
                    <a:lstStyle/>
                    <a:p>
                      <a:pPr marL="0" marR="0" algn="ctr">
                        <a:lnSpc>
                          <a:spcPct val="107000"/>
                        </a:lnSpc>
                        <a:spcBef>
                          <a:spcPts val="0"/>
                        </a:spcBef>
                        <a:spcAft>
                          <a:spcPts val="800"/>
                        </a:spcAft>
                      </a:pPr>
                      <a:r>
                        <a:rPr lang="en-US" sz="1100">
                          <a:effectLst/>
                        </a:rPr>
                        <a:t>Poised enhancers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Overlapping H3K4me1 and H3K27me3 peaks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a:effectLst/>
                        </a:rPr>
                        <a:t>Within 500 kb of TSS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6449043"/>
                  </a:ext>
                </a:extLst>
              </a:tr>
              <a:tr h="320040">
                <a:tc>
                  <a:txBody>
                    <a:bodyPr/>
                    <a:lstStyle/>
                    <a:p>
                      <a:pPr marL="0" marR="0" algn="ctr">
                        <a:lnSpc>
                          <a:spcPct val="107000"/>
                        </a:lnSpc>
                        <a:spcBef>
                          <a:spcPts val="0"/>
                        </a:spcBef>
                        <a:spcAft>
                          <a:spcPts val="800"/>
                        </a:spcAft>
                      </a:pPr>
                      <a:r>
                        <a:rPr lang="en-US" sz="1100">
                          <a:effectLst/>
                        </a:rPr>
                        <a:t>Active promoters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H3K4me3 only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Within 1kb of TSS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703498"/>
                  </a:ext>
                </a:extLst>
              </a:tr>
              <a:tr h="313690">
                <a:tc>
                  <a:txBody>
                    <a:bodyPr/>
                    <a:lstStyle/>
                    <a:p>
                      <a:pPr marL="0" marR="0" algn="ctr">
                        <a:lnSpc>
                          <a:spcPct val="107000"/>
                        </a:lnSpc>
                        <a:spcBef>
                          <a:spcPts val="0"/>
                        </a:spcBef>
                        <a:spcAft>
                          <a:spcPts val="800"/>
                        </a:spcAft>
                      </a:pPr>
                      <a:r>
                        <a:rPr lang="en-US" sz="1100">
                          <a:effectLst/>
                        </a:rPr>
                        <a:t>Bivalent promoters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Overlapping H3K4me3 and H3K27me3 peaks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Within 1kb of TSS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5568905"/>
                  </a:ext>
                </a:extLst>
              </a:tr>
            </a:tbl>
          </a:graphicData>
        </a:graphic>
      </p:graphicFrame>
      <p:sp>
        <p:nvSpPr>
          <p:cNvPr id="4" name="Rectangle 1">
            <a:extLst>
              <a:ext uri="{FF2B5EF4-FFF2-40B4-BE49-F238E27FC236}">
                <a16:creationId xmlns:a16="http://schemas.microsoft.com/office/drawing/2014/main" id="{7B3BCF7E-7A21-4044-8C3F-04FD28937F99}"/>
              </a:ext>
            </a:extLst>
          </p:cNvPr>
          <p:cNvSpPr>
            <a:spLocks noChangeArrowheads="1"/>
          </p:cNvSpPr>
          <p:nvPr/>
        </p:nvSpPr>
        <p:spPr bwMode="auto">
          <a:xfrm>
            <a:off x="126337" y="1150487"/>
            <a:ext cx="61847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Supplementary Table 5:</a:t>
            </a:r>
            <a:r>
              <a:rPr kumimoji="0" lang="en-US" altLang="en-US" sz="12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Histone modifications used to define gene regulatory elements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42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C535-29A1-5E4F-9352-D01405ED7DC1}"/>
              </a:ext>
            </a:extLst>
          </p:cNvPr>
          <p:cNvSpPr>
            <a:spLocks noGrp="1"/>
          </p:cNvSpPr>
          <p:nvPr>
            <p:ph type="title"/>
          </p:nvPr>
        </p:nvSpPr>
        <p:spPr>
          <a:xfrm>
            <a:off x="471487" y="278289"/>
            <a:ext cx="5915025" cy="584353"/>
          </a:xfrm>
        </p:spPr>
        <p:txBody>
          <a:bodyPr>
            <a:normAutofit/>
          </a:bodyPr>
          <a:lstStyle/>
          <a:p>
            <a:r>
              <a:rPr lang="en-US" sz="1200" b="1" dirty="0">
                <a:latin typeface="Times New Roman" panose="02020603050405020304" pitchFamily="18" charset="0"/>
                <a:cs typeface="Times New Roman" panose="02020603050405020304" pitchFamily="18" charset="0"/>
              </a:rPr>
              <a:t>Supplementary Figure 9. </a:t>
            </a:r>
            <a:r>
              <a:rPr lang="en-US" sz="1200" dirty="0">
                <a:latin typeface="Times New Roman" panose="02020603050405020304" pitchFamily="18" charset="0"/>
                <a:cs typeface="Times New Roman" panose="02020603050405020304" pitchFamily="18" charset="0"/>
              </a:rPr>
              <a:t>Differences in histone modifications between WT and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 are site-specific and enriched at enhancers relative to promoters. </a:t>
            </a:r>
          </a:p>
        </p:txBody>
      </p:sp>
      <p:pic>
        <p:nvPicPr>
          <p:cNvPr id="3" name="Picture 2">
            <a:extLst>
              <a:ext uri="{FF2B5EF4-FFF2-40B4-BE49-F238E27FC236}">
                <a16:creationId xmlns:a16="http://schemas.microsoft.com/office/drawing/2014/main" id="{795FE4FC-2AAF-6147-AABF-4DFB4ACE76D3}"/>
              </a:ext>
            </a:extLst>
          </p:cNvPr>
          <p:cNvPicPr>
            <a:picLocks noChangeAspect="1"/>
          </p:cNvPicPr>
          <p:nvPr/>
        </p:nvPicPr>
        <p:blipFill>
          <a:blip r:embed="rId2"/>
          <a:stretch>
            <a:fillRect/>
          </a:stretch>
        </p:blipFill>
        <p:spPr>
          <a:xfrm>
            <a:off x="548977" y="862642"/>
            <a:ext cx="5915025" cy="7812505"/>
          </a:xfrm>
          <a:prstGeom prst="rect">
            <a:avLst/>
          </a:prstGeom>
        </p:spPr>
      </p:pic>
    </p:spTree>
    <p:extLst>
      <p:ext uri="{BB962C8B-B14F-4D97-AF65-F5344CB8AC3E}">
        <p14:creationId xmlns:p14="http://schemas.microsoft.com/office/powerpoint/2010/main" val="2001819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BDF9-5CEA-7F4D-A2F2-06B1AEB44B8E}"/>
              </a:ext>
            </a:extLst>
          </p:cNvPr>
          <p:cNvSpPr>
            <a:spLocks noGrp="1"/>
          </p:cNvSpPr>
          <p:nvPr>
            <p:ph type="title"/>
          </p:nvPr>
        </p:nvSpPr>
        <p:spPr>
          <a:xfrm>
            <a:off x="438912" y="312439"/>
            <a:ext cx="5980176" cy="421212"/>
          </a:xfrm>
        </p:spPr>
        <p:txBody>
          <a:bodyPr>
            <a:normAutofit/>
          </a:bodyPr>
          <a:lstStyle/>
          <a:p>
            <a:r>
              <a:rPr lang="en-US" sz="1200" b="1" dirty="0">
                <a:latin typeface="Times New Roman" panose="02020603050405020304" pitchFamily="18" charset="0"/>
                <a:cs typeface="Times New Roman" panose="02020603050405020304" pitchFamily="18" charset="0"/>
              </a:rPr>
              <a:t>Supplementary Figure 10. </a:t>
            </a:r>
            <a:r>
              <a:rPr lang="en-US" sz="1200" dirty="0">
                <a:latin typeface="Times New Roman" panose="02020603050405020304" pitchFamily="18" charset="0"/>
                <a:cs typeface="Times New Roman" panose="02020603050405020304" pitchFamily="18" charset="0"/>
              </a:rPr>
              <a:t>Genome-wide differences in the </a:t>
            </a:r>
            <a:r>
              <a:rPr lang="en-US" sz="1200" b="1" dirty="0">
                <a:latin typeface="Times New Roman" panose="02020603050405020304" pitchFamily="18" charset="0"/>
                <a:cs typeface="Times New Roman" panose="02020603050405020304" pitchFamily="18" charset="0"/>
              </a:rPr>
              <a:t>active</a:t>
            </a:r>
            <a:r>
              <a:rPr lang="en-US" sz="1200" dirty="0">
                <a:latin typeface="Times New Roman" panose="02020603050405020304" pitchFamily="18" charset="0"/>
                <a:cs typeface="Times New Roman" panose="02020603050405020304" pitchFamily="18" charset="0"/>
              </a:rPr>
              <a:t> enhancer (AE) landscape and gene ontology following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 knockout.</a:t>
            </a:r>
          </a:p>
        </p:txBody>
      </p:sp>
      <p:pic>
        <p:nvPicPr>
          <p:cNvPr id="3" name="Picture 2">
            <a:extLst>
              <a:ext uri="{FF2B5EF4-FFF2-40B4-BE49-F238E27FC236}">
                <a16:creationId xmlns:a16="http://schemas.microsoft.com/office/drawing/2014/main" id="{C9839238-D902-CC49-9B91-2B38880CF62A}"/>
              </a:ext>
            </a:extLst>
          </p:cNvPr>
          <p:cNvPicPr>
            <a:picLocks noChangeAspect="1"/>
          </p:cNvPicPr>
          <p:nvPr/>
        </p:nvPicPr>
        <p:blipFill>
          <a:blip r:embed="rId2"/>
          <a:stretch>
            <a:fillRect/>
          </a:stretch>
        </p:blipFill>
        <p:spPr>
          <a:xfrm>
            <a:off x="639768" y="980207"/>
            <a:ext cx="2319331" cy="1879349"/>
          </a:xfrm>
          <a:prstGeom prst="rect">
            <a:avLst/>
          </a:prstGeom>
        </p:spPr>
      </p:pic>
      <p:sp>
        <p:nvSpPr>
          <p:cNvPr id="4" name="TextBox 3">
            <a:extLst>
              <a:ext uri="{FF2B5EF4-FFF2-40B4-BE49-F238E27FC236}">
                <a16:creationId xmlns:a16="http://schemas.microsoft.com/office/drawing/2014/main" id="{FA3184FA-C418-1F4F-9367-ABD99281D59D}"/>
              </a:ext>
            </a:extLst>
          </p:cNvPr>
          <p:cNvSpPr txBox="1"/>
          <p:nvPr/>
        </p:nvSpPr>
        <p:spPr>
          <a:xfrm>
            <a:off x="960966" y="2977802"/>
            <a:ext cx="1676934"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Total</a:t>
            </a:r>
            <a:r>
              <a:rPr lang="en-US" sz="1200" dirty="0">
                <a:latin typeface="Times New Roman" panose="02020603050405020304" pitchFamily="18" charset="0"/>
                <a:cs typeface="Times New Roman" panose="02020603050405020304" pitchFamily="18" charset="0"/>
              </a:rPr>
              <a:t>: 29,161 AE marks</a:t>
            </a:r>
          </a:p>
        </p:txBody>
      </p:sp>
      <p:sp>
        <p:nvSpPr>
          <p:cNvPr id="7" name="TextBox 6">
            <a:extLst>
              <a:ext uri="{FF2B5EF4-FFF2-40B4-BE49-F238E27FC236}">
                <a16:creationId xmlns:a16="http://schemas.microsoft.com/office/drawing/2014/main" id="{41CA1A34-9B2F-574D-BE9A-866AB4E179EF}"/>
              </a:ext>
            </a:extLst>
          </p:cNvPr>
          <p:cNvSpPr txBox="1"/>
          <p:nvPr/>
        </p:nvSpPr>
        <p:spPr>
          <a:xfrm>
            <a:off x="3429000" y="1330285"/>
            <a:ext cx="2945486" cy="276999"/>
          </a:xfrm>
          <a:prstGeom prst="rect">
            <a:avLst/>
          </a:prstGeom>
          <a:noFill/>
        </p:spPr>
        <p:txBody>
          <a:bodyPr wrap="none" rtlCol="0">
            <a:spAutoFit/>
          </a:bodyPr>
          <a:lstStyle/>
          <a:p>
            <a:r>
              <a:rPr lang="en-US" sz="1200" u="sng" dirty="0">
                <a:latin typeface="Times New Roman" panose="02020603050405020304" pitchFamily="18" charset="0"/>
                <a:cs typeface="Times New Roman" panose="02020603050405020304" pitchFamily="18" charset="0"/>
              </a:rPr>
              <a:t>B) GO terms associated with AE in WT only</a:t>
            </a:r>
          </a:p>
        </p:txBody>
      </p:sp>
      <p:sp>
        <p:nvSpPr>
          <p:cNvPr id="9" name="TextBox 8">
            <a:extLst>
              <a:ext uri="{FF2B5EF4-FFF2-40B4-BE49-F238E27FC236}">
                <a16:creationId xmlns:a16="http://schemas.microsoft.com/office/drawing/2014/main" id="{D4279FFF-DE9E-8D42-A03C-D0BCF231EAE1}"/>
              </a:ext>
            </a:extLst>
          </p:cNvPr>
          <p:cNvSpPr txBox="1"/>
          <p:nvPr/>
        </p:nvSpPr>
        <p:spPr>
          <a:xfrm>
            <a:off x="1619759" y="4710442"/>
            <a:ext cx="3427092" cy="276999"/>
          </a:xfrm>
          <a:prstGeom prst="rect">
            <a:avLst/>
          </a:prstGeom>
          <a:noFill/>
        </p:spPr>
        <p:txBody>
          <a:bodyPr wrap="none" rtlCol="0">
            <a:spAutoFit/>
          </a:bodyPr>
          <a:lstStyle/>
          <a:p>
            <a:r>
              <a:rPr lang="en-US" sz="1200" u="sng" dirty="0">
                <a:latin typeface="Times New Roman" panose="02020603050405020304" pitchFamily="18" charset="0"/>
                <a:cs typeface="Times New Roman" panose="02020603050405020304" pitchFamily="18" charset="0"/>
              </a:rPr>
              <a:t>C) GO terms associated with AE in </a:t>
            </a:r>
            <a:r>
              <a:rPr lang="en-US" sz="1200" i="1" u="sng" dirty="0">
                <a:latin typeface="Times New Roman" panose="02020603050405020304" pitchFamily="18" charset="0"/>
                <a:cs typeface="Times New Roman" panose="02020603050405020304" pitchFamily="18" charset="0"/>
              </a:rPr>
              <a:t>KMT2C</a:t>
            </a:r>
            <a:r>
              <a:rPr lang="en-US" sz="1200" u="sng" dirty="0">
                <a:latin typeface="Times New Roman" panose="02020603050405020304" pitchFamily="18" charset="0"/>
                <a:cs typeface="Times New Roman" panose="02020603050405020304" pitchFamily="18" charset="0"/>
              </a:rPr>
              <a:t>KO only</a:t>
            </a:r>
          </a:p>
        </p:txBody>
      </p:sp>
      <p:grpSp>
        <p:nvGrpSpPr>
          <p:cNvPr id="13" name="Group 12">
            <a:extLst>
              <a:ext uri="{FF2B5EF4-FFF2-40B4-BE49-F238E27FC236}">
                <a16:creationId xmlns:a16="http://schemas.microsoft.com/office/drawing/2014/main" id="{6BFB828D-8FD2-9146-83A8-8DF2B41B4998}"/>
              </a:ext>
            </a:extLst>
          </p:cNvPr>
          <p:cNvGrpSpPr/>
          <p:nvPr/>
        </p:nvGrpSpPr>
        <p:grpSpPr>
          <a:xfrm>
            <a:off x="1212115" y="5132421"/>
            <a:ext cx="3898747" cy="2991181"/>
            <a:chOff x="1403501" y="4788854"/>
            <a:chExt cx="3898747" cy="2991181"/>
          </a:xfrm>
        </p:grpSpPr>
        <p:pic>
          <p:nvPicPr>
            <p:cNvPr id="8" name="Picture 7">
              <a:extLst>
                <a:ext uri="{FF2B5EF4-FFF2-40B4-BE49-F238E27FC236}">
                  <a16:creationId xmlns:a16="http://schemas.microsoft.com/office/drawing/2014/main" id="{569E3198-722A-DF43-B993-B42330ABB24B}"/>
                </a:ext>
              </a:extLst>
            </p:cNvPr>
            <p:cNvPicPr>
              <a:picLocks noChangeAspect="1"/>
            </p:cNvPicPr>
            <p:nvPr/>
          </p:nvPicPr>
          <p:blipFill rotWithShape="1">
            <a:blip r:embed="rId3"/>
            <a:srcRect b="6537"/>
            <a:stretch/>
          </p:blipFill>
          <p:spPr>
            <a:xfrm>
              <a:off x="1555748" y="4788854"/>
              <a:ext cx="3746500" cy="2991181"/>
            </a:xfrm>
            <a:prstGeom prst="rect">
              <a:avLst/>
            </a:prstGeom>
          </p:spPr>
        </p:pic>
        <p:sp>
          <p:nvSpPr>
            <p:cNvPr id="6" name="Rectangle 5">
              <a:extLst>
                <a:ext uri="{FF2B5EF4-FFF2-40B4-BE49-F238E27FC236}">
                  <a16:creationId xmlns:a16="http://schemas.microsoft.com/office/drawing/2014/main" id="{09C46864-1619-C847-81ED-BCBDD69ABA1D}"/>
                </a:ext>
              </a:extLst>
            </p:cNvPr>
            <p:cNvSpPr/>
            <p:nvPr/>
          </p:nvSpPr>
          <p:spPr>
            <a:xfrm>
              <a:off x="1403501" y="5007935"/>
              <a:ext cx="393405" cy="4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7E2D07C2-4991-5F45-AF92-5214A8A5B91E}"/>
              </a:ext>
            </a:extLst>
          </p:cNvPr>
          <p:cNvGrpSpPr/>
          <p:nvPr/>
        </p:nvGrpSpPr>
        <p:grpSpPr>
          <a:xfrm>
            <a:off x="2824113" y="1721732"/>
            <a:ext cx="3844851" cy="2874262"/>
            <a:chOff x="2802846" y="1257206"/>
            <a:chExt cx="3844851" cy="2874262"/>
          </a:xfrm>
        </p:grpSpPr>
        <p:pic>
          <p:nvPicPr>
            <p:cNvPr id="5" name="Picture 4">
              <a:extLst>
                <a:ext uri="{FF2B5EF4-FFF2-40B4-BE49-F238E27FC236}">
                  <a16:creationId xmlns:a16="http://schemas.microsoft.com/office/drawing/2014/main" id="{1C26B6B5-7E1A-A646-9C96-FAD62217637E}"/>
                </a:ext>
              </a:extLst>
            </p:cNvPr>
            <p:cNvPicPr>
              <a:picLocks noChangeAspect="1"/>
            </p:cNvPicPr>
            <p:nvPr/>
          </p:nvPicPr>
          <p:blipFill rotWithShape="1">
            <a:blip r:embed="rId4"/>
            <a:srcRect b="6537"/>
            <a:stretch/>
          </p:blipFill>
          <p:spPr>
            <a:xfrm>
              <a:off x="2802846" y="1257206"/>
              <a:ext cx="3746500" cy="2874262"/>
            </a:xfrm>
            <a:prstGeom prst="rect">
              <a:avLst/>
            </a:prstGeom>
          </p:spPr>
        </p:pic>
        <p:sp>
          <p:nvSpPr>
            <p:cNvPr id="11" name="Rectangle 10">
              <a:extLst>
                <a:ext uri="{FF2B5EF4-FFF2-40B4-BE49-F238E27FC236}">
                  <a16:creationId xmlns:a16="http://schemas.microsoft.com/office/drawing/2014/main" id="{B13296B2-49CD-0A43-ABF2-9BA3FF568929}"/>
                </a:ext>
              </a:extLst>
            </p:cNvPr>
            <p:cNvSpPr/>
            <p:nvPr/>
          </p:nvSpPr>
          <p:spPr>
            <a:xfrm>
              <a:off x="6450994" y="2541867"/>
              <a:ext cx="196703" cy="4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9489BEDA-BB8D-134C-B139-334D31A01835}"/>
              </a:ext>
            </a:extLst>
          </p:cNvPr>
          <p:cNvSpPr txBox="1"/>
          <p:nvPr/>
        </p:nvSpPr>
        <p:spPr>
          <a:xfrm>
            <a:off x="411287" y="908306"/>
            <a:ext cx="2922018" cy="276999"/>
          </a:xfrm>
          <a:prstGeom prst="rect">
            <a:avLst/>
          </a:prstGeom>
          <a:solidFill>
            <a:schemeClr val="bg1"/>
          </a:solidFill>
        </p:spPr>
        <p:txBody>
          <a:bodyPr wrap="none" rtlCol="0">
            <a:spAutoFit/>
          </a:bodyPr>
          <a:lstStyle/>
          <a:p>
            <a:r>
              <a:rPr lang="en-US" sz="1200" u="sng" dirty="0">
                <a:latin typeface="Times New Roman" panose="02020603050405020304" pitchFamily="18" charset="0"/>
                <a:cs typeface="Times New Roman" panose="02020603050405020304" pitchFamily="18" charset="0"/>
              </a:rPr>
              <a:t>A) Venn diagram of genome-wide AE marks</a:t>
            </a:r>
          </a:p>
        </p:txBody>
      </p:sp>
    </p:spTree>
    <p:extLst>
      <p:ext uri="{BB962C8B-B14F-4D97-AF65-F5344CB8AC3E}">
        <p14:creationId xmlns:p14="http://schemas.microsoft.com/office/powerpoint/2010/main" val="2603396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3834AE-E324-F141-B1E7-974DDE204091}"/>
              </a:ext>
            </a:extLst>
          </p:cNvPr>
          <p:cNvPicPr>
            <a:picLocks noChangeAspect="1"/>
          </p:cNvPicPr>
          <p:nvPr/>
        </p:nvPicPr>
        <p:blipFill rotWithShape="1">
          <a:blip r:embed="rId2"/>
          <a:srcRect t="6299"/>
          <a:stretch/>
        </p:blipFill>
        <p:spPr>
          <a:xfrm>
            <a:off x="669851" y="1220891"/>
            <a:ext cx="2207876" cy="1707477"/>
          </a:xfrm>
          <a:prstGeom prst="rect">
            <a:avLst/>
          </a:prstGeom>
        </p:spPr>
      </p:pic>
      <p:sp>
        <p:nvSpPr>
          <p:cNvPr id="5" name="Title 1">
            <a:extLst>
              <a:ext uri="{FF2B5EF4-FFF2-40B4-BE49-F238E27FC236}">
                <a16:creationId xmlns:a16="http://schemas.microsoft.com/office/drawing/2014/main" id="{CD17CA93-4CA3-9C42-BA65-293E52E9C8B8}"/>
              </a:ext>
            </a:extLst>
          </p:cNvPr>
          <p:cNvSpPr>
            <a:spLocks noGrp="1"/>
          </p:cNvSpPr>
          <p:nvPr>
            <p:ph type="title"/>
          </p:nvPr>
        </p:nvSpPr>
        <p:spPr>
          <a:xfrm>
            <a:off x="535181" y="318214"/>
            <a:ext cx="5904684" cy="421212"/>
          </a:xfrm>
        </p:spPr>
        <p:txBody>
          <a:bodyPr>
            <a:normAutofit/>
          </a:bodyPr>
          <a:lstStyle/>
          <a:p>
            <a:r>
              <a:rPr lang="en-US" sz="1200" b="1" dirty="0">
                <a:latin typeface="Times New Roman" panose="02020603050405020304" pitchFamily="18" charset="0"/>
                <a:cs typeface="Times New Roman" panose="02020603050405020304" pitchFamily="18" charset="0"/>
              </a:rPr>
              <a:t>Supplementary Figure 11</a:t>
            </a:r>
            <a:r>
              <a:rPr lang="en-US" sz="1200" dirty="0">
                <a:latin typeface="Times New Roman" panose="02020603050405020304" pitchFamily="18" charset="0"/>
                <a:cs typeface="Times New Roman" panose="02020603050405020304" pitchFamily="18" charset="0"/>
              </a:rPr>
              <a:t>. Genome-wide differences in the </a:t>
            </a:r>
            <a:r>
              <a:rPr lang="en-US" sz="1200" b="1" dirty="0">
                <a:latin typeface="Times New Roman" panose="02020603050405020304" pitchFamily="18" charset="0"/>
                <a:cs typeface="Times New Roman" panose="02020603050405020304" pitchFamily="18" charset="0"/>
              </a:rPr>
              <a:t>poised</a:t>
            </a:r>
            <a:r>
              <a:rPr lang="en-US" sz="1200" dirty="0">
                <a:latin typeface="Times New Roman" panose="02020603050405020304" pitchFamily="18" charset="0"/>
                <a:cs typeface="Times New Roman" panose="02020603050405020304" pitchFamily="18" charset="0"/>
              </a:rPr>
              <a:t> enhancer (PE) landscape and gene ontology following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 knockout.</a:t>
            </a:r>
          </a:p>
        </p:txBody>
      </p:sp>
      <p:pic>
        <p:nvPicPr>
          <p:cNvPr id="6" name="Picture 5">
            <a:extLst>
              <a:ext uri="{FF2B5EF4-FFF2-40B4-BE49-F238E27FC236}">
                <a16:creationId xmlns:a16="http://schemas.microsoft.com/office/drawing/2014/main" id="{0CA42775-D892-8B4F-85B7-8B743244FA6A}"/>
              </a:ext>
            </a:extLst>
          </p:cNvPr>
          <p:cNvPicPr>
            <a:picLocks noChangeAspect="1"/>
          </p:cNvPicPr>
          <p:nvPr/>
        </p:nvPicPr>
        <p:blipFill rotWithShape="1">
          <a:blip r:embed="rId3"/>
          <a:srcRect b="7430"/>
          <a:stretch/>
        </p:blipFill>
        <p:spPr>
          <a:xfrm>
            <a:off x="3015456" y="1874629"/>
            <a:ext cx="3606800" cy="2760037"/>
          </a:xfrm>
          <a:prstGeom prst="rect">
            <a:avLst/>
          </a:prstGeom>
        </p:spPr>
      </p:pic>
      <p:pic>
        <p:nvPicPr>
          <p:cNvPr id="7" name="Picture 6">
            <a:extLst>
              <a:ext uri="{FF2B5EF4-FFF2-40B4-BE49-F238E27FC236}">
                <a16:creationId xmlns:a16="http://schemas.microsoft.com/office/drawing/2014/main" id="{76D2DA7E-4925-FD40-B5F0-0DC4EC5E8595}"/>
              </a:ext>
            </a:extLst>
          </p:cNvPr>
          <p:cNvPicPr>
            <a:picLocks noChangeAspect="1"/>
          </p:cNvPicPr>
          <p:nvPr/>
        </p:nvPicPr>
        <p:blipFill rotWithShape="1">
          <a:blip r:embed="rId4"/>
          <a:srcRect b="7882"/>
          <a:stretch/>
        </p:blipFill>
        <p:spPr>
          <a:xfrm>
            <a:off x="1422399" y="5248055"/>
            <a:ext cx="4013200" cy="2849526"/>
          </a:xfrm>
          <a:prstGeom prst="rect">
            <a:avLst/>
          </a:prstGeom>
        </p:spPr>
      </p:pic>
      <p:sp>
        <p:nvSpPr>
          <p:cNvPr id="8" name="TextBox 7">
            <a:extLst>
              <a:ext uri="{FF2B5EF4-FFF2-40B4-BE49-F238E27FC236}">
                <a16:creationId xmlns:a16="http://schemas.microsoft.com/office/drawing/2014/main" id="{36134D15-80F7-404A-946F-BDA34A9DB21E}"/>
              </a:ext>
            </a:extLst>
          </p:cNvPr>
          <p:cNvSpPr txBox="1"/>
          <p:nvPr/>
        </p:nvSpPr>
        <p:spPr>
          <a:xfrm>
            <a:off x="943914" y="2977649"/>
            <a:ext cx="1659750"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Total</a:t>
            </a:r>
            <a:r>
              <a:rPr lang="en-US" sz="1200" dirty="0">
                <a:latin typeface="Times New Roman" panose="02020603050405020304" pitchFamily="18" charset="0"/>
                <a:cs typeface="Times New Roman" panose="02020603050405020304" pitchFamily="18" charset="0"/>
              </a:rPr>
              <a:t>: 24,689 PE marks</a:t>
            </a:r>
          </a:p>
        </p:txBody>
      </p:sp>
      <p:sp>
        <p:nvSpPr>
          <p:cNvPr id="9" name="TextBox 8">
            <a:extLst>
              <a:ext uri="{FF2B5EF4-FFF2-40B4-BE49-F238E27FC236}">
                <a16:creationId xmlns:a16="http://schemas.microsoft.com/office/drawing/2014/main" id="{834A5B31-0895-5A4A-8E14-27BBDF1B9EDD}"/>
              </a:ext>
            </a:extLst>
          </p:cNvPr>
          <p:cNvSpPr txBox="1"/>
          <p:nvPr/>
        </p:nvSpPr>
        <p:spPr>
          <a:xfrm>
            <a:off x="3439631" y="1555160"/>
            <a:ext cx="2945486" cy="276999"/>
          </a:xfrm>
          <a:prstGeom prst="rect">
            <a:avLst/>
          </a:prstGeom>
          <a:noFill/>
        </p:spPr>
        <p:txBody>
          <a:bodyPr wrap="none" rtlCol="0">
            <a:spAutoFit/>
          </a:bodyPr>
          <a:lstStyle/>
          <a:p>
            <a:r>
              <a:rPr lang="en-US" sz="1200" u="sng" dirty="0">
                <a:latin typeface="Times New Roman" panose="02020603050405020304" pitchFamily="18" charset="0"/>
                <a:cs typeface="Times New Roman" panose="02020603050405020304" pitchFamily="18" charset="0"/>
              </a:rPr>
              <a:t>B) GO terms associated with PE in WT only</a:t>
            </a:r>
          </a:p>
        </p:txBody>
      </p:sp>
      <p:sp>
        <p:nvSpPr>
          <p:cNvPr id="10" name="TextBox 9">
            <a:extLst>
              <a:ext uri="{FF2B5EF4-FFF2-40B4-BE49-F238E27FC236}">
                <a16:creationId xmlns:a16="http://schemas.microsoft.com/office/drawing/2014/main" id="{5FA0CF2D-8F58-A647-8637-72E5C8998D53}"/>
              </a:ext>
            </a:extLst>
          </p:cNvPr>
          <p:cNvSpPr txBox="1"/>
          <p:nvPr/>
        </p:nvSpPr>
        <p:spPr>
          <a:xfrm>
            <a:off x="1773977" y="4886117"/>
            <a:ext cx="3427092" cy="276999"/>
          </a:xfrm>
          <a:prstGeom prst="rect">
            <a:avLst/>
          </a:prstGeom>
          <a:noFill/>
        </p:spPr>
        <p:txBody>
          <a:bodyPr wrap="none" rtlCol="0">
            <a:spAutoFit/>
          </a:bodyPr>
          <a:lstStyle/>
          <a:p>
            <a:r>
              <a:rPr lang="en-US" sz="1200" u="sng" dirty="0">
                <a:latin typeface="Times New Roman" panose="02020603050405020304" pitchFamily="18" charset="0"/>
                <a:cs typeface="Times New Roman" panose="02020603050405020304" pitchFamily="18" charset="0"/>
              </a:rPr>
              <a:t>C) GO terms associated with PE in </a:t>
            </a:r>
            <a:r>
              <a:rPr lang="en-US" sz="1200" i="1" u="sng" dirty="0">
                <a:latin typeface="Times New Roman" panose="02020603050405020304" pitchFamily="18" charset="0"/>
                <a:cs typeface="Times New Roman" panose="02020603050405020304" pitchFamily="18" charset="0"/>
              </a:rPr>
              <a:t>KMT2C</a:t>
            </a:r>
            <a:r>
              <a:rPr lang="en-US" sz="1200" u="sng" dirty="0">
                <a:latin typeface="Times New Roman" panose="02020603050405020304" pitchFamily="18" charset="0"/>
                <a:cs typeface="Times New Roman" panose="02020603050405020304" pitchFamily="18" charset="0"/>
              </a:rPr>
              <a:t>KO only</a:t>
            </a:r>
          </a:p>
        </p:txBody>
      </p:sp>
      <p:sp>
        <p:nvSpPr>
          <p:cNvPr id="11" name="TextBox 10">
            <a:extLst>
              <a:ext uri="{FF2B5EF4-FFF2-40B4-BE49-F238E27FC236}">
                <a16:creationId xmlns:a16="http://schemas.microsoft.com/office/drawing/2014/main" id="{49A3AE9F-894B-6948-81D8-93ABA6C41DED}"/>
              </a:ext>
            </a:extLst>
          </p:cNvPr>
          <p:cNvSpPr txBox="1"/>
          <p:nvPr/>
        </p:nvSpPr>
        <p:spPr>
          <a:xfrm>
            <a:off x="506981" y="942099"/>
            <a:ext cx="2922018" cy="276999"/>
          </a:xfrm>
          <a:prstGeom prst="rect">
            <a:avLst/>
          </a:prstGeom>
          <a:noFill/>
        </p:spPr>
        <p:txBody>
          <a:bodyPr wrap="none" rtlCol="0">
            <a:spAutoFit/>
          </a:bodyPr>
          <a:lstStyle/>
          <a:p>
            <a:r>
              <a:rPr lang="en-US" sz="1200" u="sng" dirty="0">
                <a:latin typeface="Times New Roman" panose="02020603050405020304" pitchFamily="18" charset="0"/>
                <a:cs typeface="Times New Roman" panose="02020603050405020304" pitchFamily="18" charset="0"/>
              </a:rPr>
              <a:t>A) Venn diagram of genome-wide PE marks</a:t>
            </a:r>
          </a:p>
        </p:txBody>
      </p:sp>
    </p:spTree>
    <p:extLst>
      <p:ext uri="{BB962C8B-B14F-4D97-AF65-F5344CB8AC3E}">
        <p14:creationId xmlns:p14="http://schemas.microsoft.com/office/powerpoint/2010/main" val="3215137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1550C-F058-0049-980C-DD37EF2E66E4}"/>
              </a:ext>
            </a:extLst>
          </p:cNvPr>
          <p:cNvPicPr/>
          <p:nvPr/>
        </p:nvPicPr>
        <p:blipFill>
          <a:blip r:embed="rId2">
            <a:extLst>
              <a:ext uri="{28A0092B-C50C-407E-A947-70E740481C1C}">
                <a14:useLocalDpi xmlns:a14="http://schemas.microsoft.com/office/drawing/2010/main" val="0"/>
              </a:ext>
            </a:extLst>
          </a:blip>
          <a:stretch>
            <a:fillRect/>
          </a:stretch>
        </p:blipFill>
        <p:spPr>
          <a:xfrm>
            <a:off x="1660525" y="1434465"/>
            <a:ext cx="3536950" cy="7211695"/>
          </a:xfrm>
          <a:prstGeom prst="rect">
            <a:avLst/>
          </a:prstGeom>
        </p:spPr>
      </p:pic>
      <p:sp>
        <p:nvSpPr>
          <p:cNvPr id="4" name="Text Box 18">
            <a:extLst>
              <a:ext uri="{FF2B5EF4-FFF2-40B4-BE49-F238E27FC236}">
                <a16:creationId xmlns:a16="http://schemas.microsoft.com/office/drawing/2014/main" id="{DA271643-FDAC-094E-95E4-77541F07E3A8}"/>
              </a:ext>
            </a:extLst>
          </p:cNvPr>
          <p:cNvSpPr txBox="1"/>
          <p:nvPr/>
        </p:nvSpPr>
        <p:spPr>
          <a:xfrm>
            <a:off x="0" y="497840"/>
            <a:ext cx="6870700" cy="6769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Supplementary Figure 1.</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 schematic representation of the Cas9-mediated nonsense mutation introduced at exon 3 of 52 (arrow) in the protein sequence of KMT2C. B) CRISPR-mediated knockout of KMT2C in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hiPSCs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and C) H1 ESCs, which D) is specific to KMT2C compared to its paralogs.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6937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2B32-C0F3-6A4A-A541-FA71153563CC}"/>
              </a:ext>
            </a:extLst>
          </p:cNvPr>
          <p:cNvSpPr>
            <a:spLocks noGrp="1"/>
          </p:cNvSpPr>
          <p:nvPr>
            <p:ph type="title"/>
          </p:nvPr>
        </p:nvSpPr>
        <p:spPr>
          <a:xfrm>
            <a:off x="714209" y="486837"/>
            <a:ext cx="5429582" cy="459462"/>
          </a:xfrm>
        </p:spPr>
        <p:txBody>
          <a:bodyPr>
            <a:normAutofit/>
          </a:bodyPr>
          <a:lstStyle/>
          <a:p>
            <a:r>
              <a:rPr lang="en-US" sz="1200" b="1" dirty="0">
                <a:latin typeface="Times New Roman" panose="02020603050405020304" pitchFamily="18" charset="0"/>
                <a:cs typeface="Times New Roman" panose="02020603050405020304" pitchFamily="18" charset="0"/>
              </a:rPr>
              <a:t>Supplementary Figure 12. </a:t>
            </a:r>
            <a:r>
              <a:rPr lang="en-US" sz="1200" dirty="0">
                <a:latin typeface="Times New Roman" panose="02020603050405020304" pitchFamily="18" charset="0"/>
                <a:cs typeface="Times New Roman" panose="02020603050405020304" pitchFamily="18" charset="0"/>
              </a:rPr>
              <a:t>Venn diagram demonstrating genome-wide differences in bivalent promoter marks between WT and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a:t>
            </a:r>
          </a:p>
        </p:txBody>
      </p:sp>
      <p:pic>
        <p:nvPicPr>
          <p:cNvPr id="4" name="Content Placeholder 3">
            <a:extLst>
              <a:ext uri="{FF2B5EF4-FFF2-40B4-BE49-F238E27FC236}">
                <a16:creationId xmlns:a16="http://schemas.microsoft.com/office/drawing/2014/main" id="{3D66E8E0-8F1A-964E-B858-0A28C135A15F}"/>
              </a:ext>
            </a:extLst>
          </p:cNvPr>
          <p:cNvPicPr>
            <a:picLocks noGrp="1" noChangeAspect="1"/>
          </p:cNvPicPr>
          <p:nvPr>
            <p:ph idx="1"/>
          </p:nvPr>
        </p:nvPicPr>
        <p:blipFill>
          <a:blip r:embed="rId2"/>
          <a:stretch>
            <a:fillRect/>
          </a:stretch>
        </p:blipFill>
        <p:spPr>
          <a:xfrm>
            <a:off x="2190750" y="1105990"/>
            <a:ext cx="2476500" cy="2184400"/>
          </a:xfrm>
          <a:prstGeom prst="rect">
            <a:avLst/>
          </a:prstGeom>
        </p:spPr>
      </p:pic>
      <p:sp>
        <p:nvSpPr>
          <p:cNvPr id="5" name="TextBox 4">
            <a:extLst>
              <a:ext uri="{FF2B5EF4-FFF2-40B4-BE49-F238E27FC236}">
                <a16:creationId xmlns:a16="http://schemas.microsoft.com/office/drawing/2014/main" id="{42580C12-5862-2744-B176-09CAC60A00B7}"/>
              </a:ext>
            </a:extLst>
          </p:cNvPr>
          <p:cNvSpPr txBox="1"/>
          <p:nvPr/>
        </p:nvSpPr>
        <p:spPr>
          <a:xfrm>
            <a:off x="2137460" y="3562439"/>
            <a:ext cx="2506135"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Total</a:t>
            </a:r>
            <a:r>
              <a:rPr lang="en-US" sz="1200" dirty="0">
                <a:latin typeface="Times New Roman" panose="02020603050405020304" pitchFamily="18" charset="0"/>
                <a:cs typeface="Times New Roman" panose="02020603050405020304" pitchFamily="18" charset="0"/>
              </a:rPr>
              <a:t>: 5,568 bivalent promoter marks</a:t>
            </a:r>
          </a:p>
        </p:txBody>
      </p:sp>
      <p:sp>
        <p:nvSpPr>
          <p:cNvPr id="3" name="Rectangle 2">
            <a:extLst>
              <a:ext uri="{FF2B5EF4-FFF2-40B4-BE49-F238E27FC236}">
                <a16:creationId xmlns:a16="http://schemas.microsoft.com/office/drawing/2014/main" id="{1D9B1FC2-F307-3B4E-B89E-3290E2DC7AF5}"/>
              </a:ext>
            </a:extLst>
          </p:cNvPr>
          <p:cNvSpPr/>
          <p:nvPr/>
        </p:nvSpPr>
        <p:spPr>
          <a:xfrm>
            <a:off x="2371060" y="1037594"/>
            <a:ext cx="170121" cy="180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13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0C191F-83CA-EA4E-8C6E-C8033385A1A3}"/>
              </a:ext>
            </a:extLst>
          </p:cNvPr>
          <p:cNvPicPr>
            <a:picLocks noChangeAspect="1"/>
          </p:cNvPicPr>
          <p:nvPr/>
        </p:nvPicPr>
        <p:blipFill rotWithShape="1">
          <a:blip r:embed="rId2"/>
          <a:srcRect t="18328" r="49144"/>
          <a:stretch/>
        </p:blipFill>
        <p:spPr>
          <a:xfrm>
            <a:off x="5638245" y="5555282"/>
            <a:ext cx="652329" cy="985369"/>
          </a:xfrm>
          <a:prstGeom prst="rect">
            <a:avLst/>
          </a:prstGeom>
        </p:spPr>
      </p:pic>
      <p:pic>
        <p:nvPicPr>
          <p:cNvPr id="12" name="Picture 11">
            <a:extLst>
              <a:ext uri="{FF2B5EF4-FFF2-40B4-BE49-F238E27FC236}">
                <a16:creationId xmlns:a16="http://schemas.microsoft.com/office/drawing/2014/main" id="{FE27BD0D-08D7-F747-8B61-C49BA812BDB0}"/>
              </a:ext>
            </a:extLst>
          </p:cNvPr>
          <p:cNvPicPr>
            <a:picLocks noChangeAspect="1"/>
          </p:cNvPicPr>
          <p:nvPr/>
        </p:nvPicPr>
        <p:blipFill>
          <a:blip r:embed="rId3"/>
          <a:stretch>
            <a:fillRect/>
          </a:stretch>
        </p:blipFill>
        <p:spPr>
          <a:xfrm>
            <a:off x="5545344" y="1685034"/>
            <a:ext cx="787400" cy="1282700"/>
          </a:xfrm>
          <a:prstGeom prst="rect">
            <a:avLst/>
          </a:prstGeom>
        </p:spPr>
      </p:pic>
      <p:sp>
        <p:nvSpPr>
          <p:cNvPr id="14" name="Title 1">
            <a:extLst>
              <a:ext uri="{FF2B5EF4-FFF2-40B4-BE49-F238E27FC236}">
                <a16:creationId xmlns:a16="http://schemas.microsoft.com/office/drawing/2014/main" id="{1405113D-8EB1-5442-A111-E47077DA25C5}"/>
              </a:ext>
            </a:extLst>
          </p:cNvPr>
          <p:cNvSpPr>
            <a:spLocks noGrp="1"/>
          </p:cNvSpPr>
          <p:nvPr>
            <p:ph type="title"/>
          </p:nvPr>
        </p:nvSpPr>
        <p:spPr>
          <a:xfrm>
            <a:off x="230223" y="193527"/>
            <a:ext cx="6397553" cy="521552"/>
          </a:xfrm>
        </p:spPr>
        <p:txBody>
          <a:bodyPr>
            <a:normAutofit fontScale="90000"/>
          </a:bodyPr>
          <a:lstStyle/>
          <a:p>
            <a:r>
              <a:rPr lang="en-US" sz="1200" b="1" dirty="0">
                <a:latin typeface="Times New Roman" panose="02020603050405020304" pitchFamily="18" charset="0"/>
                <a:cs typeface="Times New Roman" panose="02020603050405020304" pitchFamily="18" charset="0"/>
              </a:rPr>
              <a:t>Supplementary Figure 13</a:t>
            </a:r>
            <a:r>
              <a:rPr lang="en-US" sz="1200" dirty="0">
                <a:latin typeface="Times New Roman" panose="02020603050405020304" pitchFamily="18" charset="0"/>
                <a:cs typeface="Times New Roman" panose="02020603050405020304" pitchFamily="18" charset="0"/>
              </a:rPr>
              <a:t>. Gene expression is associated with active enhancers more so than any other type of enhancer (A,B) and the more active enhancers associated with a gene, the greater the gene expression (C,D). </a:t>
            </a:r>
          </a:p>
        </p:txBody>
      </p:sp>
      <p:sp>
        <p:nvSpPr>
          <p:cNvPr id="13" name="TextBox 12">
            <a:extLst>
              <a:ext uri="{FF2B5EF4-FFF2-40B4-BE49-F238E27FC236}">
                <a16:creationId xmlns:a16="http://schemas.microsoft.com/office/drawing/2014/main" id="{5E8009A4-BDDE-1F41-AF99-2CF28ED60F43}"/>
              </a:ext>
            </a:extLst>
          </p:cNvPr>
          <p:cNvSpPr txBox="1"/>
          <p:nvPr/>
        </p:nvSpPr>
        <p:spPr>
          <a:xfrm>
            <a:off x="2528792" y="4446679"/>
            <a:ext cx="1264513" cy="276999"/>
          </a:xfrm>
          <a:prstGeom prst="rect">
            <a:avLst/>
          </a:prstGeom>
          <a:noFill/>
        </p:spPr>
        <p:txBody>
          <a:bodyPr wrap="none" rtlCol="0">
            <a:spAutoFit/>
          </a:bodyPr>
          <a:lstStyle/>
          <a:p>
            <a:r>
              <a:rPr lang="en-US" sz="1200" dirty="0"/>
              <a:t>Type of enhancer</a:t>
            </a:r>
          </a:p>
        </p:txBody>
      </p:sp>
      <p:sp>
        <p:nvSpPr>
          <p:cNvPr id="16" name="TextBox 15">
            <a:extLst>
              <a:ext uri="{FF2B5EF4-FFF2-40B4-BE49-F238E27FC236}">
                <a16:creationId xmlns:a16="http://schemas.microsoft.com/office/drawing/2014/main" id="{AD71A170-3435-774D-9B85-B31489AC6CC7}"/>
              </a:ext>
            </a:extLst>
          </p:cNvPr>
          <p:cNvSpPr txBox="1"/>
          <p:nvPr/>
        </p:nvSpPr>
        <p:spPr>
          <a:xfrm>
            <a:off x="1385285" y="8554126"/>
            <a:ext cx="3401444" cy="276999"/>
          </a:xfrm>
          <a:prstGeom prst="rect">
            <a:avLst/>
          </a:prstGeom>
          <a:noFill/>
        </p:spPr>
        <p:txBody>
          <a:bodyPr wrap="none" rtlCol="0">
            <a:spAutoFit/>
          </a:bodyPr>
          <a:lstStyle/>
          <a:p>
            <a:r>
              <a:rPr lang="en-US" sz="1200" dirty="0"/>
              <a:t>Number of active enhancers associated with a gene</a:t>
            </a:r>
          </a:p>
        </p:txBody>
      </p:sp>
      <p:sp>
        <p:nvSpPr>
          <p:cNvPr id="17" name="TextBox 16">
            <a:extLst>
              <a:ext uri="{FF2B5EF4-FFF2-40B4-BE49-F238E27FC236}">
                <a16:creationId xmlns:a16="http://schemas.microsoft.com/office/drawing/2014/main" id="{F74FF920-75E7-4C47-90CA-FF8B5CD07B36}"/>
              </a:ext>
            </a:extLst>
          </p:cNvPr>
          <p:cNvSpPr txBox="1"/>
          <p:nvPr/>
        </p:nvSpPr>
        <p:spPr>
          <a:xfrm>
            <a:off x="1427817" y="888730"/>
            <a:ext cx="859531" cy="276999"/>
          </a:xfrm>
          <a:prstGeom prst="rect">
            <a:avLst/>
          </a:prstGeom>
          <a:noFill/>
          <a:ln>
            <a:solidFill>
              <a:schemeClr val="tx1"/>
            </a:solidFill>
          </a:ln>
        </p:spPr>
        <p:txBody>
          <a:bodyPr wrap="none" rtlCol="0">
            <a:spAutoFit/>
          </a:bodyPr>
          <a:lstStyle/>
          <a:p>
            <a:r>
              <a:rPr lang="en-US" sz="1200" dirty="0"/>
              <a:t>WILD TYPE</a:t>
            </a:r>
          </a:p>
        </p:txBody>
      </p:sp>
      <p:sp>
        <p:nvSpPr>
          <p:cNvPr id="18" name="TextBox 17">
            <a:extLst>
              <a:ext uri="{FF2B5EF4-FFF2-40B4-BE49-F238E27FC236}">
                <a16:creationId xmlns:a16="http://schemas.microsoft.com/office/drawing/2014/main" id="{B96DAC0A-6F71-9F48-90DD-BFB44BAD6CE6}"/>
              </a:ext>
            </a:extLst>
          </p:cNvPr>
          <p:cNvSpPr txBox="1"/>
          <p:nvPr/>
        </p:nvSpPr>
        <p:spPr>
          <a:xfrm>
            <a:off x="4041085" y="888730"/>
            <a:ext cx="805733" cy="276999"/>
          </a:xfrm>
          <a:prstGeom prst="rect">
            <a:avLst/>
          </a:prstGeom>
          <a:noFill/>
          <a:ln>
            <a:solidFill>
              <a:schemeClr val="tx1"/>
            </a:solidFill>
          </a:ln>
        </p:spPr>
        <p:txBody>
          <a:bodyPr wrap="none" rtlCol="0">
            <a:spAutoFit/>
          </a:bodyPr>
          <a:lstStyle/>
          <a:p>
            <a:r>
              <a:rPr lang="en-US" sz="1200" i="1" dirty="0"/>
              <a:t>KMT2C</a:t>
            </a:r>
            <a:r>
              <a:rPr lang="en-US" sz="1200" dirty="0"/>
              <a:t>KO</a:t>
            </a:r>
          </a:p>
        </p:txBody>
      </p:sp>
      <p:pic>
        <p:nvPicPr>
          <p:cNvPr id="15" name="Picture 14">
            <a:extLst>
              <a:ext uri="{FF2B5EF4-FFF2-40B4-BE49-F238E27FC236}">
                <a16:creationId xmlns:a16="http://schemas.microsoft.com/office/drawing/2014/main" id="{8009E5EC-BB7B-4C4E-B0A3-F7E66111C38A}"/>
              </a:ext>
            </a:extLst>
          </p:cNvPr>
          <p:cNvPicPr>
            <a:picLocks noChangeAspect="1"/>
          </p:cNvPicPr>
          <p:nvPr/>
        </p:nvPicPr>
        <p:blipFill rotWithShape="1">
          <a:blip r:embed="rId4"/>
          <a:srcRect t="972"/>
          <a:stretch/>
        </p:blipFill>
        <p:spPr>
          <a:xfrm>
            <a:off x="588635" y="1741394"/>
            <a:ext cx="2420889" cy="2717396"/>
          </a:xfrm>
          <a:prstGeom prst="rect">
            <a:avLst/>
          </a:prstGeom>
        </p:spPr>
      </p:pic>
      <p:sp>
        <p:nvSpPr>
          <p:cNvPr id="20" name="TextBox 19">
            <a:extLst>
              <a:ext uri="{FF2B5EF4-FFF2-40B4-BE49-F238E27FC236}">
                <a16:creationId xmlns:a16="http://schemas.microsoft.com/office/drawing/2014/main" id="{A2E5A3A0-7A40-F849-8C0C-E13FF8D76E6D}"/>
              </a:ext>
            </a:extLst>
          </p:cNvPr>
          <p:cNvSpPr txBox="1"/>
          <p:nvPr/>
        </p:nvSpPr>
        <p:spPr>
          <a:xfrm rot="16200000">
            <a:off x="-357292" y="2743660"/>
            <a:ext cx="1384995" cy="276999"/>
          </a:xfrm>
          <a:prstGeom prst="rect">
            <a:avLst/>
          </a:prstGeom>
          <a:noFill/>
        </p:spPr>
        <p:txBody>
          <a:bodyPr wrap="none" rtlCol="0">
            <a:spAutoFit/>
          </a:bodyPr>
          <a:lstStyle/>
          <a:p>
            <a:r>
              <a:rPr lang="en-US" sz="1200" dirty="0"/>
              <a:t>Relative expression</a:t>
            </a:r>
          </a:p>
        </p:txBody>
      </p:sp>
      <p:pic>
        <p:nvPicPr>
          <p:cNvPr id="19" name="Picture 18">
            <a:extLst>
              <a:ext uri="{FF2B5EF4-FFF2-40B4-BE49-F238E27FC236}">
                <a16:creationId xmlns:a16="http://schemas.microsoft.com/office/drawing/2014/main" id="{AB1FF413-C5B1-484B-AEAB-423D00BC9516}"/>
              </a:ext>
            </a:extLst>
          </p:cNvPr>
          <p:cNvPicPr>
            <a:picLocks noChangeAspect="1"/>
          </p:cNvPicPr>
          <p:nvPr/>
        </p:nvPicPr>
        <p:blipFill>
          <a:blip r:embed="rId5"/>
          <a:stretch>
            <a:fillRect/>
          </a:stretch>
        </p:blipFill>
        <p:spPr>
          <a:xfrm>
            <a:off x="3124455" y="1753504"/>
            <a:ext cx="2420889" cy="2699232"/>
          </a:xfrm>
          <a:prstGeom prst="rect">
            <a:avLst/>
          </a:prstGeom>
        </p:spPr>
      </p:pic>
      <p:pic>
        <p:nvPicPr>
          <p:cNvPr id="21" name="Picture 20">
            <a:extLst>
              <a:ext uri="{FF2B5EF4-FFF2-40B4-BE49-F238E27FC236}">
                <a16:creationId xmlns:a16="http://schemas.microsoft.com/office/drawing/2014/main" id="{14F844FF-6B20-C749-A1B3-A8551A2222F8}"/>
              </a:ext>
            </a:extLst>
          </p:cNvPr>
          <p:cNvPicPr>
            <a:picLocks noChangeAspect="1"/>
          </p:cNvPicPr>
          <p:nvPr/>
        </p:nvPicPr>
        <p:blipFill>
          <a:blip r:embed="rId6"/>
          <a:stretch>
            <a:fillRect/>
          </a:stretch>
        </p:blipFill>
        <p:spPr>
          <a:xfrm>
            <a:off x="588634" y="5424396"/>
            <a:ext cx="2420889" cy="3047319"/>
          </a:xfrm>
          <a:prstGeom prst="rect">
            <a:avLst/>
          </a:prstGeom>
        </p:spPr>
      </p:pic>
      <p:pic>
        <p:nvPicPr>
          <p:cNvPr id="22" name="Picture 21">
            <a:extLst>
              <a:ext uri="{FF2B5EF4-FFF2-40B4-BE49-F238E27FC236}">
                <a16:creationId xmlns:a16="http://schemas.microsoft.com/office/drawing/2014/main" id="{ACB7C457-B7B6-F24C-BF1B-1CD066C40929}"/>
              </a:ext>
            </a:extLst>
          </p:cNvPr>
          <p:cNvPicPr>
            <a:picLocks noChangeAspect="1"/>
          </p:cNvPicPr>
          <p:nvPr/>
        </p:nvPicPr>
        <p:blipFill>
          <a:blip r:embed="rId7"/>
          <a:stretch>
            <a:fillRect/>
          </a:stretch>
        </p:blipFill>
        <p:spPr>
          <a:xfrm>
            <a:off x="3102424" y="5419481"/>
            <a:ext cx="2442920" cy="3060217"/>
          </a:xfrm>
          <a:prstGeom prst="rect">
            <a:avLst/>
          </a:prstGeom>
        </p:spPr>
      </p:pic>
      <p:sp>
        <p:nvSpPr>
          <p:cNvPr id="24" name="TextBox 23">
            <a:extLst>
              <a:ext uri="{FF2B5EF4-FFF2-40B4-BE49-F238E27FC236}">
                <a16:creationId xmlns:a16="http://schemas.microsoft.com/office/drawing/2014/main" id="{0EA99D25-26B1-3440-BAE7-7A2EB33A586C}"/>
              </a:ext>
            </a:extLst>
          </p:cNvPr>
          <p:cNvSpPr txBox="1"/>
          <p:nvPr/>
        </p:nvSpPr>
        <p:spPr>
          <a:xfrm rot="16200000">
            <a:off x="-357292" y="6733912"/>
            <a:ext cx="1384995" cy="276999"/>
          </a:xfrm>
          <a:prstGeom prst="rect">
            <a:avLst/>
          </a:prstGeom>
          <a:noFill/>
        </p:spPr>
        <p:txBody>
          <a:bodyPr wrap="none" rtlCol="0">
            <a:spAutoFit/>
          </a:bodyPr>
          <a:lstStyle/>
          <a:p>
            <a:r>
              <a:rPr lang="en-US" sz="1200" dirty="0"/>
              <a:t>Relative expression</a:t>
            </a:r>
          </a:p>
        </p:txBody>
      </p:sp>
      <p:grpSp>
        <p:nvGrpSpPr>
          <p:cNvPr id="23" name="Group 22">
            <a:extLst>
              <a:ext uri="{FF2B5EF4-FFF2-40B4-BE49-F238E27FC236}">
                <a16:creationId xmlns:a16="http://schemas.microsoft.com/office/drawing/2014/main" id="{5453AB49-D8FF-4440-B65D-46C253922C5B}"/>
              </a:ext>
            </a:extLst>
          </p:cNvPr>
          <p:cNvGrpSpPr/>
          <p:nvPr/>
        </p:nvGrpSpPr>
        <p:grpSpPr>
          <a:xfrm>
            <a:off x="3532967" y="1200567"/>
            <a:ext cx="1656030" cy="578259"/>
            <a:chOff x="4263862" y="3276135"/>
            <a:chExt cx="1946286" cy="664145"/>
          </a:xfrm>
        </p:grpSpPr>
        <p:cxnSp>
          <p:nvCxnSpPr>
            <p:cNvPr id="25" name="Straight Connector 24">
              <a:extLst>
                <a:ext uri="{FF2B5EF4-FFF2-40B4-BE49-F238E27FC236}">
                  <a16:creationId xmlns:a16="http://schemas.microsoft.com/office/drawing/2014/main" id="{73CE2AD4-2047-E44C-A5D2-D1715B5F1C89}"/>
                </a:ext>
              </a:extLst>
            </p:cNvPr>
            <p:cNvCxnSpPr>
              <a:cxnSpLocks/>
            </p:cNvCxnSpPr>
            <p:nvPr/>
          </p:nvCxnSpPr>
          <p:spPr>
            <a:xfrm>
              <a:off x="4271968" y="3885973"/>
              <a:ext cx="1938180"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4201093-E74F-7144-A5C8-D78BAB679F61}"/>
                </a:ext>
              </a:extLst>
            </p:cNvPr>
            <p:cNvSpPr txBox="1"/>
            <p:nvPr/>
          </p:nvSpPr>
          <p:spPr>
            <a:xfrm>
              <a:off x="5123077" y="3724836"/>
              <a:ext cx="235962" cy="215444"/>
            </a:xfrm>
            <a:prstGeom prst="rect">
              <a:avLst/>
            </a:prstGeom>
            <a:noFill/>
          </p:spPr>
          <p:txBody>
            <a:bodyPr wrap="none" rtlCol="0">
              <a:spAutoFit/>
            </a:bodyPr>
            <a:lstStyle/>
            <a:p>
              <a:r>
                <a:rPr lang="en-US" sz="800" dirty="0"/>
                <a:t>*</a:t>
              </a:r>
            </a:p>
          </p:txBody>
        </p:sp>
        <p:cxnSp>
          <p:nvCxnSpPr>
            <p:cNvPr id="27" name="Straight Connector 26">
              <a:extLst>
                <a:ext uri="{FF2B5EF4-FFF2-40B4-BE49-F238E27FC236}">
                  <a16:creationId xmlns:a16="http://schemas.microsoft.com/office/drawing/2014/main" id="{16CDE495-8307-624C-B0F0-147896993A73}"/>
                </a:ext>
              </a:extLst>
            </p:cNvPr>
            <p:cNvCxnSpPr>
              <a:cxnSpLocks/>
            </p:cNvCxnSpPr>
            <p:nvPr/>
          </p:nvCxnSpPr>
          <p:spPr>
            <a:xfrm>
              <a:off x="4271968" y="3735815"/>
              <a:ext cx="1301838"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705EF1-31BF-8046-97F3-EA6D079C43C7}"/>
                </a:ext>
              </a:extLst>
            </p:cNvPr>
            <p:cNvCxnSpPr>
              <a:cxnSpLocks/>
            </p:cNvCxnSpPr>
            <p:nvPr/>
          </p:nvCxnSpPr>
          <p:spPr>
            <a:xfrm>
              <a:off x="4908310" y="3599104"/>
              <a:ext cx="1301838"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6D927E3-4081-FD41-9FE6-3EC414B4C354}"/>
                </a:ext>
              </a:extLst>
            </p:cNvPr>
            <p:cNvSpPr txBox="1"/>
            <p:nvPr/>
          </p:nvSpPr>
          <p:spPr>
            <a:xfrm>
              <a:off x="4432685" y="3312236"/>
              <a:ext cx="235962" cy="215444"/>
            </a:xfrm>
            <a:prstGeom prst="rect">
              <a:avLst/>
            </a:prstGeom>
            <a:noFill/>
          </p:spPr>
          <p:txBody>
            <a:bodyPr wrap="none" rtlCol="0">
              <a:spAutoFit/>
            </a:bodyPr>
            <a:lstStyle/>
            <a:p>
              <a:r>
                <a:rPr lang="en-US" sz="800" dirty="0"/>
                <a:t>*</a:t>
              </a:r>
            </a:p>
          </p:txBody>
        </p:sp>
        <p:sp>
          <p:nvSpPr>
            <p:cNvPr id="30" name="TextBox 29">
              <a:extLst>
                <a:ext uri="{FF2B5EF4-FFF2-40B4-BE49-F238E27FC236}">
                  <a16:creationId xmlns:a16="http://schemas.microsoft.com/office/drawing/2014/main" id="{4553648E-F4AB-C44F-9C9D-9BD7D2C83155}"/>
                </a:ext>
              </a:extLst>
            </p:cNvPr>
            <p:cNvSpPr txBox="1"/>
            <p:nvPr/>
          </p:nvSpPr>
          <p:spPr>
            <a:xfrm>
              <a:off x="5796904" y="3312236"/>
              <a:ext cx="235962" cy="215444"/>
            </a:xfrm>
            <a:prstGeom prst="rect">
              <a:avLst/>
            </a:prstGeom>
            <a:noFill/>
          </p:spPr>
          <p:txBody>
            <a:bodyPr wrap="none" rtlCol="0">
              <a:spAutoFit/>
            </a:bodyPr>
            <a:lstStyle/>
            <a:p>
              <a:r>
                <a:rPr lang="en-US" sz="800" dirty="0"/>
                <a:t>*</a:t>
              </a:r>
            </a:p>
          </p:txBody>
        </p:sp>
        <p:sp>
          <p:nvSpPr>
            <p:cNvPr id="31" name="TextBox 30">
              <a:extLst>
                <a:ext uri="{FF2B5EF4-FFF2-40B4-BE49-F238E27FC236}">
                  <a16:creationId xmlns:a16="http://schemas.microsoft.com/office/drawing/2014/main" id="{E70CB4C7-A2EE-3747-8186-E52F97344AA7}"/>
                </a:ext>
              </a:extLst>
            </p:cNvPr>
            <p:cNvSpPr txBox="1"/>
            <p:nvPr/>
          </p:nvSpPr>
          <p:spPr>
            <a:xfrm>
              <a:off x="5455825" y="3453575"/>
              <a:ext cx="235962" cy="215444"/>
            </a:xfrm>
            <a:prstGeom prst="rect">
              <a:avLst/>
            </a:prstGeom>
            <a:noFill/>
          </p:spPr>
          <p:txBody>
            <a:bodyPr wrap="none" rtlCol="0">
              <a:spAutoFit/>
            </a:bodyPr>
            <a:lstStyle/>
            <a:p>
              <a:r>
                <a:rPr lang="en-US" sz="800" dirty="0"/>
                <a:t>*</a:t>
              </a:r>
            </a:p>
          </p:txBody>
        </p:sp>
        <p:sp>
          <p:nvSpPr>
            <p:cNvPr id="32" name="TextBox 31">
              <a:extLst>
                <a:ext uri="{FF2B5EF4-FFF2-40B4-BE49-F238E27FC236}">
                  <a16:creationId xmlns:a16="http://schemas.microsoft.com/office/drawing/2014/main" id="{FED91D32-2FBC-8247-8F08-B93045D7ECA6}"/>
                </a:ext>
              </a:extLst>
            </p:cNvPr>
            <p:cNvSpPr txBox="1"/>
            <p:nvPr/>
          </p:nvSpPr>
          <p:spPr>
            <a:xfrm>
              <a:off x="4731339" y="3608181"/>
              <a:ext cx="235962" cy="215444"/>
            </a:xfrm>
            <a:prstGeom prst="rect">
              <a:avLst/>
            </a:prstGeom>
            <a:noFill/>
          </p:spPr>
          <p:txBody>
            <a:bodyPr wrap="none" rtlCol="0">
              <a:spAutoFit/>
            </a:bodyPr>
            <a:lstStyle/>
            <a:p>
              <a:r>
                <a:rPr lang="en-US" sz="800" dirty="0"/>
                <a:t>*</a:t>
              </a:r>
            </a:p>
          </p:txBody>
        </p:sp>
        <p:cxnSp>
          <p:nvCxnSpPr>
            <p:cNvPr id="33" name="Straight Connector 32">
              <a:extLst>
                <a:ext uri="{FF2B5EF4-FFF2-40B4-BE49-F238E27FC236}">
                  <a16:creationId xmlns:a16="http://schemas.microsoft.com/office/drawing/2014/main" id="{7C3363E5-1871-9742-9B5C-73E0493DB4F9}"/>
                </a:ext>
              </a:extLst>
            </p:cNvPr>
            <p:cNvCxnSpPr>
              <a:cxnSpLocks/>
            </p:cNvCxnSpPr>
            <p:nvPr/>
          </p:nvCxnSpPr>
          <p:spPr>
            <a:xfrm>
              <a:off x="4263862" y="3453575"/>
              <a:ext cx="590526" cy="2163"/>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CB30AD-87F4-8240-AC03-D16174D92A5D}"/>
                </a:ext>
              </a:extLst>
            </p:cNvPr>
            <p:cNvCxnSpPr>
              <a:cxnSpLocks/>
            </p:cNvCxnSpPr>
            <p:nvPr/>
          </p:nvCxnSpPr>
          <p:spPr>
            <a:xfrm>
              <a:off x="4912909" y="3455738"/>
              <a:ext cx="585082"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FF6581-BDED-364C-936A-4D45C8899A70}"/>
                </a:ext>
              </a:extLst>
            </p:cNvPr>
            <p:cNvCxnSpPr>
              <a:cxnSpLocks/>
            </p:cNvCxnSpPr>
            <p:nvPr/>
          </p:nvCxnSpPr>
          <p:spPr>
            <a:xfrm>
              <a:off x="5619622" y="3460231"/>
              <a:ext cx="590526" cy="2163"/>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71AFB8B-533E-524D-ADB4-493D57A60920}"/>
                </a:ext>
              </a:extLst>
            </p:cNvPr>
            <p:cNvSpPr txBox="1"/>
            <p:nvPr/>
          </p:nvSpPr>
          <p:spPr>
            <a:xfrm>
              <a:off x="5042832" y="3276135"/>
              <a:ext cx="330539" cy="215444"/>
            </a:xfrm>
            <a:prstGeom prst="rect">
              <a:avLst/>
            </a:prstGeom>
            <a:noFill/>
          </p:spPr>
          <p:txBody>
            <a:bodyPr wrap="none" rtlCol="0">
              <a:spAutoFit/>
            </a:bodyPr>
            <a:lstStyle/>
            <a:p>
              <a:r>
                <a:rPr lang="en-US" sz="800" dirty="0" err="1"/>
                <a:t>n.s</a:t>
              </a:r>
              <a:r>
                <a:rPr lang="en-US" sz="800" dirty="0"/>
                <a:t>.</a:t>
              </a:r>
            </a:p>
          </p:txBody>
        </p:sp>
      </p:grpSp>
      <p:grpSp>
        <p:nvGrpSpPr>
          <p:cNvPr id="37" name="Group 36">
            <a:extLst>
              <a:ext uri="{FF2B5EF4-FFF2-40B4-BE49-F238E27FC236}">
                <a16:creationId xmlns:a16="http://schemas.microsoft.com/office/drawing/2014/main" id="{03513567-0953-1246-B83C-337D5E270666}"/>
              </a:ext>
            </a:extLst>
          </p:cNvPr>
          <p:cNvGrpSpPr/>
          <p:nvPr/>
        </p:nvGrpSpPr>
        <p:grpSpPr>
          <a:xfrm>
            <a:off x="1020741" y="1183377"/>
            <a:ext cx="1656030" cy="578259"/>
            <a:chOff x="4263862" y="3276135"/>
            <a:chExt cx="1946286" cy="664145"/>
          </a:xfrm>
        </p:grpSpPr>
        <p:cxnSp>
          <p:nvCxnSpPr>
            <p:cNvPr id="38" name="Straight Connector 37">
              <a:extLst>
                <a:ext uri="{FF2B5EF4-FFF2-40B4-BE49-F238E27FC236}">
                  <a16:creationId xmlns:a16="http://schemas.microsoft.com/office/drawing/2014/main" id="{4FB0F23B-6CA5-7C41-948D-D8BE3D5DB887}"/>
                </a:ext>
              </a:extLst>
            </p:cNvPr>
            <p:cNvCxnSpPr>
              <a:cxnSpLocks/>
            </p:cNvCxnSpPr>
            <p:nvPr/>
          </p:nvCxnSpPr>
          <p:spPr>
            <a:xfrm>
              <a:off x="4271968" y="3885973"/>
              <a:ext cx="1938180"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3C62326-B4D5-EF4D-B405-63D29AD856CD}"/>
                </a:ext>
              </a:extLst>
            </p:cNvPr>
            <p:cNvSpPr txBox="1"/>
            <p:nvPr/>
          </p:nvSpPr>
          <p:spPr>
            <a:xfrm>
              <a:off x="5123077" y="3724836"/>
              <a:ext cx="235962" cy="215444"/>
            </a:xfrm>
            <a:prstGeom prst="rect">
              <a:avLst/>
            </a:prstGeom>
            <a:noFill/>
          </p:spPr>
          <p:txBody>
            <a:bodyPr wrap="none" rtlCol="0">
              <a:spAutoFit/>
            </a:bodyPr>
            <a:lstStyle/>
            <a:p>
              <a:r>
                <a:rPr lang="en-US" sz="800" dirty="0"/>
                <a:t>*</a:t>
              </a:r>
            </a:p>
          </p:txBody>
        </p:sp>
        <p:cxnSp>
          <p:nvCxnSpPr>
            <p:cNvPr id="40" name="Straight Connector 39">
              <a:extLst>
                <a:ext uri="{FF2B5EF4-FFF2-40B4-BE49-F238E27FC236}">
                  <a16:creationId xmlns:a16="http://schemas.microsoft.com/office/drawing/2014/main" id="{0045363B-7633-6F4C-9F5C-5787C82EA1CC}"/>
                </a:ext>
              </a:extLst>
            </p:cNvPr>
            <p:cNvCxnSpPr>
              <a:cxnSpLocks/>
            </p:cNvCxnSpPr>
            <p:nvPr/>
          </p:nvCxnSpPr>
          <p:spPr>
            <a:xfrm>
              <a:off x="4271968" y="3735815"/>
              <a:ext cx="1301838"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4481B-9228-EE40-BBA2-0D812398D091}"/>
                </a:ext>
              </a:extLst>
            </p:cNvPr>
            <p:cNvCxnSpPr>
              <a:cxnSpLocks/>
            </p:cNvCxnSpPr>
            <p:nvPr/>
          </p:nvCxnSpPr>
          <p:spPr>
            <a:xfrm>
              <a:off x="4908310" y="3599104"/>
              <a:ext cx="1301838"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A7E4F26-0103-D248-9A1D-C575C57378BD}"/>
                </a:ext>
              </a:extLst>
            </p:cNvPr>
            <p:cNvSpPr txBox="1"/>
            <p:nvPr/>
          </p:nvSpPr>
          <p:spPr>
            <a:xfrm>
              <a:off x="4432685" y="3312236"/>
              <a:ext cx="235962" cy="215444"/>
            </a:xfrm>
            <a:prstGeom prst="rect">
              <a:avLst/>
            </a:prstGeom>
            <a:noFill/>
          </p:spPr>
          <p:txBody>
            <a:bodyPr wrap="none" rtlCol="0">
              <a:spAutoFit/>
            </a:bodyPr>
            <a:lstStyle/>
            <a:p>
              <a:r>
                <a:rPr lang="en-US" sz="800" dirty="0"/>
                <a:t>*</a:t>
              </a:r>
            </a:p>
          </p:txBody>
        </p:sp>
        <p:sp>
          <p:nvSpPr>
            <p:cNvPr id="43" name="TextBox 42">
              <a:extLst>
                <a:ext uri="{FF2B5EF4-FFF2-40B4-BE49-F238E27FC236}">
                  <a16:creationId xmlns:a16="http://schemas.microsoft.com/office/drawing/2014/main" id="{CD3791C1-96DA-F24F-BEED-EDF9AA83995C}"/>
                </a:ext>
              </a:extLst>
            </p:cNvPr>
            <p:cNvSpPr txBox="1"/>
            <p:nvPr/>
          </p:nvSpPr>
          <p:spPr>
            <a:xfrm>
              <a:off x="5796904" y="3312236"/>
              <a:ext cx="235962" cy="215444"/>
            </a:xfrm>
            <a:prstGeom prst="rect">
              <a:avLst/>
            </a:prstGeom>
            <a:noFill/>
          </p:spPr>
          <p:txBody>
            <a:bodyPr wrap="none" rtlCol="0">
              <a:spAutoFit/>
            </a:bodyPr>
            <a:lstStyle/>
            <a:p>
              <a:r>
                <a:rPr lang="en-US" sz="800" dirty="0"/>
                <a:t>*</a:t>
              </a:r>
            </a:p>
          </p:txBody>
        </p:sp>
        <p:sp>
          <p:nvSpPr>
            <p:cNvPr id="44" name="TextBox 43">
              <a:extLst>
                <a:ext uri="{FF2B5EF4-FFF2-40B4-BE49-F238E27FC236}">
                  <a16:creationId xmlns:a16="http://schemas.microsoft.com/office/drawing/2014/main" id="{CDEAC2C1-03AE-6F44-A08D-A2BA01234E61}"/>
                </a:ext>
              </a:extLst>
            </p:cNvPr>
            <p:cNvSpPr txBox="1"/>
            <p:nvPr/>
          </p:nvSpPr>
          <p:spPr>
            <a:xfrm>
              <a:off x="5455825" y="3453575"/>
              <a:ext cx="235962" cy="215444"/>
            </a:xfrm>
            <a:prstGeom prst="rect">
              <a:avLst/>
            </a:prstGeom>
            <a:noFill/>
          </p:spPr>
          <p:txBody>
            <a:bodyPr wrap="none" rtlCol="0">
              <a:spAutoFit/>
            </a:bodyPr>
            <a:lstStyle/>
            <a:p>
              <a:r>
                <a:rPr lang="en-US" sz="800" dirty="0"/>
                <a:t>*</a:t>
              </a:r>
            </a:p>
          </p:txBody>
        </p:sp>
        <p:sp>
          <p:nvSpPr>
            <p:cNvPr id="45" name="TextBox 44">
              <a:extLst>
                <a:ext uri="{FF2B5EF4-FFF2-40B4-BE49-F238E27FC236}">
                  <a16:creationId xmlns:a16="http://schemas.microsoft.com/office/drawing/2014/main" id="{57E77393-618D-344C-B8F6-1CE959741F90}"/>
                </a:ext>
              </a:extLst>
            </p:cNvPr>
            <p:cNvSpPr txBox="1"/>
            <p:nvPr/>
          </p:nvSpPr>
          <p:spPr>
            <a:xfrm>
              <a:off x="4731339" y="3608181"/>
              <a:ext cx="235962" cy="215444"/>
            </a:xfrm>
            <a:prstGeom prst="rect">
              <a:avLst/>
            </a:prstGeom>
            <a:noFill/>
          </p:spPr>
          <p:txBody>
            <a:bodyPr wrap="none" rtlCol="0">
              <a:spAutoFit/>
            </a:bodyPr>
            <a:lstStyle/>
            <a:p>
              <a:r>
                <a:rPr lang="en-US" sz="800" dirty="0"/>
                <a:t>*</a:t>
              </a:r>
            </a:p>
          </p:txBody>
        </p:sp>
        <p:cxnSp>
          <p:nvCxnSpPr>
            <p:cNvPr id="46" name="Straight Connector 45">
              <a:extLst>
                <a:ext uri="{FF2B5EF4-FFF2-40B4-BE49-F238E27FC236}">
                  <a16:creationId xmlns:a16="http://schemas.microsoft.com/office/drawing/2014/main" id="{3A01E209-71B0-494C-9DCA-C09C0619EBE0}"/>
                </a:ext>
              </a:extLst>
            </p:cNvPr>
            <p:cNvCxnSpPr>
              <a:cxnSpLocks/>
            </p:cNvCxnSpPr>
            <p:nvPr/>
          </p:nvCxnSpPr>
          <p:spPr>
            <a:xfrm>
              <a:off x="4263862" y="3453575"/>
              <a:ext cx="590526" cy="2163"/>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A46676E-A808-AB4C-9C6D-E313C2CA2663}"/>
                </a:ext>
              </a:extLst>
            </p:cNvPr>
            <p:cNvCxnSpPr>
              <a:cxnSpLocks/>
            </p:cNvCxnSpPr>
            <p:nvPr/>
          </p:nvCxnSpPr>
          <p:spPr>
            <a:xfrm>
              <a:off x="4912909" y="3455738"/>
              <a:ext cx="585082"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D7F62AD-FE3A-FB41-A5D0-1EF4CB6BF3B0}"/>
                </a:ext>
              </a:extLst>
            </p:cNvPr>
            <p:cNvCxnSpPr>
              <a:cxnSpLocks/>
            </p:cNvCxnSpPr>
            <p:nvPr/>
          </p:nvCxnSpPr>
          <p:spPr>
            <a:xfrm>
              <a:off x="5619622" y="3460231"/>
              <a:ext cx="590526" cy="2163"/>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7BFD15B-46C5-4840-A320-7E4650D4E145}"/>
                </a:ext>
              </a:extLst>
            </p:cNvPr>
            <p:cNvSpPr txBox="1"/>
            <p:nvPr/>
          </p:nvSpPr>
          <p:spPr>
            <a:xfrm>
              <a:off x="5042832" y="3276135"/>
              <a:ext cx="330539" cy="215444"/>
            </a:xfrm>
            <a:prstGeom prst="rect">
              <a:avLst/>
            </a:prstGeom>
            <a:noFill/>
          </p:spPr>
          <p:txBody>
            <a:bodyPr wrap="none" rtlCol="0">
              <a:spAutoFit/>
            </a:bodyPr>
            <a:lstStyle/>
            <a:p>
              <a:r>
                <a:rPr lang="en-US" sz="800" dirty="0" err="1"/>
                <a:t>n.s</a:t>
              </a:r>
              <a:r>
                <a:rPr lang="en-US" sz="800" dirty="0"/>
                <a:t>.</a:t>
              </a:r>
            </a:p>
          </p:txBody>
        </p:sp>
      </p:grpSp>
      <p:grpSp>
        <p:nvGrpSpPr>
          <p:cNvPr id="50" name="Group 49">
            <a:extLst>
              <a:ext uri="{FF2B5EF4-FFF2-40B4-BE49-F238E27FC236}">
                <a16:creationId xmlns:a16="http://schemas.microsoft.com/office/drawing/2014/main" id="{68E9E3B9-C4FB-1849-AF6E-2A64E1F3137B}"/>
              </a:ext>
            </a:extLst>
          </p:cNvPr>
          <p:cNvGrpSpPr/>
          <p:nvPr/>
        </p:nvGrpSpPr>
        <p:grpSpPr>
          <a:xfrm>
            <a:off x="993891" y="4912513"/>
            <a:ext cx="1656030" cy="546828"/>
            <a:chOff x="4263862" y="3312236"/>
            <a:chExt cx="1946286" cy="628044"/>
          </a:xfrm>
        </p:grpSpPr>
        <p:cxnSp>
          <p:nvCxnSpPr>
            <p:cNvPr id="51" name="Straight Connector 50">
              <a:extLst>
                <a:ext uri="{FF2B5EF4-FFF2-40B4-BE49-F238E27FC236}">
                  <a16:creationId xmlns:a16="http://schemas.microsoft.com/office/drawing/2014/main" id="{01E5EC85-A63C-D145-B93A-FCEFDBFED9B8}"/>
                </a:ext>
              </a:extLst>
            </p:cNvPr>
            <p:cNvCxnSpPr>
              <a:cxnSpLocks/>
            </p:cNvCxnSpPr>
            <p:nvPr/>
          </p:nvCxnSpPr>
          <p:spPr>
            <a:xfrm>
              <a:off x="4271968" y="3885973"/>
              <a:ext cx="1938180"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19B5462-FBA6-7448-AEE6-45803922F36E}"/>
                </a:ext>
              </a:extLst>
            </p:cNvPr>
            <p:cNvSpPr txBox="1"/>
            <p:nvPr/>
          </p:nvSpPr>
          <p:spPr>
            <a:xfrm>
              <a:off x="5123077" y="3724836"/>
              <a:ext cx="235962" cy="215444"/>
            </a:xfrm>
            <a:prstGeom prst="rect">
              <a:avLst/>
            </a:prstGeom>
            <a:noFill/>
          </p:spPr>
          <p:txBody>
            <a:bodyPr wrap="none" rtlCol="0">
              <a:spAutoFit/>
            </a:bodyPr>
            <a:lstStyle/>
            <a:p>
              <a:r>
                <a:rPr lang="en-US" sz="800" dirty="0"/>
                <a:t>*</a:t>
              </a:r>
            </a:p>
          </p:txBody>
        </p:sp>
        <p:cxnSp>
          <p:nvCxnSpPr>
            <p:cNvPr id="53" name="Straight Connector 52">
              <a:extLst>
                <a:ext uri="{FF2B5EF4-FFF2-40B4-BE49-F238E27FC236}">
                  <a16:creationId xmlns:a16="http://schemas.microsoft.com/office/drawing/2014/main" id="{5FB8A4F1-6E40-E340-8FDF-14107BEF4058}"/>
                </a:ext>
              </a:extLst>
            </p:cNvPr>
            <p:cNvCxnSpPr>
              <a:cxnSpLocks/>
            </p:cNvCxnSpPr>
            <p:nvPr/>
          </p:nvCxnSpPr>
          <p:spPr>
            <a:xfrm>
              <a:off x="4271968" y="3735815"/>
              <a:ext cx="1301838"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597585-FB95-D94F-8D66-57B13B4C7E29}"/>
                </a:ext>
              </a:extLst>
            </p:cNvPr>
            <p:cNvCxnSpPr>
              <a:cxnSpLocks/>
            </p:cNvCxnSpPr>
            <p:nvPr/>
          </p:nvCxnSpPr>
          <p:spPr>
            <a:xfrm>
              <a:off x="4908310" y="3599104"/>
              <a:ext cx="1301838"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F8A79AF-E7F1-F144-ADA6-D761445AFC07}"/>
                </a:ext>
              </a:extLst>
            </p:cNvPr>
            <p:cNvSpPr txBox="1"/>
            <p:nvPr/>
          </p:nvSpPr>
          <p:spPr>
            <a:xfrm>
              <a:off x="4432685" y="3312236"/>
              <a:ext cx="235962" cy="215444"/>
            </a:xfrm>
            <a:prstGeom prst="rect">
              <a:avLst/>
            </a:prstGeom>
            <a:noFill/>
          </p:spPr>
          <p:txBody>
            <a:bodyPr wrap="none" rtlCol="0">
              <a:spAutoFit/>
            </a:bodyPr>
            <a:lstStyle/>
            <a:p>
              <a:r>
                <a:rPr lang="en-US" sz="800" dirty="0"/>
                <a:t>*</a:t>
              </a:r>
            </a:p>
          </p:txBody>
        </p:sp>
        <p:sp>
          <p:nvSpPr>
            <p:cNvPr id="56" name="TextBox 55">
              <a:extLst>
                <a:ext uri="{FF2B5EF4-FFF2-40B4-BE49-F238E27FC236}">
                  <a16:creationId xmlns:a16="http://schemas.microsoft.com/office/drawing/2014/main" id="{A5E513F9-3F7C-2A49-BFE3-0911B85ED48E}"/>
                </a:ext>
              </a:extLst>
            </p:cNvPr>
            <p:cNvSpPr txBox="1"/>
            <p:nvPr/>
          </p:nvSpPr>
          <p:spPr>
            <a:xfrm>
              <a:off x="5796904" y="3312236"/>
              <a:ext cx="235962" cy="215444"/>
            </a:xfrm>
            <a:prstGeom prst="rect">
              <a:avLst/>
            </a:prstGeom>
            <a:noFill/>
          </p:spPr>
          <p:txBody>
            <a:bodyPr wrap="none" rtlCol="0">
              <a:spAutoFit/>
            </a:bodyPr>
            <a:lstStyle/>
            <a:p>
              <a:r>
                <a:rPr lang="en-US" sz="800" dirty="0"/>
                <a:t>*</a:t>
              </a:r>
            </a:p>
          </p:txBody>
        </p:sp>
        <p:sp>
          <p:nvSpPr>
            <p:cNvPr id="57" name="TextBox 56">
              <a:extLst>
                <a:ext uri="{FF2B5EF4-FFF2-40B4-BE49-F238E27FC236}">
                  <a16:creationId xmlns:a16="http://schemas.microsoft.com/office/drawing/2014/main" id="{8A9E5942-42D5-8A46-A014-DE5431779DB0}"/>
                </a:ext>
              </a:extLst>
            </p:cNvPr>
            <p:cNvSpPr txBox="1"/>
            <p:nvPr/>
          </p:nvSpPr>
          <p:spPr>
            <a:xfrm>
              <a:off x="5455825" y="3453575"/>
              <a:ext cx="235962" cy="215444"/>
            </a:xfrm>
            <a:prstGeom prst="rect">
              <a:avLst/>
            </a:prstGeom>
            <a:noFill/>
          </p:spPr>
          <p:txBody>
            <a:bodyPr wrap="none" rtlCol="0">
              <a:spAutoFit/>
            </a:bodyPr>
            <a:lstStyle/>
            <a:p>
              <a:r>
                <a:rPr lang="en-US" sz="800" dirty="0"/>
                <a:t>*</a:t>
              </a:r>
            </a:p>
          </p:txBody>
        </p:sp>
        <p:sp>
          <p:nvSpPr>
            <p:cNvPr id="58" name="TextBox 57">
              <a:extLst>
                <a:ext uri="{FF2B5EF4-FFF2-40B4-BE49-F238E27FC236}">
                  <a16:creationId xmlns:a16="http://schemas.microsoft.com/office/drawing/2014/main" id="{7AEEEB24-2158-7547-984B-A4F185872B0E}"/>
                </a:ext>
              </a:extLst>
            </p:cNvPr>
            <p:cNvSpPr txBox="1"/>
            <p:nvPr/>
          </p:nvSpPr>
          <p:spPr>
            <a:xfrm>
              <a:off x="4731339" y="3608181"/>
              <a:ext cx="235962" cy="215444"/>
            </a:xfrm>
            <a:prstGeom prst="rect">
              <a:avLst/>
            </a:prstGeom>
            <a:noFill/>
          </p:spPr>
          <p:txBody>
            <a:bodyPr wrap="none" rtlCol="0">
              <a:spAutoFit/>
            </a:bodyPr>
            <a:lstStyle/>
            <a:p>
              <a:r>
                <a:rPr lang="en-US" sz="800" dirty="0"/>
                <a:t>*</a:t>
              </a:r>
            </a:p>
          </p:txBody>
        </p:sp>
        <p:cxnSp>
          <p:nvCxnSpPr>
            <p:cNvPr id="59" name="Straight Connector 58">
              <a:extLst>
                <a:ext uri="{FF2B5EF4-FFF2-40B4-BE49-F238E27FC236}">
                  <a16:creationId xmlns:a16="http://schemas.microsoft.com/office/drawing/2014/main" id="{5A5D09DC-2E00-0C4C-9C75-221BE3AE8C31}"/>
                </a:ext>
              </a:extLst>
            </p:cNvPr>
            <p:cNvCxnSpPr>
              <a:cxnSpLocks/>
            </p:cNvCxnSpPr>
            <p:nvPr/>
          </p:nvCxnSpPr>
          <p:spPr>
            <a:xfrm>
              <a:off x="4263862" y="3453575"/>
              <a:ext cx="590526" cy="2163"/>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9D3C75F-C075-0F4B-BE6D-18EAC160DFFB}"/>
                </a:ext>
              </a:extLst>
            </p:cNvPr>
            <p:cNvCxnSpPr>
              <a:cxnSpLocks/>
            </p:cNvCxnSpPr>
            <p:nvPr/>
          </p:nvCxnSpPr>
          <p:spPr>
            <a:xfrm>
              <a:off x="4912909" y="3455738"/>
              <a:ext cx="585082"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ABDCB42-6BC2-FA4E-9AF1-3900E7DC3466}"/>
                </a:ext>
              </a:extLst>
            </p:cNvPr>
            <p:cNvCxnSpPr>
              <a:cxnSpLocks/>
            </p:cNvCxnSpPr>
            <p:nvPr/>
          </p:nvCxnSpPr>
          <p:spPr>
            <a:xfrm>
              <a:off x="5619622" y="3460231"/>
              <a:ext cx="590526" cy="2163"/>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2A39153-F981-2543-A39C-4F18993C5A9B}"/>
                </a:ext>
              </a:extLst>
            </p:cNvPr>
            <p:cNvSpPr txBox="1"/>
            <p:nvPr/>
          </p:nvSpPr>
          <p:spPr>
            <a:xfrm>
              <a:off x="5074443" y="3314750"/>
              <a:ext cx="277320" cy="247442"/>
            </a:xfrm>
            <a:prstGeom prst="rect">
              <a:avLst/>
            </a:prstGeom>
            <a:noFill/>
          </p:spPr>
          <p:txBody>
            <a:bodyPr wrap="none" rtlCol="0">
              <a:spAutoFit/>
            </a:bodyPr>
            <a:lstStyle/>
            <a:p>
              <a:r>
                <a:rPr lang="en-US" sz="800" dirty="0"/>
                <a:t>*</a:t>
              </a:r>
            </a:p>
          </p:txBody>
        </p:sp>
      </p:grpSp>
      <p:grpSp>
        <p:nvGrpSpPr>
          <p:cNvPr id="63" name="Group 62">
            <a:extLst>
              <a:ext uri="{FF2B5EF4-FFF2-40B4-BE49-F238E27FC236}">
                <a16:creationId xmlns:a16="http://schemas.microsoft.com/office/drawing/2014/main" id="{7E4A93E1-427A-DB43-A05C-2FC139FBFCB2}"/>
              </a:ext>
            </a:extLst>
          </p:cNvPr>
          <p:cNvGrpSpPr/>
          <p:nvPr/>
        </p:nvGrpSpPr>
        <p:grpSpPr>
          <a:xfrm>
            <a:off x="3539864" y="4870455"/>
            <a:ext cx="1656030" cy="580448"/>
            <a:chOff x="4263862" y="3273621"/>
            <a:chExt cx="1946286" cy="666659"/>
          </a:xfrm>
        </p:grpSpPr>
        <p:cxnSp>
          <p:nvCxnSpPr>
            <p:cNvPr id="64" name="Straight Connector 63">
              <a:extLst>
                <a:ext uri="{FF2B5EF4-FFF2-40B4-BE49-F238E27FC236}">
                  <a16:creationId xmlns:a16="http://schemas.microsoft.com/office/drawing/2014/main" id="{3C3FF83B-BC26-9548-88C9-4B322DABAAED}"/>
                </a:ext>
              </a:extLst>
            </p:cNvPr>
            <p:cNvCxnSpPr>
              <a:cxnSpLocks/>
            </p:cNvCxnSpPr>
            <p:nvPr/>
          </p:nvCxnSpPr>
          <p:spPr>
            <a:xfrm>
              <a:off x="4271968" y="3885973"/>
              <a:ext cx="1938180"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8AB2ACF-14C5-C045-896C-2F0F1E9B8DF3}"/>
                </a:ext>
              </a:extLst>
            </p:cNvPr>
            <p:cNvSpPr txBox="1"/>
            <p:nvPr/>
          </p:nvSpPr>
          <p:spPr>
            <a:xfrm>
              <a:off x="5123077" y="3724836"/>
              <a:ext cx="235962" cy="215444"/>
            </a:xfrm>
            <a:prstGeom prst="rect">
              <a:avLst/>
            </a:prstGeom>
            <a:noFill/>
          </p:spPr>
          <p:txBody>
            <a:bodyPr wrap="none" rtlCol="0">
              <a:spAutoFit/>
            </a:bodyPr>
            <a:lstStyle/>
            <a:p>
              <a:r>
                <a:rPr lang="en-US" sz="800" dirty="0"/>
                <a:t>*</a:t>
              </a:r>
            </a:p>
          </p:txBody>
        </p:sp>
        <p:cxnSp>
          <p:nvCxnSpPr>
            <p:cNvPr id="66" name="Straight Connector 65">
              <a:extLst>
                <a:ext uri="{FF2B5EF4-FFF2-40B4-BE49-F238E27FC236}">
                  <a16:creationId xmlns:a16="http://schemas.microsoft.com/office/drawing/2014/main" id="{D030738D-D8EF-5145-9B8C-148C3CC1E1E1}"/>
                </a:ext>
              </a:extLst>
            </p:cNvPr>
            <p:cNvCxnSpPr>
              <a:cxnSpLocks/>
            </p:cNvCxnSpPr>
            <p:nvPr/>
          </p:nvCxnSpPr>
          <p:spPr>
            <a:xfrm>
              <a:off x="4271968" y="3735815"/>
              <a:ext cx="1301838"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FCD665-1EF5-D444-A37F-B6A414DB0E6E}"/>
                </a:ext>
              </a:extLst>
            </p:cNvPr>
            <p:cNvCxnSpPr>
              <a:cxnSpLocks/>
            </p:cNvCxnSpPr>
            <p:nvPr/>
          </p:nvCxnSpPr>
          <p:spPr>
            <a:xfrm>
              <a:off x="4908310" y="3599104"/>
              <a:ext cx="1301838"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105C881-7B8E-5549-891B-36303E3E257C}"/>
                </a:ext>
              </a:extLst>
            </p:cNvPr>
            <p:cNvSpPr txBox="1"/>
            <p:nvPr/>
          </p:nvSpPr>
          <p:spPr>
            <a:xfrm>
              <a:off x="4377367" y="3273621"/>
              <a:ext cx="388474" cy="247443"/>
            </a:xfrm>
            <a:prstGeom prst="rect">
              <a:avLst/>
            </a:prstGeom>
            <a:noFill/>
          </p:spPr>
          <p:txBody>
            <a:bodyPr wrap="none" rtlCol="0">
              <a:spAutoFit/>
            </a:bodyPr>
            <a:lstStyle/>
            <a:p>
              <a:r>
                <a:rPr lang="en-US" sz="800" dirty="0" err="1"/>
                <a:t>n.s</a:t>
              </a:r>
              <a:r>
                <a:rPr lang="en-US" sz="800" dirty="0"/>
                <a:t>.</a:t>
              </a:r>
            </a:p>
          </p:txBody>
        </p:sp>
        <p:sp>
          <p:nvSpPr>
            <p:cNvPr id="69" name="TextBox 68">
              <a:extLst>
                <a:ext uri="{FF2B5EF4-FFF2-40B4-BE49-F238E27FC236}">
                  <a16:creationId xmlns:a16="http://schemas.microsoft.com/office/drawing/2014/main" id="{DDE4797D-6F45-AA4B-951D-837F5DEDEEB3}"/>
                </a:ext>
              </a:extLst>
            </p:cNvPr>
            <p:cNvSpPr txBox="1"/>
            <p:nvPr/>
          </p:nvSpPr>
          <p:spPr>
            <a:xfrm>
              <a:off x="5717878" y="3281345"/>
              <a:ext cx="388474" cy="247443"/>
            </a:xfrm>
            <a:prstGeom prst="rect">
              <a:avLst/>
            </a:prstGeom>
            <a:noFill/>
          </p:spPr>
          <p:txBody>
            <a:bodyPr wrap="none" rtlCol="0">
              <a:spAutoFit/>
            </a:bodyPr>
            <a:lstStyle/>
            <a:p>
              <a:r>
                <a:rPr lang="en-US" sz="800" dirty="0" err="1"/>
                <a:t>n.s</a:t>
              </a:r>
              <a:r>
                <a:rPr lang="en-US" sz="800" dirty="0"/>
                <a:t>.</a:t>
              </a:r>
            </a:p>
          </p:txBody>
        </p:sp>
        <p:sp>
          <p:nvSpPr>
            <p:cNvPr id="70" name="TextBox 69">
              <a:extLst>
                <a:ext uri="{FF2B5EF4-FFF2-40B4-BE49-F238E27FC236}">
                  <a16:creationId xmlns:a16="http://schemas.microsoft.com/office/drawing/2014/main" id="{4AC6A1AC-D5D7-E340-8F38-DAE9C9B0B63C}"/>
                </a:ext>
              </a:extLst>
            </p:cNvPr>
            <p:cNvSpPr txBox="1"/>
            <p:nvPr/>
          </p:nvSpPr>
          <p:spPr>
            <a:xfrm>
              <a:off x="5455825" y="3453575"/>
              <a:ext cx="235962" cy="215444"/>
            </a:xfrm>
            <a:prstGeom prst="rect">
              <a:avLst/>
            </a:prstGeom>
            <a:noFill/>
          </p:spPr>
          <p:txBody>
            <a:bodyPr wrap="none" rtlCol="0">
              <a:spAutoFit/>
            </a:bodyPr>
            <a:lstStyle/>
            <a:p>
              <a:r>
                <a:rPr lang="en-US" sz="800" dirty="0"/>
                <a:t>*</a:t>
              </a:r>
            </a:p>
          </p:txBody>
        </p:sp>
        <p:sp>
          <p:nvSpPr>
            <p:cNvPr id="71" name="TextBox 70">
              <a:extLst>
                <a:ext uri="{FF2B5EF4-FFF2-40B4-BE49-F238E27FC236}">
                  <a16:creationId xmlns:a16="http://schemas.microsoft.com/office/drawing/2014/main" id="{FA5DC385-D903-C647-BE71-AC259B48D691}"/>
                </a:ext>
              </a:extLst>
            </p:cNvPr>
            <p:cNvSpPr txBox="1"/>
            <p:nvPr/>
          </p:nvSpPr>
          <p:spPr>
            <a:xfrm>
              <a:off x="4731339" y="3608181"/>
              <a:ext cx="235962" cy="215444"/>
            </a:xfrm>
            <a:prstGeom prst="rect">
              <a:avLst/>
            </a:prstGeom>
            <a:noFill/>
          </p:spPr>
          <p:txBody>
            <a:bodyPr wrap="none" rtlCol="0">
              <a:spAutoFit/>
            </a:bodyPr>
            <a:lstStyle/>
            <a:p>
              <a:r>
                <a:rPr lang="en-US" sz="800" dirty="0"/>
                <a:t>*</a:t>
              </a:r>
            </a:p>
          </p:txBody>
        </p:sp>
        <p:cxnSp>
          <p:nvCxnSpPr>
            <p:cNvPr id="72" name="Straight Connector 71">
              <a:extLst>
                <a:ext uri="{FF2B5EF4-FFF2-40B4-BE49-F238E27FC236}">
                  <a16:creationId xmlns:a16="http://schemas.microsoft.com/office/drawing/2014/main" id="{21D6693E-0338-C24B-9905-0F25D8B5D64C}"/>
                </a:ext>
              </a:extLst>
            </p:cNvPr>
            <p:cNvCxnSpPr>
              <a:cxnSpLocks/>
            </p:cNvCxnSpPr>
            <p:nvPr/>
          </p:nvCxnSpPr>
          <p:spPr>
            <a:xfrm>
              <a:off x="4263862" y="3453575"/>
              <a:ext cx="590526" cy="2163"/>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F800E9-0EA8-9D4C-9F50-FD1139DAAD67}"/>
                </a:ext>
              </a:extLst>
            </p:cNvPr>
            <p:cNvCxnSpPr>
              <a:cxnSpLocks/>
            </p:cNvCxnSpPr>
            <p:nvPr/>
          </p:nvCxnSpPr>
          <p:spPr>
            <a:xfrm>
              <a:off x="4912909" y="3455738"/>
              <a:ext cx="585082" cy="0"/>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2227176-E665-6449-BBDE-80C7A64428DD}"/>
                </a:ext>
              </a:extLst>
            </p:cNvPr>
            <p:cNvCxnSpPr>
              <a:cxnSpLocks/>
            </p:cNvCxnSpPr>
            <p:nvPr/>
          </p:nvCxnSpPr>
          <p:spPr>
            <a:xfrm>
              <a:off x="5619622" y="3460231"/>
              <a:ext cx="590526" cy="2163"/>
            </a:xfrm>
            <a:prstGeom prst="line">
              <a:avLst/>
            </a:prstGeom>
            <a:ln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97C84410-976E-324D-B6C5-490B9566D0B3}"/>
                </a:ext>
              </a:extLst>
            </p:cNvPr>
            <p:cNvSpPr txBox="1"/>
            <p:nvPr/>
          </p:nvSpPr>
          <p:spPr>
            <a:xfrm>
              <a:off x="5074443" y="3314750"/>
              <a:ext cx="277320" cy="247442"/>
            </a:xfrm>
            <a:prstGeom prst="rect">
              <a:avLst/>
            </a:prstGeom>
            <a:noFill/>
          </p:spPr>
          <p:txBody>
            <a:bodyPr wrap="none" rtlCol="0">
              <a:spAutoFit/>
            </a:bodyPr>
            <a:lstStyle/>
            <a:p>
              <a:r>
                <a:rPr lang="en-US" sz="800" dirty="0"/>
                <a:t>*</a:t>
              </a:r>
            </a:p>
          </p:txBody>
        </p:sp>
      </p:grpSp>
      <p:sp>
        <p:nvSpPr>
          <p:cNvPr id="76" name="TextBox 75">
            <a:extLst>
              <a:ext uri="{FF2B5EF4-FFF2-40B4-BE49-F238E27FC236}">
                <a16:creationId xmlns:a16="http://schemas.microsoft.com/office/drawing/2014/main" id="{2EE44488-7891-4146-95D5-C400D08ADB3F}"/>
              </a:ext>
            </a:extLst>
          </p:cNvPr>
          <p:cNvSpPr txBox="1"/>
          <p:nvPr/>
        </p:nvSpPr>
        <p:spPr>
          <a:xfrm>
            <a:off x="5518675" y="5022424"/>
            <a:ext cx="1223412" cy="400110"/>
          </a:xfrm>
          <a:prstGeom prst="rect">
            <a:avLst/>
          </a:prstGeom>
          <a:noFill/>
        </p:spPr>
        <p:txBody>
          <a:bodyPr wrap="none" rtlCol="0">
            <a:spAutoFit/>
          </a:bodyPr>
          <a:lstStyle/>
          <a:p>
            <a:r>
              <a:rPr lang="en-US" sz="1000" dirty="0" err="1"/>
              <a:t>n.s</a:t>
            </a:r>
            <a:r>
              <a:rPr lang="en-US" sz="1000" dirty="0"/>
              <a:t>. = not significant</a:t>
            </a:r>
          </a:p>
          <a:p>
            <a:r>
              <a:rPr lang="en-US" sz="1000" dirty="0"/>
              <a:t>* = &lt;0.001</a:t>
            </a:r>
          </a:p>
        </p:txBody>
      </p:sp>
      <p:sp>
        <p:nvSpPr>
          <p:cNvPr id="77" name="TextBox 76">
            <a:extLst>
              <a:ext uri="{FF2B5EF4-FFF2-40B4-BE49-F238E27FC236}">
                <a16:creationId xmlns:a16="http://schemas.microsoft.com/office/drawing/2014/main" id="{7C01A206-79AF-C240-BF1D-DF74F79846B3}"/>
              </a:ext>
            </a:extLst>
          </p:cNvPr>
          <p:cNvSpPr txBox="1"/>
          <p:nvPr/>
        </p:nvSpPr>
        <p:spPr>
          <a:xfrm>
            <a:off x="5488490" y="1353394"/>
            <a:ext cx="1223412" cy="400110"/>
          </a:xfrm>
          <a:prstGeom prst="rect">
            <a:avLst/>
          </a:prstGeom>
          <a:noFill/>
        </p:spPr>
        <p:txBody>
          <a:bodyPr wrap="none" rtlCol="0">
            <a:spAutoFit/>
          </a:bodyPr>
          <a:lstStyle/>
          <a:p>
            <a:r>
              <a:rPr lang="en-US" sz="1000" dirty="0" err="1"/>
              <a:t>n.s</a:t>
            </a:r>
            <a:r>
              <a:rPr lang="en-US" sz="1000" dirty="0"/>
              <a:t>. = not significant</a:t>
            </a:r>
          </a:p>
          <a:p>
            <a:r>
              <a:rPr lang="en-US" sz="1000" dirty="0"/>
              <a:t>* = &lt;0.001</a:t>
            </a:r>
          </a:p>
        </p:txBody>
      </p:sp>
      <p:sp>
        <p:nvSpPr>
          <p:cNvPr id="78" name="TextBox 77">
            <a:extLst>
              <a:ext uri="{FF2B5EF4-FFF2-40B4-BE49-F238E27FC236}">
                <a16:creationId xmlns:a16="http://schemas.microsoft.com/office/drawing/2014/main" id="{FC8437A5-4AB7-CC48-886C-883C42681AD2}"/>
              </a:ext>
            </a:extLst>
          </p:cNvPr>
          <p:cNvSpPr txBox="1"/>
          <p:nvPr/>
        </p:nvSpPr>
        <p:spPr>
          <a:xfrm>
            <a:off x="605307" y="1442247"/>
            <a:ext cx="293670" cy="307777"/>
          </a:xfrm>
          <a:prstGeom prst="rect">
            <a:avLst/>
          </a:prstGeom>
          <a:noFill/>
          <a:ln>
            <a:noFill/>
          </a:ln>
        </p:spPr>
        <p:txBody>
          <a:bodyPr wrap="none" rtlCol="0">
            <a:spAutoFit/>
          </a:bodyPr>
          <a:lstStyle/>
          <a:p>
            <a:r>
              <a:rPr lang="en-US" sz="1400" b="1" dirty="0"/>
              <a:t>A</a:t>
            </a:r>
          </a:p>
        </p:txBody>
      </p:sp>
      <p:sp>
        <p:nvSpPr>
          <p:cNvPr id="79" name="TextBox 78">
            <a:extLst>
              <a:ext uri="{FF2B5EF4-FFF2-40B4-BE49-F238E27FC236}">
                <a16:creationId xmlns:a16="http://schemas.microsoft.com/office/drawing/2014/main" id="{E67D1AB5-EBC7-6541-BDA6-2F3967866D07}"/>
              </a:ext>
            </a:extLst>
          </p:cNvPr>
          <p:cNvSpPr txBox="1"/>
          <p:nvPr/>
        </p:nvSpPr>
        <p:spPr>
          <a:xfrm>
            <a:off x="3125721" y="1442247"/>
            <a:ext cx="293670" cy="307777"/>
          </a:xfrm>
          <a:prstGeom prst="rect">
            <a:avLst/>
          </a:prstGeom>
          <a:noFill/>
          <a:ln>
            <a:noFill/>
          </a:ln>
        </p:spPr>
        <p:txBody>
          <a:bodyPr wrap="none" rtlCol="0">
            <a:spAutoFit/>
          </a:bodyPr>
          <a:lstStyle/>
          <a:p>
            <a:r>
              <a:rPr lang="en-US" sz="1400" b="1" dirty="0"/>
              <a:t>B</a:t>
            </a:r>
          </a:p>
        </p:txBody>
      </p:sp>
      <p:sp>
        <p:nvSpPr>
          <p:cNvPr id="80" name="TextBox 79">
            <a:extLst>
              <a:ext uri="{FF2B5EF4-FFF2-40B4-BE49-F238E27FC236}">
                <a16:creationId xmlns:a16="http://schemas.microsoft.com/office/drawing/2014/main" id="{2588EFAD-C06A-044C-BE3B-150350BFCA87}"/>
              </a:ext>
            </a:extLst>
          </p:cNvPr>
          <p:cNvSpPr txBox="1"/>
          <p:nvPr/>
        </p:nvSpPr>
        <p:spPr>
          <a:xfrm>
            <a:off x="612520" y="5135636"/>
            <a:ext cx="279244" cy="307777"/>
          </a:xfrm>
          <a:prstGeom prst="rect">
            <a:avLst/>
          </a:prstGeom>
          <a:noFill/>
          <a:ln>
            <a:noFill/>
          </a:ln>
        </p:spPr>
        <p:txBody>
          <a:bodyPr wrap="none" rtlCol="0">
            <a:spAutoFit/>
          </a:bodyPr>
          <a:lstStyle/>
          <a:p>
            <a:r>
              <a:rPr lang="en-US" sz="1400" b="1" dirty="0"/>
              <a:t>C</a:t>
            </a:r>
          </a:p>
        </p:txBody>
      </p:sp>
      <p:sp>
        <p:nvSpPr>
          <p:cNvPr id="81" name="TextBox 80">
            <a:extLst>
              <a:ext uri="{FF2B5EF4-FFF2-40B4-BE49-F238E27FC236}">
                <a16:creationId xmlns:a16="http://schemas.microsoft.com/office/drawing/2014/main" id="{B99D6E3A-619A-7B4D-8A9D-7DD3E5323F4D}"/>
              </a:ext>
            </a:extLst>
          </p:cNvPr>
          <p:cNvSpPr txBox="1"/>
          <p:nvPr/>
        </p:nvSpPr>
        <p:spPr>
          <a:xfrm>
            <a:off x="3123316" y="5135636"/>
            <a:ext cx="298480" cy="307777"/>
          </a:xfrm>
          <a:prstGeom prst="rect">
            <a:avLst/>
          </a:prstGeom>
          <a:noFill/>
          <a:ln>
            <a:noFill/>
          </a:ln>
        </p:spPr>
        <p:txBody>
          <a:bodyPr wrap="none" rtlCol="0">
            <a:spAutoFit/>
          </a:bodyPr>
          <a:lstStyle/>
          <a:p>
            <a:r>
              <a:rPr lang="en-US" sz="1400" b="1" dirty="0"/>
              <a:t>D</a:t>
            </a:r>
          </a:p>
        </p:txBody>
      </p:sp>
    </p:spTree>
    <p:extLst>
      <p:ext uri="{BB962C8B-B14F-4D97-AF65-F5344CB8AC3E}">
        <p14:creationId xmlns:p14="http://schemas.microsoft.com/office/powerpoint/2010/main" val="405074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40C982-0BDD-E540-AC0A-F54F98962643}"/>
              </a:ext>
            </a:extLst>
          </p:cNvPr>
          <p:cNvPicPr>
            <a:picLocks noChangeAspect="1"/>
          </p:cNvPicPr>
          <p:nvPr/>
        </p:nvPicPr>
        <p:blipFill rotWithShape="1">
          <a:blip r:embed="rId2"/>
          <a:srcRect t="5305" b="70172"/>
          <a:stretch/>
        </p:blipFill>
        <p:spPr>
          <a:xfrm>
            <a:off x="457200" y="967562"/>
            <a:ext cx="5943600" cy="1977657"/>
          </a:xfrm>
          <a:prstGeom prst="rect">
            <a:avLst/>
          </a:prstGeom>
        </p:spPr>
      </p:pic>
      <p:sp>
        <p:nvSpPr>
          <p:cNvPr id="2" name="TextBox 1">
            <a:extLst>
              <a:ext uri="{FF2B5EF4-FFF2-40B4-BE49-F238E27FC236}">
                <a16:creationId xmlns:a16="http://schemas.microsoft.com/office/drawing/2014/main" id="{A4DD3F03-8726-AC47-AA48-8F0AF2F2A87B}"/>
              </a:ext>
            </a:extLst>
          </p:cNvPr>
          <p:cNvSpPr txBox="1"/>
          <p:nvPr/>
        </p:nvSpPr>
        <p:spPr>
          <a:xfrm>
            <a:off x="364029" y="690563"/>
            <a:ext cx="6285888"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Supplementary Table 6</a:t>
            </a:r>
            <a:r>
              <a:rPr lang="en-US" sz="1200" dirty="0">
                <a:latin typeface="Times New Roman" panose="02020603050405020304" pitchFamily="18" charset="0"/>
                <a:cs typeface="Times New Roman" panose="02020603050405020304" pitchFamily="18" charset="0"/>
              </a:rPr>
              <a:t>. RNA expression differences by enhancer types in WT and KMT2CKO</a:t>
            </a:r>
          </a:p>
        </p:txBody>
      </p:sp>
      <p:pic>
        <p:nvPicPr>
          <p:cNvPr id="4" name="Picture 3">
            <a:extLst>
              <a:ext uri="{FF2B5EF4-FFF2-40B4-BE49-F238E27FC236}">
                <a16:creationId xmlns:a16="http://schemas.microsoft.com/office/drawing/2014/main" id="{0DDED750-2CA5-2542-B3E0-1B9B9A7E6D7D}"/>
              </a:ext>
            </a:extLst>
          </p:cNvPr>
          <p:cNvPicPr>
            <a:picLocks noChangeAspect="1"/>
          </p:cNvPicPr>
          <p:nvPr/>
        </p:nvPicPr>
        <p:blipFill rotWithShape="1">
          <a:blip r:embed="rId2"/>
          <a:srcRect t="35981"/>
          <a:stretch/>
        </p:blipFill>
        <p:spPr>
          <a:xfrm>
            <a:off x="457200" y="3833291"/>
            <a:ext cx="5943600" cy="5162844"/>
          </a:xfrm>
          <a:prstGeom prst="rect">
            <a:avLst/>
          </a:prstGeom>
        </p:spPr>
      </p:pic>
      <p:sp>
        <p:nvSpPr>
          <p:cNvPr id="5" name="TextBox 4">
            <a:extLst>
              <a:ext uri="{FF2B5EF4-FFF2-40B4-BE49-F238E27FC236}">
                <a16:creationId xmlns:a16="http://schemas.microsoft.com/office/drawing/2014/main" id="{2728E592-54EE-0744-9F6B-E1808D677D60}"/>
              </a:ext>
            </a:extLst>
          </p:cNvPr>
          <p:cNvSpPr txBox="1"/>
          <p:nvPr/>
        </p:nvSpPr>
        <p:spPr>
          <a:xfrm>
            <a:off x="457200" y="3371626"/>
            <a:ext cx="5402363"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Supplementary Table 7</a:t>
            </a:r>
            <a:r>
              <a:rPr lang="en-US" sz="1200" dirty="0">
                <a:latin typeface="Times New Roman" panose="02020603050405020304" pitchFamily="18" charset="0"/>
                <a:cs typeface="Times New Roman" panose="02020603050405020304" pitchFamily="18" charset="0"/>
              </a:rPr>
              <a:t>. Pairwise differences between gene expression and their associated enhancer type (tested for honest significant difference).</a:t>
            </a:r>
          </a:p>
        </p:txBody>
      </p:sp>
    </p:spTree>
    <p:extLst>
      <p:ext uri="{BB962C8B-B14F-4D97-AF65-F5344CB8AC3E}">
        <p14:creationId xmlns:p14="http://schemas.microsoft.com/office/powerpoint/2010/main" val="254170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38E970-4693-864A-BB4B-DDB7F1442789}"/>
              </a:ext>
            </a:extLst>
          </p:cNvPr>
          <p:cNvPicPr>
            <a:picLocks noChangeAspect="1"/>
          </p:cNvPicPr>
          <p:nvPr/>
        </p:nvPicPr>
        <p:blipFill rotWithShape="1">
          <a:blip r:embed="rId2"/>
          <a:srcRect t="4082" b="61870"/>
          <a:stretch/>
        </p:blipFill>
        <p:spPr>
          <a:xfrm>
            <a:off x="457200" y="1152229"/>
            <a:ext cx="5943600" cy="1963112"/>
          </a:xfrm>
          <a:prstGeom prst="rect">
            <a:avLst/>
          </a:prstGeom>
        </p:spPr>
      </p:pic>
      <p:sp>
        <p:nvSpPr>
          <p:cNvPr id="4" name="TextBox 3">
            <a:extLst>
              <a:ext uri="{FF2B5EF4-FFF2-40B4-BE49-F238E27FC236}">
                <a16:creationId xmlns:a16="http://schemas.microsoft.com/office/drawing/2014/main" id="{A91FA18E-DBA2-9640-A5FD-C285E493544D}"/>
              </a:ext>
            </a:extLst>
          </p:cNvPr>
          <p:cNvSpPr txBox="1"/>
          <p:nvPr/>
        </p:nvSpPr>
        <p:spPr>
          <a:xfrm>
            <a:off x="364029" y="690563"/>
            <a:ext cx="5813487"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Supplementary Table 8</a:t>
            </a:r>
            <a:r>
              <a:rPr lang="en-US" sz="1200" dirty="0">
                <a:latin typeface="Times New Roman" panose="02020603050405020304" pitchFamily="18" charset="0"/>
                <a:cs typeface="Times New Roman" panose="02020603050405020304" pitchFamily="18" charset="0"/>
              </a:rPr>
              <a:t>. RNA expression differences by the number of active enhancers associated with each gene for both WT and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a:t>
            </a:r>
          </a:p>
        </p:txBody>
      </p:sp>
      <p:pic>
        <p:nvPicPr>
          <p:cNvPr id="5" name="Picture 4">
            <a:extLst>
              <a:ext uri="{FF2B5EF4-FFF2-40B4-BE49-F238E27FC236}">
                <a16:creationId xmlns:a16="http://schemas.microsoft.com/office/drawing/2014/main" id="{68015395-9620-0F4A-96C7-26ECCE1C56BA}"/>
              </a:ext>
            </a:extLst>
          </p:cNvPr>
          <p:cNvPicPr>
            <a:picLocks noChangeAspect="1"/>
          </p:cNvPicPr>
          <p:nvPr/>
        </p:nvPicPr>
        <p:blipFill rotWithShape="1">
          <a:blip r:embed="rId2"/>
          <a:srcRect t="47259"/>
          <a:stretch/>
        </p:blipFill>
        <p:spPr>
          <a:xfrm>
            <a:off x="457200" y="4572000"/>
            <a:ext cx="5943600" cy="3040912"/>
          </a:xfrm>
          <a:prstGeom prst="rect">
            <a:avLst/>
          </a:prstGeom>
        </p:spPr>
      </p:pic>
      <p:sp>
        <p:nvSpPr>
          <p:cNvPr id="6" name="TextBox 5">
            <a:extLst>
              <a:ext uri="{FF2B5EF4-FFF2-40B4-BE49-F238E27FC236}">
                <a16:creationId xmlns:a16="http://schemas.microsoft.com/office/drawing/2014/main" id="{E584D706-909D-9340-B284-79B44B04F2B9}"/>
              </a:ext>
            </a:extLst>
          </p:cNvPr>
          <p:cNvSpPr txBox="1"/>
          <p:nvPr/>
        </p:nvSpPr>
        <p:spPr>
          <a:xfrm>
            <a:off x="364028" y="4110335"/>
            <a:ext cx="5813487"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Supplementary Table 9</a:t>
            </a:r>
            <a:r>
              <a:rPr lang="en-US" sz="1200" dirty="0">
                <a:latin typeface="Times New Roman" panose="02020603050405020304" pitchFamily="18" charset="0"/>
                <a:cs typeface="Times New Roman" panose="02020603050405020304" pitchFamily="18" charset="0"/>
              </a:rPr>
              <a:t>. Pairwise differences between the number of active enhancers and the relative amount of gene expression (tested for honest significant difference).</a:t>
            </a:r>
          </a:p>
        </p:txBody>
      </p:sp>
    </p:spTree>
    <p:extLst>
      <p:ext uri="{BB962C8B-B14F-4D97-AF65-F5344CB8AC3E}">
        <p14:creationId xmlns:p14="http://schemas.microsoft.com/office/powerpoint/2010/main" val="3151965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F5A1D-2FFE-F847-B92E-0CCC3DC3A4A2}"/>
              </a:ext>
            </a:extLst>
          </p:cNvPr>
          <p:cNvSpPr>
            <a:spLocks noGrp="1"/>
          </p:cNvSpPr>
          <p:nvPr>
            <p:ph type="title"/>
          </p:nvPr>
        </p:nvSpPr>
        <p:spPr>
          <a:xfrm>
            <a:off x="194872" y="171172"/>
            <a:ext cx="6468255" cy="638297"/>
          </a:xfrm>
        </p:spPr>
        <p:txBody>
          <a:bodyPr>
            <a:normAutofit/>
          </a:bodyPr>
          <a:lstStyle/>
          <a:p>
            <a:r>
              <a:rPr lang="en-US" sz="1200" b="1" dirty="0">
                <a:latin typeface="Times New Roman" panose="02020603050405020304" pitchFamily="18" charset="0"/>
                <a:cs typeface="Times New Roman" panose="02020603050405020304" pitchFamily="18" charset="0"/>
              </a:rPr>
              <a:t>Supplementary Figure 14.</a:t>
            </a:r>
            <a:r>
              <a:rPr lang="en-US" sz="1200" dirty="0">
                <a:latin typeface="Times New Roman" panose="02020603050405020304" pitchFamily="18" charset="0"/>
                <a:cs typeface="Times New Roman" panose="02020603050405020304" pitchFamily="18" charset="0"/>
              </a:rPr>
              <a:t> Epigenome tracks for the genes shown in the STRING image of Supplementary Figure 6. Each panel shows the comparison between WT (BJFF) and KMT2CKO (KO) for RNA-seq, </a:t>
            </a:r>
            <a:r>
              <a:rPr lang="en-US" sz="1200" dirty="0" err="1">
                <a:latin typeface="Times New Roman" panose="02020603050405020304" pitchFamily="18" charset="0"/>
                <a:cs typeface="Times New Roman" panose="02020603050405020304" pitchFamily="18" charset="0"/>
              </a:rPr>
              <a:t>ChIPmentation</a:t>
            </a:r>
            <a:r>
              <a:rPr lang="en-US" sz="1200" dirty="0">
                <a:latin typeface="Times New Roman" panose="02020603050405020304" pitchFamily="18" charset="0"/>
                <a:cs typeface="Times New Roman" panose="02020603050405020304" pitchFamily="18" charset="0"/>
              </a:rPr>
              <a:t> of H3K27ac / H3K27me3 / H3K4me1 / H3K4me3, and ATAC-seq. </a:t>
            </a:r>
            <a:endParaRPr lang="en-US" sz="1200" b="1" dirty="0">
              <a:latin typeface="Times New Roman" panose="02020603050405020304" pitchFamily="18" charset="0"/>
              <a:cs typeface="Times New Roman" panose="02020603050405020304" pitchFamily="18" charset="0"/>
            </a:endParaRPr>
          </a:p>
        </p:txBody>
      </p:sp>
      <p:pic>
        <p:nvPicPr>
          <p:cNvPr id="3" name="Graphic 2">
            <a:extLst>
              <a:ext uri="{FF2B5EF4-FFF2-40B4-BE49-F238E27FC236}">
                <a16:creationId xmlns:a16="http://schemas.microsoft.com/office/drawing/2014/main" id="{01A88AFB-A54A-F549-880D-B48E2F80DB4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1970"/>
          <a:stretch/>
        </p:blipFill>
        <p:spPr>
          <a:xfrm>
            <a:off x="1332245" y="944996"/>
            <a:ext cx="4692274" cy="2677376"/>
          </a:xfrm>
          <a:prstGeom prst="rect">
            <a:avLst/>
          </a:prstGeom>
        </p:spPr>
      </p:pic>
      <p:pic>
        <p:nvPicPr>
          <p:cNvPr id="4" name="Graphic 3">
            <a:extLst>
              <a:ext uri="{FF2B5EF4-FFF2-40B4-BE49-F238E27FC236}">
                <a16:creationId xmlns:a16="http://schemas.microsoft.com/office/drawing/2014/main" id="{9E640FC5-DDC2-9645-9356-32D7ECF3CE7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3208"/>
          <a:stretch/>
        </p:blipFill>
        <p:spPr>
          <a:xfrm>
            <a:off x="1332244" y="3800716"/>
            <a:ext cx="4692274" cy="2378875"/>
          </a:xfrm>
          <a:prstGeom prst="rect">
            <a:avLst/>
          </a:prstGeom>
        </p:spPr>
      </p:pic>
      <p:pic>
        <p:nvPicPr>
          <p:cNvPr id="5" name="Graphic 4">
            <a:extLst>
              <a:ext uri="{FF2B5EF4-FFF2-40B4-BE49-F238E27FC236}">
                <a16:creationId xmlns:a16="http://schemas.microsoft.com/office/drawing/2014/main" id="{7131B8D2-C84B-3F46-B053-9E565614243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4269"/>
          <a:stretch/>
        </p:blipFill>
        <p:spPr>
          <a:xfrm>
            <a:off x="1332245" y="6357935"/>
            <a:ext cx="4692274" cy="2226739"/>
          </a:xfrm>
          <a:prstGeom prst="rect">
            <a:avLst/>
          </a:prstGeom>
        </p:spPr>
      </p:pic>
      <p:sp>
        <p:nvSpPr>
          <p:cNvPr id="6" name="TextBox 5">
            <a:extLst>
              <a:ext uri="{FF2B5EF4-FFF2-40B4-BE49-F238E27FC236}">
                <a16:creationId xmlns:a16="http://schemas.microsoft.com/office/drawing/2014/main" id="{8CD90699-1A9B-DB44-B8F0-8A383687F47D}"/>
              </a:ext>
            </a:extLst>
          </p:cNvPr>
          <p:cNvSpPr txBox="1"/>
          <p:nvPr/>
        </p:nvSpPr>
        <p:spPr>
          <a:xfrm>
            <a:off x="683890" y="1040231"/>
            <a:ext cx="593176" cy="307777"/>
          </a:xfrm>
          <a:prstGeom prst="rect">
            <a:avLst/>
          </a:prstGeom>
          <a:noFill/>
          <a:ln>
            <a:solidFill>
              <a:schemeClr val="tx1"/>
            </a:solidFill>
          </a:ln>
        </p:spPr>
        <p:txBody>
          <a:bodyPr wrap="none" rtlCol="0">
            <a:spAutoFit/>
          </a:bodyPr>
          <a:lstStyle/>
          <a:p>
            <a:r>
              <a:rPr lang="en-US" sz="1400" b="1" dirty="0"/>
              <a:t>A. AR</a:t>
            </a:r>
          </a:p>
        </p:txBody>
      </p:sp>
      <p:sp>
        <p:nvSpPr>
          <p:cNvPr id="7" name="TextBox 6">
            <a:extLst>
              <a:ext uri="{FF2B5EF4-FFF2-40B4-BE49-F238E27FC236}">
                <a16:creationId xmlns:a16="http://schemas.microsoft.com/office/drawing/2014/main" id="{EA73ABD1-C247-FD4E-A1E4-7DBD81965A82}"/>
              </a:ext>
            </a:extLst>
          </p:cNvPr>
          <p:cNvSpPr txBox="1"/>
          <p:nvPr/>
        </p:nvSpPr>
        <p:spPr>
          <a:xfrm>
            <a:off x="503171" y="3810908"/>
            <a:ext cx="829073" cy="307777"/>
          </a:xfrm>
          <a:prstGeom prst="rect">
            <a:avLst/>
          </a:prstGeom>
          <a:noFill/>
          <a:ln>
            <a:solidFill>
              <a:schemeClr val="tx1"/>
            </a:solidFill>
          </a:ln>
        </p:spPr>
        <p:txBody>
          <a:bodyPr wrap="none" rtlCol="0">
            <a:spAutoFit/>
          </a:bodyPr>
          <a:lstStyle/>
          <a:p>
            <a:r>
              <a:rPr lang="en-US" sz="1400" b="1" dirty="0"/>
              <a:t>B. ASCL1</a:t>
            </a:r>
          </a:p>
        </p:txBody>
      </p:sp>
      <p:sp>
        <p:nvSpPr>
          <p:cNvPr id="8" name="TextBox 7">
            <a:extLst>
              <a:ext uri="{FF2B5EF4-FFF2-40B4-BE49-F238E27FC236}">
                <a16:creationId xmlns:a16="http://schemas.microsoft.com/office/drawing/2014/main" id="{228E03FC-D600-FB4F-8242-113502A7D16F}"/>
              </a:ext>
            </a:extLst>
          </p:cNvPr>
          <p:cNvSpPr txBox="1"/>
          <p:nvPr/>
        </p:nvSpPr>
        <p:spPr>
          <a:xfrm>
            <a:off x="459505" y="6377102"/>
            <a:ext cx="872739" cy="307777"/>
          </a:xfrm>
          <a:prstGeom prst="rect">
            <a:avLst/>
          </a:prstGeom>
          <a:noFill/>
          <a:ln>
            <a:solidFill>
              <a:schemeClr val="tx1"/>
            </a:solidFill>
          </a:ln>
        </p:spPr>
        <p:txBody>
          <a:bodyPr wrap="none" rtlCol="0">
            <a:spAutoFit/>
          </a:bodyPr>
          <a:lstStyle/>
          <a:p>
            <a:r>
              <a:rPr lang="en-US" sz="1400" b="1" dirty="0"/>
              <a:t>C. ATOH1</a:t>
            </a:r>
          </a:p>
        </p:txBody>
      </p:sp>
      <p:cxnSp>
        <p:nvCxnSpPr>
          <p:cNvPr id="10" name="Straight Connector 9">
            <a:extLst>
              <a:ext uri="{FF2B5EF4-FFF2-40B4-BE49-F238E27FC236}">
                <a16:creationId xmlns:a16="http://schemas.microsoft.com/office/drawing/2014/main" id="{7DD466F2-02DA-C24D-9B87-4614461217B8}"/>
              </a:ext>
            </a:extLst>
          </p:cNvPr>
          <p:cNvCxnSpPr>
            <a:cxnSpLocks/>
          </p:cNvCxnSpPr>
          <p:nvPr/>
        </p:nvCxnSpPr>
        <p:spPr>
          <a:xfrm>
            <a:off x="859536" y="5244352"/>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23B7B0-622A-CC44-A14C-BF73AEE0AF62}"/>
              </a:ext>
            </a:extLst>
          </p:cNvPr>
          <p:cNvCxnSpPr>
            <a:cxnSpLocks/>
          </p:cNvCxnSpPr>
          <p:nvPr/>
        </p:nvCxnSpPr>
        <p:spPr>
          <a:xfrm>
            <a:off x="851647" y="2693893"/>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9CAEF0-D859-EE46-B3DE-6633608ECF84}"/>
              </a:ext>
            </a:extLst>
          </p:cNvPr>
          <p:cNvCxnSpPr>
            <a:cxnSpLocks/>
          </p:cNvCxnSpPr>
          <p:nvPr/>
        </p:nvCxnSpPr>
        <p:spPr>
          <a:xfrm>
            <a:off x="841248" y="7655857"/>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177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850C6F-C29D-044E-B748-19181FA98BE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1876"/>
          <a:stretch/>
        </p:blipFill>
        <p:spPr>
          <a:xfrm>
            <a:off x="1350532" y="471437"/>
            <a:ext cx="4692274" cy="2779104"/>
          </a:xfrm>
          <a:prstGeom prst="rect">
            <a:avLst/>
          </a:prstGeom>
        </p:spPr>
      </p:pic>
      <p:pic>
        <p:nvPicPr>
          <p:cNvPr id="5" name="Graphic 4">
            <a:extLst>
              <a:ext uri="{FF2B5EF4-FFF2-40B4-BE49-F238E27FC236}">
                <a16:creationId xmlns:a16="http://schemas.microsoft.com/office/drawing/2014/main" id="{91832375-6A02-0042-81A0-4E7652631C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2347"/>
          <a:stretch/>
        </p:blipFill>
        <p:spPr>
          <a:xfrm>
            <a:off x="1350532" y="3605508"/>
            <a:ext cx="4692274" cy="2606937"/>
          </a:xfrm>
          <a:prstGeom prst="rect">
            <a:avLst/>
          </a:prstGeom>
        </p:spPr>
      </p:pic>
      <p:pic>
        <p:nvPicPr>
          <p:cNvPr id="6" name="Graphic 5">
            <a:extLst>
              <a:ext uri="{FF2B5EF4-FFF2-40B4-BE49-F238E27FC236}">
                <a16:creationId xmlns:a16="http://schemas.microsoft.com/office/drawing/2014/main" id="{FFB03200-B4C7-9746-AE4A-A31AB73A183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2760"/>
          <a:stretch/>
        </p:blipFill>
        <p:spPr>
          <a:xfrm>
            <a:off x="1350532" y="6419929"/>
            <a:ext cx="4692274" cy="2430283"/>
          </a:xfrm>
          <a:prstGeom prst="rect">
            <a:avLst/>
          </a:prstGeom>
        </p:spPr>
      </p:pic>
      <p:sp>
        <p:nvSpPr>
          <p:cNvPr id="7" name="TextBox 6">
            <a:extLst>
              <a:ext uri="{FF2B5EF4-FFF2-40B4-BE49-F238E27FC236}">
                <a16:creationId xmlns:a16="http://schemas.microsoft.com/office/drawing/2014/main" id="{50B98ED9-419B-554F-BD88-DFECC0584765}"/>
              </a:ext>
            </a:extLst>
          </p:cNvPr>
          <p:cNvSpPr txBox="1"/>
          <p:nvPr/>
        </p:nvSpPr>
        <p:spPr>
          <a:xfrm>
            <a:off x="605584" y="885835"/>
            <a:ext cx="744948" cy="307777"/>
          </a:xfrm>
          <a:prstGeom prst="rect">
            <a:avLst/>
          </a:prstGeom>
          <a:noFill/>
          <a:ln>
            <a:solidFill>
              <a:schemeClr val="tx1"/>
            </a:solidFill>
          </a:ln>
        </p:spPr>
        <p:txBody>
          <a:bodyPr wrap="none" rtlCol="0">
            <a:spAutoFit/>
          </a:bodyPr>
          <a:lstStyle/>
          <a:p>
            <a:r>
              <a:rPr lang="en-US" sz="1400" b="1" dirty="0"/>
              <a:t>D. EBF1</a:t>
            </a:r>
          </a:p>
        </p:txBody>
      </p:sp>
      <p:sp>
        <p:nvSpPr>
          <p:cNvPr id="8" name="TextBox 7">
            <a:extLst>
              <a:ext uri="{FF2B5EF4-FFF2-40B4-BE49-F238E27FC236}">
                <a16:creationId xmlns:a16="http://schemas.microsoft.com/office/drawing/2014/main" id="{C88F0C8C-9CA2-7F4E-AA6D-54E252BA5A2F}"/>
              </a:ext>
            </a:extLst>
          </p:cNvPr>
          <p:cNvSpPr txBox="1"/>
          <p:nvPr/>
        </p:nvSpPr>
        <p:spPr>
          <a:xfrm>
            <a:off x="702341" y="3664604"/>
            <a:ext cx="648191" cy="307777"/>
          </a:xfrm>
          <a:prstGeom prst="rect">
            <a:avLst/>
          </a:prstGeom>
          <a:noFill/>
          <a:ln>
            <a:solidFill>
              <a:schemeClr val="tx1"/>
            </a:solidFill>
          </a:ln>
        </p:spPr>
        <p:txBody>
          <a:bodyPr wrap="none" rtlCol="0">
            <a:spAutoFit/>
          </a:bodyPr>
          <a:lstStyle/>
          <a:p>
            <a:r>
              <a:rPr lang="en-US" sz="1400" b="1" dirty="0"/>
              <a:t>E. FOS</a:t>
            </a:r>
          </a:p>
        </p:txBody>
      </p:sp>
      <p:sp>
        <p:nvSpPr>
          <p:cNvPr id="9" name="TextBox 8">
            <a:extLst>
              <a:ext uri="{FF2B5EF4-FFF2-40B4-BE49-F238E27FC236}">
                <a16:creationId xmlns:a16="http://schemas.microsoft.com/office/drawing/2014/main" id="{352021D1-4F38-8D4A-BE40-05D5507F8FD7}"/>
              </a:ext>
            </a:extLst>
          </p:cNvPr>
          <p:cNvSpPr txBox="1"/>
          <p:nvPr/>
        </p:nvSpPr>
        <p:spPr>
          <a:xfrm>
            <a:off x="514213" y="6230798"/>
            <a:ext cx="836319" cy="307777"/>
          </a:xfrm>
          <a:prstGeom prst="rect">
            <a:avLst/>
          </a:prstGeom>
          <a:noFill/>
          <a:ln>
            <a:solidFill>
              <a:schemeClr val="tx1"/>
            </a:solidFill>
          </a:ln>
        </p:spPr>
        <p:txBody>
          <a:bodyPr wrap="none" rtlCol="0">
            <a:spAutoFit/>
          </a:bodyPr>
          <a:lstStyle/>
          <a:p>
            <a:r>
              <a:rPr lang="en-US" sz="1400" b="1" dirty="0"/>
              <a:t>F. FOXA1</a:t>
            </a:r>
          </a:p>
        </p:txBody>
      </p:sp>
      <p:cxnSp>
        <p:nvCxnSpPr>
          <p:cNvPr id="11" name="Straight Connector 10">
            <a:extLst>
              <a:ext uri="{FF2B5EF4-FFF2-40B4-BE49-F238E27FC236}">
                <a16:creationId xmlns:a16="http://schemas.microsoft.com/office/drawing/2014/main" id="{BD4DE734-7F62-0346-8849-A1293BB8592E}"/>
              </a:ext>
            </a:extLst>
          </p:cNvPr>
          <p:cNvCxnSpPr>
            <a:cxnSpLocks/>
          </p:cNvCxnSpPr>
          <p:nvPr/>
        </p:nvCxnSpPr>
        <p:spPr>
          <a:xfrm>
            <a:off x="875769" y="5276818"/>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33188A-E385-2D47-ABD1-61910125D440}"/>
              </a:ext>
            </a:extLst>
          </p:cNvPr>
          <p:cNvCxnSpPr>
            <a:cxnSpLocks/>
          </p:cNvCxnSpPr>
          <p:nvPr/>
        </p:nvCxnSpPr>
        <p:spPr>
          <a:xfrm>
            <a:off x="869935" y="2327989"/>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AF761-FCCD-944D-B7C5-0EDCE32796C9}"/>
              </a:ext>
            </a:extLst>
          </p:cNvPr>
          <p:cNvCxnSpPr>
            <a:cxnSpLocks/>
          </p:cNvCxnSpPr>
          <p:nvPr/>
        </p:nvCxnSpPr>
        <p:spPr>
          <a:xfrm>
            <a:off x="864524" y="7904747"/>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642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FDAFFE-F54A-2049-8AC1-8834929A8E0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1918"/>
          <a:stretch/>
        </p:blipFill>
        <p:spPr>
          <a:xfrm>
            <a:off x="1533412" y="6085197"/>
            <a:ext cx="4692274" cy="2777761"/>
          </a:xfrm>
          <a:prstGeom prst="rect">
            <a:avLst/>
          </a:prstGeom>
        </p:spPr>
      </p:pic>
      <p:pic>
        <p:nvPicPr>
          <p:cNvPr id="5" name="Graphic 4">
            <a:extLst>
              <a:ext uri="{FF2B5EF4-FFF2-40B4-BE49-F238E27FC236}">
                <a16:creationId xmlns:a16="http://schemas.microsoft.com/office/drawing/2014/main" id="{F0A58F1D-FD25-164F-9C48-165E3D8275B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4026"/>
          <a:stretch/>
        </p:blipFill>
        <p:spPr>
          <a:xfrm>
            <a:off x="1533412" y="519068"/>
            <a:ext cx="4692274" cy="2314052"/>
          </a:xfrm>
          <a:prstGeom prst="rect">
            <a:avLst/>
          </a:prstGeom>
        </p:spPr>
      </p:pic>
      <p:pic>
        <p:nvPicPr>
          <p:cNvPr id="6" name="Graphic 5">
            <a:extLst>
              <a:ext uri="{FF2B5EF4-FFF2-40B4-BE49-F238E27FC236}">
                <a16:creationId xmlns:a16="http://schemas.microsoft.com/office/drawing/2014/main" id="{68B75913-EB86-2742-B1C8-4D71446FE7F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3108"/>
          <a:stretch/>
        </p:blipFill>
        <p:spPr>
          <a:xfrm>
            <a:off x="1551163" y="3361703"/>
            <a:ext cx="4692274" cy="2420593"/>
          </a:xfrm>
          <a:prstGeom prst="rect">
            <a:avLst/>
          </a:prstGeom>
        </p:spPr>
      </p:pic>
      <p:sp>
        <p:nvSpPr>
          <p:cNvPr id="7" name="TextBox 6">
            <a:extLst>
              <a:ext uri="{FF2B5EF4-FFF2-40B4-BE49-F238E27FC236}">
                <a16:creationId xmlns:a16="http://schemas.microsoft.com/office/drawing/2014/main" id="{79416287-D379-B342-A36E-FCADF84BEED0}"/>
              </a:ext>
            </a:extLst>
          </p:cNvPr>
          <p:cNvSpPr txBox="1"/>
          <p:nvPr/>
        </p:nvSpPr>
        <p:spPr>
          <a:xfrm>
            <a:off x="605584" y="468722"/>
            <a:ext cx="882486" cy="307777"/>
          </a:xfrm>
          <a:prstGeom prst="rect">
            <a:avLst/>
          </a:prstGeom>
          <a:noFill/>
          <a:ln>
            <a:solidFill>
              <a:schemeClr val="tx1"/>
            </a:solidFill>
          </a:ln>
        </p:spPr>
        <p:txBody>
          <a:bodyPr wrap="none" rtlCol="0">
            <a:spAutoFit/>
          </a:bodyPr>
          <a:lstStyle/>
          <a:p>
            <a:r>
              <a:rPr lang="en-US" sz="1400" b="1" dirty="0"/>
              <a:t>G. FOXA2</a:t>
            </a:r>
          </a:p>
        </p:txBody>
      </p:sp>
      <p:sp>
        <p:nvSpPr>
          <p:cNvPr id="8" name="TextBox 7">
            <a:extLst>
              <a:ext uri="{FF2B5EF4-FFF2-40B4-BE49-F238E27FC236}">
                <a16:creationId xmlns:a16="http://schemas.microsoft.com/office/drawing/2014/main" id="{C5EB3A16-6786-9646-8201-B1BF22F19409}"/>
              </a:ext>
            </a:extLst>
          </p:cNvPr>
          <p:cNvSpPr txBox="1"/>
          <p:nvPr/>
        </p:nvSpPr>
        <p:spPr>
          <a:xfrm>
            <a:off x="639248" y="3404427"/>
            <a:ext cx="848822" cy="307777"/>
          </a:xfrm>
          <a:prstGeom prst="rect">
            <a:avLst/>
          </a:prstGeom>
          <a:noFill/>
          <a:ln>
            <a:solidFill>
              <a:schemeClr val="tx1"/>
            </a:solidFill>
          </a:ln>
        </p:spPr>
        <p:txBody>
          <a:bodyPr wrap="none" rtlCol="0">
            <a:spAutoFit/>
          </a:bodyPr>
          <a:lstStyle/>
          <a:p>
            <a:r>
              <a:rPr lang="en-US" sz="1400" b="1" dirty="0"/>
              <a:t>H. FOXL1</a:t>
            </a:r>
          </a:p>
        </p:txBody>
      </p:sp>
      <p:sp>
        <p:nvSpPr>
          <p:cNvPr id="9" name="TextBox 8">
            <a:extLst>
              <a:ext uri="{FF2B5EF4-FFF2-40B4-BE49-F238E27FC236}">
                <a16:creationId xmlns:a16="http://schemas.microsoft.com/office/drawing/2014/main" id="{ABECA9BB-4ED7-734E-8FA2-C7FEF809D261}"/>
              </a:ext>
            </a:extLst>
          </p:cNvPr>
          <p:cNvSpPr txBox="1"/>
          <p:nvPr/>
        </p:nvSpPr>
        <p:spPr>
          <a:xfrm>
            <a:off x="651751" y="6186243"/>
            <a:ext cx="803938" cy="307777"/>
          </a:xfrm>
          <a:prstGeom prst="rect">
            <a:avLst/>
          </a:prstGeom>
          <a:noFill/>
          <a:ln>
            <a:solidFill>
              <a:schemeClr val="tx1"/>
            </a:solidFill>
          </a:ln>
        </p:spPr>
        <p:txBody>
          <a:bodyPr wrap="none" rtlCol="0">
            <a:spAutoFit/>
          </a:bodyPr>
          <a:lstStyle/>
          <a:p>
            <a:r>
              <a:rPr lang="en-US" sz="1400" b="1" dirty="0"/>
              <a:t>I. FOXP1</a:t>
            </a:r>
          </a:p>
        </p:txBody>
      </p:sp>
      <p:cxnSp>
        <p:nvCxnSpPr>
          <p:cNvPr id="10" name="Straight Connector 9">
            <a:extLst>
              <a:ext uri="{FF2B5EF4-FFF2-40B4-BE49-F238E27FC236}">
                <a16:creationId xmlns:a16="http://schemas.microsoft.com/office/drawing/2014/main" id="{DE21E223-7AFA-0848-A282-733FE23AB522}"/>
              </a:ext>
            </a:extLst>
          </p:cNvPr>
          <p:cNvCxnSpPr>
            <a:cxnSpLocks/>
          </p:cNvCxnSpPr>
          <p:nvPr/>
        </p:nvCxnSpPr>
        <p:spPr>
          <a:xfrm>
            <a:off x="1078455" y="4852455"/>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E86653-1E40-5B42-BE61-05012105D6F9}"/>
              </a:ext>
            </a:extLst>
          </p:cNvPr>
          <p:cNvCxnSpPr>
            <a:cxnSpLocks/>
          </p:cNvCxnSpPr>
          <p:nvPr/>
        </p:nvCxnSpPr>
        <p:spPr>
          <a:xfrm>
            <a:off x="1054606" y="1913730"/>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2457D1-FBEE-3946-81CC-CE889CD0577E}"/>
              </a:ext>
            </a:extLst>
          </p:cNvPr>
          <p:cNvCxnSpPr>
            <a:cxnSpLocks/>
          </p:cNvCxnSpPr>
          <p:nvPr/>
        </p:nvCxnSpPr>
        <p:spPr>
          <a:xfrm>
            <a:off x="1046827" y="7945163"/>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869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0056CD7-71D9-AB44-8F4C-49471EC215E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2716"/>
          <a:stretch/>
        </p:blipFill>
        <p:spPr>
          <a:xfrm>
            <a:off x="1379835" y="3172911"/>
            <a:ext cx="4692274" cy="2697787"/>
          </a:xfrm>
          <a:prstGeom prst="rect">
            <a:avLst/>
          </a:prstGeom>
        </p:spPr>
      </p:pic>
      <p:pic>
        <p:nvPicPr>
          <p:cNvPr id="5" name="Graphic 4">
            <a:extLst>
              <a:ext uri="{FF2B5EF4-FFF2-40B4-BE49-F238E27FC236}">
                <a16:creationId xmlns:a16="http://schemas.microsoft.com/office/drawing/2014/main" id="{70AD1667-A463-4747-9221-66F755DA1D9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3246"/>
          <a:stretch/>
        </p:blipFill>
        <p:spPr>
          <a:xfrm>
            <a:off x="1379835" y="6186243"/>
            <a:ext cx="4692274" cy="2498487"/>
          </a:xfrm>
          <a:prstGeom prst="rect">
            <a:avLst/>
          </a:prstGeom>
        </p:spPr>
      </p:pic>
      <p:pic>
        <p:nvPicPr>
          <p:cNvPr id="6" name="Graphic 5">
            <a:extLst>
              <a:ext uri="{FF2B5EF4-FFF2-40B4-BE49-F238E27FC236}">
                <a16:creationId xmlns:a16="http://schemas.microsoft.com/office/drawing/2014/main" id="{700DF8AB-6C06-EA40-9582-C1398C85445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1741"/>
          <a:stretch/>
        </p:blipFill>
        <p:spPr>
          <a:xfrm>
            <a:off x="1379835" y="473293"/>
            <a:ext cx="4692274" cy="2458680"/>
          </a:xfrm>
          <a:prstGeom prst="rect">
            <a:avLst/>
          </a:prstGeom>
        </p:spPr>
      </p:pic>
      <p:sp>
        <p:nvSpPr>
          <p:cNvPr id="7" name="TextBox 6">
            <a:extLst>
              <a:ext uri="{FF2B5EF4-FFF2-40B4-BE49-F238E27FC236}">
                <a16:creationId xmlns:a16="http://schemas.microsoft.com/office/drawing/2014/main" id="{F22DA93B-C88A-F44F-BF7F-257928420667}"/>
              </a:ext>
            </a:extLst>
          </p:cNvPr>
          <p:cNvSpPr txBox="1"/>
          <p:nvPr/>
        </p:nvSpPr>
        <p:spPr>
          <a:xfrm>
            <a:off x="741021" y="468722"/>
            <a:ext cx="581569" cy="307777"/>
          </a:xfrm>
          <a:prstGeom prst="rect">
            <a:avLst/>
          </a:prstGeom>
          <a:noFill/>
          <a:ln>
            <a:solidFill>
              <a:schemeClr val="tx1"/>
            </a:solidFill>
          </a:ln>
        </p:spPr>
        <p:txBody>
          <a:bodyPr wrap="none" rtlCol="0">
            <a:spAutoFit/>
          </a:bodyPr>
          <a:lstStyle/>
          <a:p>
            <a:r>
              <a:rPr lang="en-US" sz="1400" b="1" dirty="0"/>
              <a:t>J. FST</a:t>
            </a:r>
          </a:p>
        </p:txBody>
      </p:sp>
      <p:sp>
        <p:nvSpPr>
          <p:cNvPr id="8" name="TextBox 7">
            <a:extLst>
              <a:ext uri="{FF2B5EF4-FFF2-40B4-BE49-F238E27FC236}">
                <a16:creationId xmlns:a16="http://schemas.microsoft.com/office/drawing/2014/main" id="{5474E8B5-580F-F74D-9FDE-205EBDE73BA7}"/>
              </a:ext>
            </a:extLst>
          </p:cNvPr>
          <p:cNvSpPr txBox="1"/>
          <p:nvPr/>
        </p:nvSpPr>
        <p:spPr>
          <a:xfrm>
            <a:off x="523973" y="3247534"/>
            <a:ext cx="798617" cy="307777"/>
          </a:xfrm>
          <a:prstGeom prst="rect">
            <a:avLst/>
          </a:prstGeom>
          <a:noFill/>
          <a:ln>
            <a:solidFill>
              <a:schemeClr val="tx1"/>
            </a:solidFill>
          </a:ln>
        </p:spPr>
        <p:txBody>
          <a:bodyPr wrap="none" rtlCol="0">
            <a:spAutoFit/>
          </a:bodyPr>
          <a:lstStyle/>
          <a:p>
            <a:r>
              <a:rPr lang="en-US" sz="1400" b="1" dirty="0"/>
              <a:t>K. GAD1</a:t>
            </a:r>
          </a:p>
        </p:txBody>
      </p:sp>
      <p:sp>
        <p:nvSpPr>
          <p:cNvPr id="9" name="TextBox 8">
            <a:extLst>
              <a:ext uri="{FF2B5EF4-FFF2-40B4-BE49-F238E27FC236}">
                <a16:creationId xmlns:a16="http://schemas.microsoft.com/office/drawing/2014/main" id="{A37F70A0-B356-7D46-AB0C-2A06845B64F2}"/>
              </a:ext>
            </a:extLst>
          </p:cNvPr>
          <p:cNvSpPr txBox="1"/>
          <p:nvPr/>
        </p:nvSpPr>
        <p:spPr>
          <a:xfrm>
            <a:off x="594506" y="6186243"/>
            <a:ext cx="728084" cy="307777"/>
          </a:xfrm>
          <a:prstGeom prst="rect">
            <a:avLst/>
          </a:prstGeom>
          <a:noFill/>
          <a:ln>
            <a:solidFill>
              <a:schemeClr val="tx1"/>
            </a:solidFill>
          </a:ln>
        </p:spPr>
        <p:txBody>
          <a:bodyPr wrap="none" rtlCol="0">
            <a:spAutoFit/>
          </a:bodyPr>
          <a:lstStyle/>
          <a:p>
            <a:r>
              <a:rPr lang="en-US" sz="1400" b="1" dirty="0"/>
              <a:t>L. LHX1</a:t>
            </a:r>
          </a:p>
        </p:txBody>
      </p:sp>
      <p:cxnSp>
        <p:nvCxnSpPr>
          <p:cNvPr id="10" name="Straight Connector 9">
            <a:extLst>
              <a:ext uri="{FF2B5EF4-FFF2-40B4-BE49-F238E27FC236}">
                <a16:creationId xmlns:a16="http://schemas.microsoft.com/office/drawing/2014/main" id="{CA70A64C-2331-CA44-8A5B-0A39432CF4F0}"/>
              </a:ext>
            </a:extLst>
          </p:cNvPr>
          <p:cNvCxnSpPr>
            <a:cxnSpLocks/>
          </p:cNvCxnSpPr>
          <p:nvPr/>
        </p:nvCxnSpPr>
        <p:spPr>
          <a:xfrm>
            <a:off x="899725" y="4968202"/>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9E6A33-74D6-CD43-8C04-FB68183AE572}"/>
              </a:ext>
            </a:extLst>
          </p:cNvPr>
          <p:cNvCxnSpPr>
            <a:cxnSpLocks/>
          </p:cNvCxnSpPr>
          <p:nvPr/>
        </p:nvCxnSpPr>
        <p:spPr>
          <a:xfrm>
            <a:off x="899725" y="1960030"/>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34B532-FF69-AF4A-928D-01D49F1C608D}"/>
              </a:ext>
            </a:extLst>
          </p:cNvPr>
          <p:cNvCxnSpPr>
            <a:cxnSpLocks/>
          </p:cNvCxnSpPr>
          <p:nvPr/>
        </p:nvCxnSpPr>
        <p:spPr>
          <a:xfrm>
            <a:off x="890581" y="7765755"/>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081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CD5504-4FC0-D440-B448-00D7640349D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2410"/>
          <a:stretch/>
        </p:blipFill>
        <p:spPr>
          <a:xfrm>
            <a:off x="1374861" y="3178071"/>
            <a:ext cx="4742117" cy="2509638"/>
          </a:xfrm>
          <a:prstGeom prst="rect">
            <a:avLst/>
          </a:prstGeom>
        </p:spPr>
      </p:pic>
      <p:pic>
        <p:nvPicPr>
          <p:cNvPr id="6" name="Graphic 5">
            <a:extLst>
              <a:ext uri="{FF2B5EF4-FFF2-40B4-BE49-F238E27FC236}">
                <a16:creationId xmlns:a16="http://schemas.microsoft.com/office/drawing/2014/main" id="{B952EFAB-0D6F-CD45-94C8-304E64FCD65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4165"/>
          <a:stretch/>
        </p:blipFill>
        <p:spPr>
          <a:xfrm>
            <a:off x="1374862" y="467370"/>
            <a:ext cx="4742117" cy="2334829"/>
          </a:xfrm>
          <a:prstGeom prst="rect">
            <a:avLst/>
          </a:prstGeom>
        </p:spPr>
      </p:pic>
      <p:sp>
        <p:nvSpPr>
          <p:cNvPr id="7" name="TextBox 6">
            <a:extLst>
              <a:ext uri="{FF2B5EF4-FFF2-40B4-BE49-F238E27FC236}">
                <a16:creationId xmlns:a16="http://schemas.microsoft.com/office/drawing/2014/main" id="{D6BFC175-A973-2942-8545-FE3BB38C5D1D}"/>
              </a:ext>
            </a:extLst>
          </p:cNvPr>
          <p:cNvSpPr txBox="1"/>
          <p:nvPr/>
        </p:nvSpPr>
        <p:spPr>
          <a:xfrm>
            <a:off x="426404" y="458565"/>
            <a:ext cx="901209" cy="307777"/>
          </a:xfrm>
          <a:prstGeom prst="rect">
            <a:avLst/>
          </a:prstGeom>
          <a:noFill/>
          <a:ln>
            <a:solidFill>
              <a:schemeClr val="tx1"/>
            </a:solidFill>
          </a:ln>
        </p:spPr>
        <p:txBody>
          <a:bodyPr wrap="none" rtlCol="0">
            <a:spAutoFit/>
          </a:bodyPr>
          <a:lstStyle/>
          <a:p>
            <a:r>
              <a:rPr lang="en-US" sz="1400" b="1" dirty="0"/>
              <a:t>M. MIXL1</a:t>
            </a:r>
          </a:p>
        </p:txBody>
      </p:sp>
      <p:sp>
        <p:nvSpPr>
          <p:cNvPr id="8" name="TextBox 7">
            <a:extLst>
              <a:ext uri="{FF2B5EF4-FFF2-40B4-BE49-F238E27FC236}">
                <a16:creationId xmlns:a16="http://schemas.microsoft.com/office/drawing/2014/main" id="{C6A886FB-313E-A64A-8B0C-31CA80056279}"/>
              </a:ext>
            </a:extLst>
          </p:cNvPr>
          <p:cNvSpPr txBox="1"/>
          <p:nvPr/>
        </p:nvSpPr>
        <p:spPr>
          <a:xfrm>
            <a:off x="504631" y="3237377"/>
            <a:ext cx="822982" cy="307777"/>
          </a:xfrm>
          <a:prstGeom prst="rect">
            <a:avLst/>
          </a:prstGeom>
          <a:noFill/>
          <a:ln>
            <a:solidFill>
              <a:schemeClr val="tx1"/>
            </a:solidFill>
          </a:ln>
        </p:spPr>
        <p:txBody>
          <a:bodyPr wrap="none" rtlCol="0">
            <a:spAutoFit/>
          </a:bodyPr>
          <a:lstStyle/>
          <a:p>
            <a:r>
              <a:rPr lang="en-US" sz="1400" b="1" dirty="0"/>
              <a:t>N. MTA2</a:t>
            </a:r>
          </a:p>
        </p:txBody>
      </p:sp>
      <p:sp>
        <p:nvSpPr>
          <p:cNvPr id="9" name="TextBox 8">
            <a:extLst>
              <a:ext uri="{FF2B5EF4-FFF2-40B4-BE49-F238E27FC236}">
                <a16:creationId xmlns:a16="http://schemas.microsoft.com/office/drawing/2014/main" id="{5311C032-7E6F-4142-A76F-74A9138198A7}"/>
              </a:ext>
            </a:extLst>
          </p:cNvPr>
          <p:cNvSpPr txBox="1"/>
          <p:nvPr/>
        </p:nvSpPr>
        <p:spPr>
          <a:xfrm>
            <a:off x="456605" y="6176086"/>
            <a:ext cx="871008" cy="307777"/>
          </a:xfrm>
          <a:prstGeom prst="rect">
            <a:avLst/>
          </a:prstGeom>
          <a:noFill/>
          <a:ln>
            <a:solidFill>
              <a:schemeClr val="tx1"/>
            </a:solidFill>
          </a:ln>
        </p:spPr>
        <p:txBody>
          <a:bodyPr wrap="none" rtlCol="0">
            <a:spAutoFit/>
          </a:bodyPr>
          <a:lstStyle/>
          <a:p>
            <a:r>
              <a:rPr lang="en-US" sz="1400" b="1" dirty="0"/>
              <a:t>O. MYOG</a:t>
            </a:r>
          </a:p>
        </p:txBody>
      </p:sp>
      <p:cxnSp>
        <p:nvCxnSpPr>
          <p:cNvPr id="10" name="Straight Connector 9">
            <a:extLst>
              <a:ext uri="{FF2B5EF4-FFF2-40B4-BE49-F238E27FC236}">
                <a16:creationId xmlns:a16="http://schemas.microsoft.com/office/drawing/2014/main" id="{338065FA-3FAF-FD49-9BFA-33FD0D463421}"/>
              </a:ext>
            </a:extLst>
          </p:cNvPr>
          <p:cNvCxnSpPr>
            <a:cxnSpLocks/>
          </p:cNvCxnSpPr>
          <p:nvPr/>
        </p:nvCxnSpPr>
        <p:spPr>
          <a:xfrm>
            <a:off x="951996" y="4732675"/>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12383A-5814-584E-A28C-77718C14EC27}"/>
              </a:ext>
            </a:extLst>
          </p:cNvPr>
          <p:cNvCxnSpPr>
            <a:cxnSpLocks/>
          </p:cNvCxnSpPr>
          <p:nvPr/>
        </p:nvCxnSpPr>
        <p:spPr>
          <a:xfrm>
            <a:off x="942391" y="1876903"/>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5EB440-70AA-B34D-9BBE-AFBDB5F9DD1B}"/>
              </a:ext>
            </a:extLst>
          </p:cNvPr>
          <p:cNvCxnSpPr>
            <a:cxnSpLocks/>
          </p:cNvCxnSpPr>
          <p:nvPr/>
        </p:nvCxnSpPr>
        <p:spPr>
          <a:xfrm>
            <a:off x="881437" y="7438496"/>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EAC9DBBC-6A6A-A04D-8F2D-871A5E666D6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771" t="-2070" r="1771" b="13511"/>
          <a:stretch/>
        </p:blipFill>
        <p:spPr>
          <a:xfrm>
            <a:off x="1294684" y="6063581"/>
            <a:ext cx="4770023" cy="2338290"/>
          </a:xfrm>
          <a:prstGeom prst="rect">
            <a:avLst/>
          </a:prstGeom>
        </p:spPr>
      </p:pic>
    </p:spTree>
    <p:extLst>
      <p:ext uri="{BB962C8B-B14F-4D97-AF65-F5344CB8AC3E}">
        <p14:creationId xmlns:p14="http://schemas.microsoft.com/office/powerpoint/2010/main" val="3816595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B72ECE4-EC22-AE48-BBBA-4AA083D338C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3649"/>
          <a:stretch/>
        </p:blipFill>
        <p:spPr>
          <a:xfrm>
            <a:off x="1295351" y="298237"/>
            <a:ext cx="4742117" cy="2431098"/>
          </a:xfrm>
          <a:prstGeom prst="rect">
            <a:avLst/>
          </a:prstGeom>
        </p:spPr>
      </p:pic>
      <p:pic>
        <p:nvPicPr>
          <p:cNvPr id="4" name="Graphic 3">
            <a:extLst>
              <a:ext uri="{FF2B5EF4-FFF2-40B4-BE49-F238E27FC236}">
                <a16:creationId xmlns:a16="http://schemas.microsoft.com/office/drawing/2014/main" id="{281C14A4-3B6F-0D48-AB99-79C200813FC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1882"/>
          <a:stretch/>
        </p:blipFill>
        <p:spPr>
          <a:xfrm>
            <a:off x="1295351" y="3167800"/>
            <a:ext cx="4742117" cy="2808400"/>
          </a:xfrm>
          <a:prstGeom prst="rect">
            <a:avLst/>
          </a:prstGeom>
        </p:spPr>
      </p:pic>
      <p:pic>
        <p:nvPicPr>
          <p:cNvPr id="5" name="Graphic 4">
            <a:extLst>
              <a:ext uri="{FF2B5EF4-FFF2-40B4-BE49-F238E27FC236}">
                <a16:creationId xmlns:a16="http://schemas.microsoft.com/office/drawing/2014/main" id="{4A27E4EE-1133-5044-985F-7F899C67E54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3075"/>
          <a:stretch/>
        </p:blipFill>
        <p:spPr>
          <a:xfrm>
            <a:off x="1295351" y="6414665"/>
            <a:ext cx="4742117" cy="2407819"/>
          </a:xfrm>
          <a:prstGeom prst="rect">
            <a:avLst/>
          </a:prstGeom>
        </p:spPr>
      </p:pic>
      <p:sp>
        <p:nvSpPr>
          <p:cNvPr id="6" name="TextBox 5">
            <a:extLst>
              <a:ext uri="{FF2B5EF4-FFF2-40B4-BE49-F238E27FC236}">
                <a16:creationId xmlns:a16="http://schemas.microsoft.com/office/drawing/2014/main" id="{BE16C2A5-FC58-3E48-9822-3282FE97B197}"/>
              </a:ext>
            </a:extLst>
          </p:cNvPr>
          <p:cNvSpPr txBox="1"/>
          <p:nvPr/>
        </p:nvSpPr>
        <p:spPr>
          <a:xfrm>
            <a:off x="157968" y="295129"/>
            <a:ext cx="1099275" cy="307777"/>
          </a:xfrm>
          <a:prstGeom prst="rect">
            <a:avLst/>
          </a:prstGeom>
          <a:noFill/>
          <a:ln>
            <a:solidFill>
              <a:schemeClr val="tx1"/>
            </a:solidFill>
          </a:ln>
        </p:spPr>
        <p:txBody>
          <a:bodyPr wrap="none" rtlCol="0">
            <a:spAutoFit/>
          </a:bodyPr>
          <a:lstStyle/>
          <a:p>
            <a:r>
              <a:rPr lang="en-US" sz="1400" b="1" dirty="0"/>
              <a:t>P. NEUROD1</a:t>
            </a:r>
          </a:p>
        </p:txBody>
      </p:sp>
      <p:sp>
        <p:nvSpPr>
          <p:cNvPr id="7" name="TextBox 6">
            <a:extLst>
              <a:ext uri="{FF2B5EF4-FFF2-40B4-BE49-F238E27FC236}">
                <a16:creationId xmlns:a16="http://schemas.microsoft.com/office/drawing/2014/main" id="{777D0C6E-2061-2340-9949-1E728B904B4D}"/>
              </a:ext>
            </a:extLst>
          </p:cNvPr>
          <p:cNvSpPr txBox="1"/>
          <p:nvPr/>
        </p:nvSpPr>
        <p:spPr>
          <a:xfrm>
            <a:off x="569234" y="3167800"/>
            <a:ext cx="688009" cy="307777"/>
          </a:xfrm>
          <a:prstGeom prst="rect">
            <a:avLst/>
          </a:prstGeom>
          <a:noFill/>
          <a:ln>
            <a:solidFill>
              <a:schemeClr val="tx1"/>
            </a:solidFill>
          </a:ln>
        </p:spPr>
        <p:txBody>
          <a:bodyPr wrap="none" rtlCol="0">
            <a:spAutoFit/>
          </a:bodyPr>
          <a:lstStyle/>
          <a:p>
            <a:r>
              <a:rPr lang="en-US" sz="1400" b="1" dirty="0"/>
              <a:t>Q. NF1</a:t>
            </a:r>
          </a:p>
        </p:txBody>
      </p:sp>
      <p:sp>
        <p:nvSpPr>
          <p:cNvPr id="8" name="TextBox 7">
            <a:extLst>
              <a:ext uri="{FF2B5EF4-FFF2-40B4-BE49-F238E27FC236}">
                <a16:creationId xmlns:a16="http://schemas.microsoft.com/office/drawing/2014/main" id="{4B6238A7-2526-174D-B9BB-9A94E1991511}"/>
              </a:ext>
            </a:extLst>
          </p:cNvPr>
          <p:cNvSpPr txBox="1"/>
          <p:nvPr/>
        </p:nvSpPr>
        <p:spPr>
          <a:xfrm>
            <a:off x="442950" y="6414665"/>
            <a:ext cx="825162" cy="307777"/>
          </a:xfrm>
          <a:prstGeom prst="rect">
            <a:avLst/>
          </a:prstGeom>
          <a:noFill/>
          <a:ln>
            <a:solidFill>
              <a:schemeClr val="tx1"/>
            </a:solidFill>
          </a:ln>
        </p:spPr>
        <p:txBody>
          <a:bodyPr wrap="none" rtlCol="0">
            <a:spAutoFit/>
          </a:bodyPr>
          <a:lstStyle/>
          <a:p>
            <a:r>
              <a:rPr lang="en-US" sz="1400" b="1" dirty="0"/>
              <a:t>R. OLIG2</a:t>
            </a:r>
          </a:p>
        </p:txBody>
      </p:sp>
      <p:cxnSp>
        <p:nvCxnSpPr>
          <p:cNvPr id="9" name="Straight Connector 8">
            <a:extLst>
              <a:ext uri="{FF2B5EF4-FFF2-40B4-BE49-F238E27FC236}">
                <a16:creationId xmlns:a16="http://schemas.microsoft.com/office/drawing/2014/main" id="{3A8973BF-CDDD-2E41-BF88-8CF08152C6C0}"/>
              </a:ext>
            </a:extLst>
          </p:cNvPr>
          <p:cNvCxnSpPr>
            <a:cxnSpLocks/>
          </p:cNvCxnSpPr>
          <p:nvPr/>
        </p:nvCxnSpPr>
        <p:spPr>
          <a:xfrm>
            <a:off x="878785" y="5046781"/>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A1C86A-F59D-9049-B586-DC3FC531A419}"/>
              </a:ext>
            </a:extLst>
          </p:cNvPr>
          <p:cNvCxnSpPr>
            <a:cxnSpLocks/>
          </p:cNvCxnSpPr>
          <p:nvPr/>
        </p:nvCxnSpPr>
        <p:spPr>
          <a:xfrm>
            <a:off x="855531" y="1800121"/>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7472B18-49EF-8249-ACFD-3C9CEA196266}"/>
              </a:ext>
            </a:extLst>
          </p:cNvPr>
          <p:cNvCxnSpPr>
            <a:cxnSpLocks/>
          </p:cNvCxnSpPr>
          <p:nvPr/>
        </p:nvCxnSpPr>
        <p:spPr>
          <a:xfrm>
            <a:off x="855531" y="7871266"/>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681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376F-1D2B-D64B-8B23-FCB515927F0C}"/>
              </a:ext>
            </a:extLst>
          </p:cNvPr>
          <p:cNvSpPr>
            <a:spLocks noGrp="1"/>
          </p:cNvSpPr>
          <p:nvPr>
            <p:ph type="title"/>
          </p:nvPr>
        </p:nvSpPr>
        <p:spPr>
          <a:xfrm>
            <a:off x="388340" y="153129"/>
            <a:ext cx="5982738" cy="2652063"/>
          </a:xfrm>
        </p:spPr>
        <p:txBody>
          <a:bodyPr>
            <a:normAutofit/>
          </a:bodyPr>
          <a:lstStyle/>
          <a:p>
            <a:r>
              <a:rPr lang="en-US" sz="1200" b="1" dirty="0">
                <a:latin typeface="Times New Roman" panose="02020603050405020304" pitchFamily="18" charset="0"/>
                <a:cs typeface="Times New Roman" panose="02020603050405020304" pitchFamily="18" charset="0"/>
              </a:rPr>
              <a:t>Supplementary Figure 2</a:t>
            </a:r>
            <a:r>
              <a:rPr lang="en-US" sz="1200" dirty="0">
                <a:latin typeface="Times New Roman" panose="02020603050405020304" pitchFamily="18" charset="0"/>
                <a:cs typeface="Times New Roman" panose="02020603050405020304" pitchFamily="18" charset="0"/>
              </a:rPr>
              <a:t>. WT and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 </a:t>
            </a:r>
            <a:r>
              <a:rPr lang="en-US" sz="1200" dirty="0" err="1">
                <a:latin typeface="Times New Roman" panose="02020603050405020304" pitchFamily="18" charset="0"/>
                <a:cs typeface="Times New Roman" panose="02020603050405020304" pitchFamily="18" charset="0"/>
              </a:rPr>
              <a:t>hiPSCs</a:t>
            </a:r>
            <a:r>
              <a:rPr lang="en-US" sz="1200" dirty="0">
                <a:latin typeface="Times New Roman" panose="02020603050405020304" pitchFamily="18" charset="0"/>
                <a:cs typeface="Times New Roman" panose="02020603050405020304" pitchFamily="18" charset="0"/>
              </a:rPr>
              <a:t> are morphologically similar and stain similarly in pluripotency. Cell culture conditions were followed as described by Sturgeon C et al., </a:t>
            </a:r>
            <a:r>
              <a:rPr lang="en-US" sz="1200" i="1" dirty="0">
                <a:latin typeface="Times New Roman" panose="02020603050405020304" pitchFamily="18" charset="0"/>
                <a:cs typeface="Times New Roman" panose="02020603050405020304" pitchFamily="18" charset="0"/>
              </a:rPr>
              <a:t>Nature Biotech </a:t>
            </a:r>
            <a:r>
              <a:rPr lang="en-US" sz="1200" dirty="0">
                <a:latin typeface="Times New Roman" panose="02020603050405020304" pitchFamily="18" charset="0"/>
                <a:cs typeface="Times New Roman" panose="02020603050405020304" pitchFamily="18" charset="0"/>
              </a:rPr>
              <a:t>2014. </a:t>
            </a:r>
            <a:r>
              <a:rPr lang="en-US" sz="1200" b="1" dirty="0">
                <a:latin typeface="Times New Roman" panose="02020603050405020304" pitchFamily="18" charset="0"/>
                <a:cs typeface="Times New Roman" panose="02020603050405020304" pitchFamily="18" charset="0"/>
              </a:rPr>
              <a:t>A</a:t>
            </a:r>
            <a:r>
              <a:rPr lang="en-US" sz="1200" dirty="0">
                <a:latin typeface="Times New Roman" panose="02020603050405020304" pitchFamily="18" charset="0"/>
                <a:cs typeface="Times New Roman" panose="02020603050405020304" pitchFamily="18" charset="0"/>
              </a:rPr>
              <a:t>) Light microscopic images of human pluripotent cells in culture on day 2 (10X magnification) and day 5 (40X magnification). Cell demonstrate similar morphology. </a:t>
            </a:r>
            <a:r>
              <a:rPr lang="en-US" sz="1200" b="1" dirty="0">
                <a:latin typeface="Times New Roman" panose="02020603050405020304" pitchFamily="18" charset="0"/>
                <a:cs typeface="Times New Roman" panose="02020603050405020304" pitchFamily="18" charset="0"/>
              </a:rPr>
              <a:t>B, C</a:t>
            </a:r>
            <a:r>
              <a:rPr lang="en-US" sz="1200" dirty="0">
                <a:latin typeface="Times New Roman" panose="02020603050405020304" pitchFamily="18" charset="0"/>
                <a:cs typeface="Times New Roman" panose="02020603050405020304" pitchFamily="18" charset="0"/>
              </a:rPr>
              <a:t>) Confluent monolayers of wild type (Panel B) or </a:t>
            </a:r>
            <a:r>
              <a:rPr lang="en-US" sz="1200" i="1" dirty="0">
                <a:latin typeface="Times New Roman" panose="02020603050405020304" pitchFamily="18" charset="0"/>
                <a:cs typeface="Times New Roman" panose="02020603050405020304" pitchFamily="18" charset="0"/>
              </a:rPr>
              <a:t>KMT2CKO</a:t>
            </a:r>
            <a:r>
              <a:rPr lang="en-US" sz="1200" dirty="0">
                <a:latin typeface="Times New Roman" panose="02020603050405020304" pitchFamily="18" charset="0"/>
                <a:cs typeface="Times New Roman" panose="02020603050405020304" pitchFamily="18" charset="0"/>
              </a:rPr>
              <a:t> (Panel C) human pluripotent cells were stained using the Embryonic Stem Cell Marker Panel (Abcam, cat# ab109884: Human: Oct4, Nanog, SOX2) as well as Hoechst (Abcam, cat# ab228551) for cell nuclear staining. After being stained for 48 hours, images were collected using a Leica DMI8 fluorescent microscope at 20X magnification (</a:t>
            </a:r>
            <a:r>
              <a:rPr lang="en-US" sz="1200" dirty="0">
                <a:latin typeface="Symbol" pitchFamily="2" charset="2"/>
                <a:cs typeface="Times New Roman" panose="02020603050405020304" pitchFamily="18" charset="0"/>
              </a:rPr>
              <a:t>l</a:t>
            </a:r>
            <a:r>
              <a:rPr lang="en-US" sz="1200" dirty="0">
                <a:latin typeface="Times New Roman" panose="02020603050405020304" pitchFamily="18" charset="0"/>
                <a:cs typeface="Times New Roman" panose="02020603050405020304" pitchFamily="18" charset="0"/>
              </a:rPr>
              <a:t> = 448). Overlaid images demonstrate that the majority of cells were positive for all three stains, consistent with a pluripotent state.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07493C42-43EB-A247-9C59-7BCA718A96D0}"/>
              </a:ext>
            </a:extLst>
          </p:cNvPr>
          <p:cNvPicPr>
            <a:picLocks noChangeAspect="1"/>
          </p:cNvPicPr>
          <p:nvPr/>
        </p:nvPicPr>
        <p:blipFill rotWithShape="1">
          <a:blip r:embed="rId2"/>
          <a:srcRect t="9180"/>
          <a:stretch/>
        </p:blipFill>
        <p:spPr>
          <a:xfrm>
            <a:off x="3487394" y="4387275"/>
            <a:ext cx="2926080" cy="2195767"/>
          </a:xfrm>
          <a:prstGeom prst="rect">
            <a:avLst/>
          </a:prstGeom>
        </p:spPr>
      </p:pic>
      <p:pic>
        <p:nvPicPr>
          <p:cNvPr id="4" name="Picture 3">
            <a:extLst>
              <a:ext uri="{FF2B5EF4-FFF2-40B4-BE49-F238E27FC236}">
                <a16:creationId xmlns:a16="http://schemas.microsoft.com/office/drawing/2014/main" id="{27A5E5F1-B779-7A4B-AB39-23925A45FEC8}"/>
              </a:ext>
            </a:extLst>
          </p:cNvPr>
          <p:cNvPicPr>
            <a:picLocks noChangeAspect="1"/>
          </p:cNvPicPr>
          <p:nvPr/>
        </p:nvPicPr>
        <p:blipFill rotWithShape="1">
          <a:blip r:embed="rId3"/>
          <a:srcRect t="6572"/>
          <a:stretch/>
        </p:blipFill>
        <p:spPr>
          <a:xfrm>
            <a:off x="3495634" y="6610115"/>
            <a:ext cx="2916232" cy="2159821"/>
          </a:xfrm>
          <a:prstGeom prst="rect">
            <a:avLst/>
          </a:prstGeom>
        </p:spPr>
      </p:pic>
      <p:pic>
        <p:nvPicPr>
          <p:cNvPr id="12" name="Picture 6" descr="C:\Users\henry\Desktop\Druley Lab\Shailendra\bjff.png">
            <a:extLst>
              <a:ext uri="{FF2B5EF4-FFF2-40B4-BE49-F238E27FC236}">
                <a16:creationId xmlns:a16="http://schemas.microsoft.com/office/drawing/2014/main" id="{69FF205B-43CE-8B42-8796-AF8D54D7D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3" y="4387276"/>
            <a:ext cx="2878185" cy="214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C:\Users\henry\Desktop\Druley Lab\Shailendra\kmt2c ko.png">
            <a:extLst>
              <a:ext uri="{FF2B5EF4-FFF2-40B4-BE49-F238E27FC236}">
                <a16:creationId xmlns:a16="http://schemas.microsoft.com/office/drawing/2014/main" id="{6BDCD158-95CF-C84D-A57E-95A8F60A1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3" y="6628735"/>
            <a:ext cx="2878185" cy="212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D8A6F66-8B17-EA42-A4F9-7ABB08585FBB}"/>
              </a:ext>
            </a:extLst>
          </p:cNvPr>
          <p:cNvSpPr txBox="1"/>
          <p:nvPr/>
        </p:nvSpPr>
        <p:spPr>
          <a:xfrm rot="16200000">
            <a:off x="-160440" y="5562447"/>
            <a:ext cx="1083951" cy="338554"/>
          </a:xfrm>
          <a:prstGeom prst="rect">
            <a:avLst/>
          </a:prstGeom>
          <a:noFill/>
        </p:spPr>
        <p:txBody>
          <a:bodyPr wrap="none" rtlCol="0">
            <a:spAutoFit/>
          </a:bodyPr>
          <a:lstStyle/>
          <a:p>
            <a:r>
              <a:rPr lang="en-US" sz="1600" dirty="0"/>
              <a:t>WILD TYPE</a:t>
            </a:r>
          </a:p>
        </p:txBody>
      </p:sp>
      <p:sp>
        <p:nvSpPr>
          <p:cNvPr id="14" name="TextBox 13">
            <a:extLst>
              <a:ext uri="{FF2B5EF4-FFF2-40B4-BE49-F238E27FC236}">
                <a16:creationId xmlns:a16="http://schemas.microsoft.com/office/drawing/2014/main" id="{D3BFEEC0-CFF5-EB4B-849A-209316DAD0EB}"/>
              </a:ext>
            </a:extLst>
          </p:cNvPr>
          <p:cNvSpPr txBox="1"/>
          <p:nvPr/>
        </p:nvSpPr>
        <p:spPr>
          <a:xfrm rot="16200000">
            <a:off x="-125110" y="7655266"/>
            <a:ext cx="1013291" cy="338554"/>
          </a:xfrm>
          <a:prstGeom prst="rect">
            <a:avLst/>
          </a:prstGeom>
          <a:noFill/>
        </p:spPr>
        <p:txBody>
          <a:bodyPr wrap="none" rtlCol="0">
            <a:spAutoFit/>
          </a:bodyPr>
          <a:lstStyle/>
          <a:p>
            <a:r>
              <a:rPr lang="en-US" sz="1600" i="1" dirty="0"/>
              <a:t>KMT2C</a:t>
            </a:r>
            <a:r>
              <a:rPr lang="en-US" sz="1600" dirty="0"/>
              <a:t>KO</a:t>
            </a:r>
          </a:p>
        </p:txBody>
      </p:sp>
      <p:sp>
        <p:nvSpPr>
          <p:cNvPr id="15" name="TextBox 14">
            <a:extLst>
              <a:ext uri="{FF2B5EF4-FFF2-40B4-BE49-F238E27FC236}">
                <a16:creationId xmlns:a16="http://schemas.microsoft.com/office/drawing/2014/main" id="{A143DE91-03F8-8641-88D5-BB076B636F18}"/>
              </a:ext>
            </a:extLst>
          </p:cNvPr>
          <p:cNvSpPr txBox="1"/>
          <p:nvPr/>
        </p:nvSpPr>
        <p:spPr>
          <a:xfrm>
            <a:off x="1534431" y="4116045"/>
            <a:ext cx="936347" cy="307777"/>
          </a:xfrm>
          <a:prstGeom prst="rect">
            <a:avLst/>
          </a:prstGeom>
          <a:noFill/>
        </p:spPr>
        <p:txBody>
          <a:bodyPr wrap="none" rtlCol="0">
            <a:spAutoFit/>
          </a:bodyPr>
          <a:lstStyle/>
          <a:p>
            <a:r>
              <a:rPr lang="en-US" sz="1400" dirty="0"/>
              <a:t>10X, day 2</a:t>
            </a:r>
          </a:p>
        </p:txBody>
      </p:sp>
      <p:sp>
        <p:nvSpPr>
          <p:cNvPr id="16" name="TextBox 15">
            <a:extLst>
              <a:ext uri="{FF2B5EF4-FFF2-40B4-BE49-F238E27FC236}">
                <a16:creationId xmlns:a16="http://schemas.microsoft.com/office/drawing/2014/main" id="{03EBF068-0072-7846-A7E0-429991AB9B6B}"/>
              </a:ext>
            </a:extLst>
          </p:cNvPr>
          <p:cNvSpPr txBox="1"/>
          <p:nvPr/>
        </p:nvSpPr>
        <p:spPr>
          <a:xfrm>
            <a:off x="4494960" y="4116045"/>
            <a:ext cx="936347" cy="307777"/>
          </a:xfrm>
          <a:prstGeom prst="rect">
            <a:avLst/>
          </a:prstGeom>
          <a:noFill/>
        </p:spPr>
        <p:txBody>
          <a:bodyPr wrap="none" rtlCol="0">
            <a:spAutoFit/>
          </a:bodyPr>
          <a:lstStyle/>
          <a:p>
            <a:r>
              <a:rPr lang="en-US" sz="1400" dirty="0"/>
              <a:t>40X, day 5</a:t>
            </a:r>
          </a:p>
        </p:txBody>
      </p:sp>
      <p:sp>
        <p:nvSpPr>
          <p:cNvPr id="17" name="TextBox 16">
            <a:extLst>
              <a:ext uri="{FF2B5EF4-FFF2-40B4-BE49-F238E27FC236}">
                <a16:creationId xmlns:a16="http://schemas.microsoft.com/office/drawing/2014/main" id="{8DED2190-1C17-DB4A-9C9F-56DEE2753F4C}"/>
              </a:ext>
            </a:extLst>
          </p:cNvPr>
          <p:cNvSpPr txBox="1"/>
          <p:nvPr/>
        </p:nvSpPr>
        <p:spPr>
          <a:xfrm>
            <a:off x="199955" y="4085267"/>
            <a:ext cx="376770" cy="369332"/>
          </a:xfrm>
          <a:prstGeom prst="rect">
            <a:avLst/>
          </a:prstGeom>
          <a:noFill/>
        </p:spPr>
        <p:txBody>
          <a:bodyPr wrap="none" rtlCol="0">
            <a:spAutoFit/>
          </a:bodyPr>
          <a:lstStyle/>
          <a:p>
            <a:r>
              <a:rPr lang="en-US" dirty="0"/>
              <a:t>A.</a:t>
            </a:r>
          </a:p>
        </p:txBody>
      </p:sp>
    </p:spTree>
    <p:extLst>
      <p:ext uri="{BB962C8B-B14F-4D97-AF65-F5344CB8AC3E}">
        <p14:creationId xmlns:p14="http://schemas.microsoft.com/office/powerpoint/2010/main" val="4279323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1BB391C-56E1-994A-BE0E-D578F52E22B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1184"/>
          <a:stretch/>
        </p:blipFill>
        <p:spPr>
          <a:xfrm>
            <a:off x="1300346" y="3474488"/>
            <a:ext cx="4737121" cy="2771364"/>
          </a:xfrm>
          <a:prstGeom prst="rect">
            <a:avLst/>
          </a:prstGeom>
        </p:spPr>
      </p:pic>
      <p:pic>
        <p:nvPicPr>
          <p:cNvPr id="5" name="Graphic 4">
            <a:extLst>
              <a:ext uri="{FF2B5EF4-FFF2-40B4-BE49-F238E27FC236}">
                <a16:creationId xmlns:a16="http://schemas.microsoft.com/office/drawing/2014/main" id="{25C6415C-D7DA-974C-9877-16FDA89C682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1184"/>
          <a:stretch/>
        </p:blipFill>
        <p:spPr>
          <a:xfrm>
            <a:off x="1300345" y="312575"/>
            <a:ext cx="4737121" cy="2771363"/>
          </a:xfrm>
          <a:prstGeom prst="rect">
            <a:avLst/>
          </a:prstGeom>
        </p:spPr>
      </p:pic>
      <p:pic>
        <p:nvPicPr>
          <p:cNvPr id="6" name="Graphic 5">
            <a:extLst>
              <a:ext uri="{FF2B5EF4-FFF2-40B4-BE49-F238E27FC236}">
                <a16:creationId xmlns:a16="http://schemas.microsoft.com/office/drawing/2014/main" id="{14937474-9AA1-3949-93C7-72B9A605E80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4516"/>
          <a:stretch/>
        </p:blipFill>
        <p:spPr>
          <a:xfrm>
            <a:off x="1300346" y="6489286"/>
            <a:ext cx="4737121" cy="2241538"/>
          </a:xfrm>
          <a:prstGeom prst="rect">
            <a:avLst/>
          </a:prstGeom>
        </p:spPr>
      </p:pic>
      <p:sp>
        <p:nvSpPr>
          <p:cNvPr id="7" name="TextBox 6">
            <a:extLst>
              <a:ext uri="{FF2B5EF4-FFF2-40B4-BE49-F238E27FC236}">
                <a16:creationId xmlns:a16="http://schemas.microsoft.com/office/drawing/2014/main" id="{EA54BD5C-AC25-1149-84CA-40E1F2C4BE36}"/>
              </a:ext>
            </a:extLst>
          </p:cNvPr>
          <p:cNvSpPr txBox="1"/>
          <p:nvPr/>
        </p:nvSpPr>
        <p:spPr>
          <a:xfrm>
            <a:off x="365877" y="3521226"/>
            <a:ext cx="902235" cy="307777"/>
          </a:xfrm>
          <a:prstGeom prst="rect">
            <a:avLst/>
          </a:prstGeom>
          <a:noFill/>
          <a:ln>
            <a:solidFill>
              <a:schemeClr val="tx1"/>
            </a:solidFill>
          </a:ln>
        </p:spPr>
        <p:txBody>
          <a:bodyPr wrap="none" rtlCol="0">
            <a:spAutoFit/>
          </a:bodyPr>
          <a:lstStyle/>
          <a:p>
            <a:r>
              <a:rPr lang="en-US" sz="1400" b="1" dirty="0"/>
              <a:t>T. SMAD2</a:t>
            </a:r>
          </a:p>
        </p:txBody>
      </p:sp>
      <p:sp>
        <p:nvSpPr>
          <p:cNvPr id="8" name="TextBox 7">
            <a:extLst>
              <a:ext uri="{FF2B5EF4-FFF2-40B4-BE49-F238E27FC236}">
                <a16:creationId xmlns:a16="http://schemas.microsoft.com/office/drawing/2014/main" id="{1964CD8B-BEDE-4C46-8379-D9A3FE379E79}"/>
              </a:ext>
            </a:extLst>
          </p:cNvPr>
          <p:cNvSpPr txBox="1"/>
          <p:nvPr/>
        </p:nvSpPr>
        <p:spPr>
          <a:xfrm>
            <a:off x="551506" y="312575"/>
            <a:ext cx="716606" cy="307777"/>
          </a:xfrm>
          <a:prstGeom prst="rect">
            <a:avLst/>
          </a:prstGeom>
          <a:noFill/>
          <a:ln>
            <a:solidFill>
              <a:schemeClr val="tx1"/>
            </a:solidFill>
          </a:ln>
        </p:spPr>
        <p:txBody>
          <a:bodyPr wrap="none" rtlCol="0">
            <a:spAutoFit/>
          </a:bodyPr>
          <a:lstStyle/>
          <a:p>
            <a:r>
              <a:rPr lang="en-US" sz="1400" b="1" dirty="0"/>
              <a:t>S. REST</a:t>
            </a:r>
          </a:p>
        </p:txBody>
      </p:sp>
      <p:sp>
        <p:nvSpPr>
          <p:cNvPr id="9" name="TextBox 8">
            <a:extLst>
              <a:ext uri="{FF2B5EF4-FFF2-40B4-BE49-F238E27FC236}">
                <a16:creationId xmlns:a16="http://schemas.microsoft.com/office/drawing/2014/main" id="{97338DF8-1117-744E-B0DA-6489BD4AC497}"/>
              </a:ext>
            </a:extLst>
          </p:cNvPr>
          <p:cNvSpPr txBox="1"/>
          <p:nvPr/>
        </p:nvSpPr>
        <p:spPr>
          <a:xfrm>
            <a:off x="489181" y="6414665"/>
            <a:ext cx="778931" cy="307777"/>
          </a:xfrm>
          <a:prstGeom prst="rect">
            <a:avLst/>
          </a:prstGeom>
          <a:noFill/>
          <a:ln>
            <a:solidFill>
              <a:schemeClr val="tx1"/>
            </a:solidFill>
          </a:ln>
        </p:spPr>
        <p:txBody>
          <a:bodyPr wrap="none" rtlCol="0">
            <a:spAutoFit/>
          </a:bodyPr>
          <a:lstStyle/>
          <a:p>
            <a:r>
              <a:rPr lang="en-US" sz="1400" b="1" dirty="0"/>
              <a:t>U. SOX3</a:t>
            </a:r>
          </a:p>
        </p:txBody>
      </p:sp>
      <p:cxnSp>
        <p:nvCxnSpPr>
          <p:cNvPr id="10" name="Straight Connector 9">
            <a:extLst>
              <a:ext uri="{FF2B5EF4-FFF2-40B4-BE49-F238E27FC236}">
                <a16:creationId xmlns:a16="http://schemas.microsoft.com/office/drawing/2014/main" id="{BD33B3BF-A2FF-FC46-A8F6-A6E57ED46C70}"/>
              </a:ext>
            </a:extLst>
          </p:cNvPr>
          <p:cNvCxnSpPr>
            <a:cxnSpLocks/>
          </p:cNvCxnSpPr>
          <p:nvPr/>
        </p:nvCxnSpPr>
        <p:spPr>
          <a:xfrm>
            <a:off x="870854" y="5277239"/>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30D5F10-CB7C-204F-8471-798006CFE417}"/>
              </a:ext>
            </a:extLst>
          </p:cNvPr>
          <p:cNvCxnSpPr>
            <a:cxnSpLocks/>
          </p:cNvCxnSpPr>
          <p:nvPr/>
        </p:nvCxnSpPr>
        <p:spPr>
          <a:xfrm>
            <a:off x="855531" y="2119790"/>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20FEB7-1DE6-464D-9ADF-09284E45DDD8}"/>
              </a:ext>
            </a:extLst>
          </p:cNvPr>
          <p:cNvCxnSpPr>
            <a:cxnSpLocks/>
          </p:cNvCxnSpPr>
          <p:nvPr/>
        </p:nvCxnSpPr>
        <p:spPr>
          <a:xfrm>
            <a:off x="845132" y="7796924"/>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98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138006-765A-A847-A889-AC3C8D60921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1567"/>
          <a:stretch/>
        </p:blipFill>
        <p:spPr>
          <a:xfrm>
            <a:off x="1294046" y="314059"/>
            <a:ext cx="4708423" cy="2798430"/>
          </a:xfrm>
          <a:prstGeom prst="rect">
            <a:avLst/>
          </a:prstGeom>
        </p:spPr>
      </p:pic>
      <p:pic>
        <p:nvPicPr>
          <p:cNvPr id="5" name="Graphic 4">
            <a:extLst>
              <a:ext uri="{FF2B5EF4-FFF2-40B4-BE49-F238E27FC236}">
                <a16:creationId xmlns:a16="http://schemas.microsoft.com/office/drawing/2014/main" id="{CE4CB166-95EC-9141-8A35-FD4699C6FAF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2271"/>
          <a:stretch/>
        </p:blipFill>
        <p:spPr>
          <a:xfrm>
            <a:off x="1294044" y="3400783"/>
            <a:ext cx="4708423" cy="2661623"/>
          </a:xfrm>
          <a:prstGeom prst="rect">
            <a:avLst/>
          </a:prstGeom>
        </p:spPr>
      </p:pic>
      <p:pic>
        <p:nvPicPr>
          <p:cNvPr id="6" name="Graphic 5">
            <a:extLst>
              <a:ext uri="{FF2B5EF4-FFF2-40B4-BE49-F238E27FC236}">
                <a16:creationId xmlns:a16="http://schemas.microsoft.com/office/drawing/2014/main" id="{3413691A-A3C3-2146-A78D-B8CC66AFAD9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2852"/>
          <a:stretch/>
        </p:blipFill>
        <p:spPr>
          <a:xfrm>
            <a:off x="1294044" y="6350700"/>
            <a:ext cx="4708423" cy="2479241"/>
          </a:xfrm>
          <a:prstGeom prst="rect">
            <a:avLst/>
          </a:prstGeom>
        </p:spPr>
      </p:pic>
      <p:sp>
        <p:nvSpPr>
          <p:cNvPr id="7" name="TextBox 6">
            <a:extLst>
              <a:ext uri="{FF2B5EF4-FFF2-40B4-BE49-F238E27FC236}">
                <a16:creationId xmlns:a16="http://schemas.microsoft.com/office/drawing/2014/main" id="{C04E3C60-CC05-C442-AE3B-D3FD443AE1BF}"/>
              </a:ext>
            </a:extLst>
          </p:cNvPr>
          <p:cNvSpPr txBox="1"/>
          <p:nvPr/>
        </p:nvSpPr>
        <p:spPr>
          <a:xfrm>
            <a:off x="365757" y="3457261"/>
            <a:ext cx="864147" cy="307777"/>
          </a:xfrm>
          <a:prstGeom prst="rect">
            <a:avLst/>
          </a:prstGeom>
          <a:noFill/>
          <a:ln>
            <a:solidFill>
              <a:schemeClr val="tx1"/>
            </a:solidFill>
          </a:ln>
        </p:spPr>
        <p:txBody>
          <a:bodyPr wrap="none" rtlCol="0">
            <a:spAutoFit/>
          </a:bodyPr>
          <a:lstStyle/>
          <a:p>
            <a:r>
              <a:rPr lang="en-US" sz="1400" b="1" dirty="0"/>
              <a:t>W. TCF12</a:t>
            </a:r>
          </a:p>
        </p:txBody>
      </p:sp>
      <p:sp>
        <p:nvSpPr>
          <p:cNvPr id="8" name="TextBox 7">
            <a:extLst>
              <a:ext uri="{FF2B5EF4-FFF2-40B4-BE49-F238E27FC236}">
                <a16:creationId xmlns:a16="http://schemas.microsoft.com/office/drawing/2014/main" id="{E89AA8D6-AA1D-A843-ACFC-7C2C2FAAF4C4}"/>
              </a:ext>
            </a:extLst>
          </p:cNvPr>
          <p:cNvSpPr txBox="1"/>
          <p:nvPr/>
        </p:nvSpPr>
        <p:spPr>
          <a:xfrm>
            <a:off x="518619" y="314059"/>
            <a:ext cx="711285" cy="307777"/>
          </a:xfrm>
          <a:prstGeom prst="rect">
            <a:avLst/>
          </a:prstGeom>
          <a:noFill/>
          <a:ln>
            <a:solidFill>
              <a:schemeClr val="tx1"/>
            </a:solidFill>
          </a:ln>
        </p:spPr>
        <p:txBody>
          <a:bodyPr wrap="none" rtlCol="0">
            <a:spAutoFit/>
          </a:bodyPr>
          <a:lstStyle/>
          <a:p>
            <a:r>
              <a:rPr lang="en-US" sz="1400" b="1" dirty="0"/>
              <a:t>V. TAL1</a:t>
            </a:r>
          </a:p>
        </p:txBody>
      </p:sp>
      <p:sp>
        <p:nvSpPr>
          <p:cNvPr id="9" name="TextBox 8">
            <a:extLst>
              <a:ext uri="{FF2B5EF4-FFF2-40B4-BE49-F238E27FC236}">
                <a16:creationId xmlns:a16="http://schemas.microsoft.com/office/drawing/2014/main" id="{36A46FF4-EA6D-4A4C-B80B-FA477BAEB945}"/>
              </a:ext>
            </a:extLst>
          </p:cNvPr>
          <p:cNvSpPr txBox="1"/>
          <p:nvPr/>
        </p:nvSpPr>
        <p:spPr>
          <a:xfrm>
            <a:off x="414424" y="6350700"/>
            <a:ext cx="815480" cy="307777"/>
          </a:xfrm>
          <a:prstGeom prst="rect">
            <a:avLst/>
          </a:prstGeom>
          <a:noFill/>
          <a:ln>
            <a:solidFill>
              <a:schemeClr val="tx1"/>
            </a:solidFill>
          </a:ln>
        </p:spPr>
        <p:txBody>
          <a:bodyPr wrap="none" rtlCol="0">
            <a:spAutoFit/>
          </a:bodyPr>
          <a:lstStyle/>
          <a:p>
            <a:r>
              <a:rPr lang="en-US" sz="1400" b="1" dirty="0"/>
              <a:t>X. TCF21</a:t>
            </a:r>
          </a:p>
        </p:txBody>
      </p:sp>
      <p:cxnSp>
        <p:nvCxnSpPr>
          <p:cNvPr id="10" name="Straight Connector 9">
            <a:extLst>
              <a:ext uri="{FF2B5EF4-FFF2-40B4-BE49-F238E27FC236}">
                <a16:creationId xmlns:a16="http://schemas.microsoft.com/office/drawing/2014/main" id="{A2CC101B-3734-DB44-A8DB-4651E973C828}"/>
              </a:ext>
            </a:extLst>
          </p:cNvPr>
          <p:cNvCxnSpPr>
            <a:cxnSpLocks/>
          </p:cNvCxnSpPr>
          <p:nvPr/>
        </p:nvCxnSpPr>
        <p:spPr>
          <a:xfrm>
            <a:off x="837485" y="5130005"/>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5C0607-9EF7-7F46-9761-FB426884E08E}"/>
              </a:ext>
            </a:extLst>
          </p:cNvPr>
          <p:cNvCxnSpPr>
            <a:cxnSpLocks/>
          </p:cNvCxnSpPr>
          <p:nvPr/>
        </p:nvCxnSpPr>
        <p:spPr>
          <a:xfrm>
            <a:off x="837383" y="2174034"/>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9E4911-CD54-EC4C-A8E8-C54AC71797AC}"/>
              </a:ext>
            </a:extLst>
          </p:cNvPr>
          <p:cNvCxnSpPr>
            <a:cxnSpLocks/>
          </p:cNvCxnSpPr>
          <p:nvPr/>
        </p:nvCxnSpPr>
        <p:spPr>
          <a:xfrm>
            <a:off x="819197" y="7889914"/>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35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B46B9C1-9686-9843-8374-9109658BBCE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2293"/>
          <a:stretch/>
        </p:blipFill>
        <p:spPr>
          <a:xfrm>
            <a:off x="1294042" y="856984"/>
            <a:ext cx="4726573" cy="2730679"/>
          </a:xfrm>
          <a:prstGeom prst="rect">
            <a:avLst/>
          </a:prstGeom>
        </p:spPr>
      </p:pic>
      <p:pic>
        <p:nvPicPr>
          <p:cNvPr id="5" name="Graphic 4">
            <a:extLst>
              <a:ext uri="{FF2B5EF4-FFF2-40B4-BE49-F238E27FC236}">
                <a16:creationId xmlns:a16="http://schemas.microsoft.com/office/drawing/2014/main" id="{16E2018A-2183-504B-BB7D-C6AFA50B259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2293"/>
          <a:stretch/>
        </p:blipFill>
        <p:spPr>
          <a:xfrm>
            <a:off x="1294043" y="4572000"/>
            <a:ext cx="4726573" cy="2730679"/>
          </a:xfrm>
          <a:prstGeom prst="rect">
            <a:avLst/>
          </a:prstGeom>
        </p:spPr>
      </p:pic>
      <p:sp>
        <p:nvSpPr>
          <p:cNvPr id="6" name="TextBox 5">
            <a:extLst>
              <a:ext uri="{FF2B5EF4-FFF2-40B4-BE49-F238E27FC236}">
                <a16:creationId xmlns:a16="http://schemas.microsoft.com/office/drawing/2014/main" id="{8042D2EA-391D-A547-9781-21DAAE07D1BD}"/>
              </a:ext>
            </a:extLst>
          </p:cNvPr>
          <p:cNvSpPr txBox="1"/>
          <p:nvPr/>
        </p:nvSpPr>
        <p:spPr>
          <a:xfrm>
            <a:off x="613407" y="4212334"/>
            <a:ext cx="1361270" cy="307777"/>
          </a:xfrm>
          <a:prstGeom prst="rect">
            <a:avLst/>
          </a:prstGeom>
          <a:noFill/>
          <a:ln>
            <a:solidFill>
              <a:schemeClr val="tx1"/>
            </a:solidFill>
          </a:ln>
        </p:spPr>
        <p:txBody>
          <a:bodyPr wrap="none" rtlCol="0">
            <a:spAutoFit/>
          </a:bodyPr>
          <a:lstStyle/>
          <a:p>
            <a:r>
              <a:rPr lang="en-US" sz="1400" b="1" dirty="0"/>
              <a:t>Z. ZIC1 and ZIC4</a:t>
            </a:r>
          </a:p>
        </p:txBody>
      </p:sp>
      <p:sp>
        <p:nvSpPr>
          <p:cNvPr id="7" name="TextBox 6">
            <a:extLst>
              <a:ext uri="{FF2B5EF4-FFF2-40B4-BE49-F238E27FC236}">
                <a16:creationId xmlns:a16="http://schemas.microsoft.com/office/drawing/2014/main" id="{0EBB570F-D774-F943-A87D-3C62388CC4FD}"/>
              </a:ext>
            </a:extLst>
          </p:cNvPr>
          <p:cNvSpPr txBox="1"/>
          <p:nvPr/>
        </p:nvSpPr>
        <p:spPr>
          <a:xfrm>
            <a:off x="613407" y="497318"/>
            <a:ext cx="611193" cy="307777"/>
          </a:xfrm>
          <a:prstGeom prst="rect">
            <a:avLst/>
          </a:prstGeom>
          <a:noFill/>
          <a:ln>
            <a:solidFill>
              <a:schemeClr val="tx1"/>
            </a:solidFill>
          </a:ln>
        </p:spPr>
        <p:txBody>
          <a:bodyPr wrap="none" rtlCol="0">
            <a:spAutoFit/>
          </a:bodyPr>
          <a:lstStyle/>
          <a:p>
            <a:r>
              <a:rPr lang="en-US" sz="1400" b="1" dirty="0"/>
              <a:t>Y. ZFX</a:t>
            </a:r>
          </a:p>
        </p:txBody>
      </p:sp>
      <p:cxnSp>
        <p:nvCxnSpPr>
          <p:cNvPr id="8" name="Straight Connector 7">
            <a:extLst>
              <a:ext uri="{FF2B5EF4-FFF2-40B4-BE49-F238E27FC236}">
                <a16:creationId xmlns:a16="http://schemas.microsoft.com/office/drawing/2014/main" id="{20658C7F-8459-6B40-B50F-2D478578D34D}"/>
              </a:ext>
            </a:extLst>
          </p:cNvPr>
          <p:cNvCxnSpPr>
            <a:cxnSpLocks/>
          </p:cNvCxnSpPr>
          <p:nvPr/>
        </p:nvCxnSpPr>
        <p:spPr>
          <a:xfrm>
            <a:off x="856876" y="6372208"/>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CEA4C0-608F-BB4C-8226-A369B5F189C2}"/>
              </a:ext>
            </a:extLst>
          </p:cNvPr>
          <p:cNvCxnSpPr>
            <a:cxnSpLocks/>
          </p:cNvCxnSpPr>
          <p:nvPr/>
        </p:nvCxnSpPr>
        <p:spPr>
          <a:xfrm>
            <a:off x="843236" y="2657113"/>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75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4353646-EF5B-604B-9485-34D6BBCE90D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3402"/>
          <a:stretch/>
        </p:blipFill>
        <p:spPr>
          <a:xfrm>
            <a:off x="1191742" y="3302945"/>
            <a:ext cx="4753062" cy="2278374"/>
          </a:xfrm>
          <a:prstGeom prst="rect">
            <a:avLst/>
          </a:prstGeom>
        </p:spPr>
      </p:pic>
      <p:pic>
        <p:nvPicPr>
          <p:cNvPr id="5" name="Graphic 4">
            <a:extLst>
              <a:ext uri="{FF2B5EF4-FFF2-40B4-BE49-F238E27FC236}">
                <a16:creationId xmlns:a16="http://schemas.microsoft.com/office/drawing/2014/main" id="{CC4E0121-201C-E64F-9385-86A80F14BA4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3163"/>
          <a:stretch/>
        </p:blipFill>
        <p:spPr>
          <a:xfrm>
            <a:off x="1191741" y="520977"/>
            <a:ext cx="4753062" cy="2410955"/>
          </a:xfrm>
          <a:prstGeom prst="rect">
            <a:avLst/>
          </a:prstGeom>
        </p:spPr>
      </p:pic>
      <p:pic>
        <p:nvPicPr>
          <p:cNvPr id="6" name="Graphic 5">
            <a:extLst>
              <a:ext uri="{FF2B5EF4-FFF2-40B4-BE49-F238E27FC236}">
                <a16:creationId xmlns:a16="http://schemas.microsoft.com/office/drawing/2014/main" id="{FB5F2E3B-A5AA-8A4C-9AED-38F5A2635AA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3229"/>
          <a:stretch/>
        </p:blipFill>
        <p:spPr>
          <a:xfrm>
            <a:off x="1191741" y="6019640"/>
            <a:ext cx="4753062" cy="2448538"/>
          </a:xfrm>
          <a:prstGeom prst="rect">
            <a:avLst/>
          </a:prstGeom>
        </p:spPr>
      </p:pic>
      <p:sp>
        <p:nvSpPr>
          <p:cNvPr id="7" name="TextBox 6">
            <a:extLst>
              <a:ext uri="{FF2B5EF4-FFF2-40B4-BE49-F238E27FC236}">
                <a16:creationId xmlns:a16="http://schemas.microsoft.com/office/drawing/2014/main" id="{EF3D77F0-98FE-F94A-96F8-F65CDAE1BA1C}"/>
              </a:ext>
            </a:extLst>
          </p:cNvPr>
          <p:cNvSpPr txBox="1"/>
          <p:nvPr/>
        </p:nvSpPr>
        <p:spPr>
          <a:xfrm>
            <a:off x="342749" y="3302945"/>
            <a:ext cx="803425" cy="307777"/>
          </a:xfrm>
          <a:prstGeom prst="rect">
            <a:avLst/>
          </a:prstGeom>
          <a:noFill/>
          <a:ln>
            <a:solidFill>
              <a:schemeClr val="tx1"/>
            </a:solidFill>
          </a:ln>
        </p:spPr>
        <p:txBody>
          <a:bodyPr wrap="none" rtlCol="0">
            <a:spAutoFit/>
          </a:bodyPr>
          <a:lstStyle/>
          <a:p>
            <a:r>
              <a:rPr lang="en-US" sz="1400" b="1" dirty="0"/>
              <a:t>AB. ZIC3</a:t>
            </a:r>
          </a:p>
        </p:txBody>
      </p:sp>
      <p:sp>
        <p:nvSpPr>
          <p:cNvPr id="8" name="TextBox 7">
            <a:extLst>
              <a:ext uri="{FF2B5EF4-FFF2-40B4-BE49-F238E27FC236}">
                <a16:creationId xmlns:a16="http://schemas.microsoft.com/office/drawing/2014/main" id="{1E4680FF-C7C1-0B4D-925C-B2BBEE1DF061}"/>
              </a:ext>
            </a:extLst>
          </p:cNvPr>
          <p:cNvSpPr txBox="1"/>
          <p:nvPr/>
        </p:nvSpPr>
        <p:spPr>
          <a:xfrm>
            <a:off x="333387" y="519961"/>
            <a:ext cx="812787" cy="307777"/>
          </a:xfrm>
          <a:prstGeom prst="rect">
            <a:avLst/>
          </a:prstGeom>
          <a:noFill/>
          <a:ln>
            <a:solidFill>
              <a:schemeClr val="tx1"/>
            </a:solidFill>
          </a:ln>
        </p:spPr>
        <p:txBody>
          <a:bodyPr wrap="none" rtlCol="0">
            <a:spAutoFit/>
          </a:bodyPr>
          <a:lstStyle/>
          <a:p>
            <a:r>
              <a:rPr lang="en-US" sz="1400" b="1" dirty="0"/>
              <a:t>AA. ZIC2</a:t>
            </a:r>
          </a:p>
        </p:txBody>
      </p:sp>
      <p:sp>
        <p:nvSpPr>
          <p:cNvPr id="9" name="TextBox 8">
            <a:extLst>
              <a:ext uri="{FF2B5EF4-FFF2-40B4-BE49-F238E27FC236}">
                <a16:creationId xmlns:a16="http://schemas.microsoft.com/office/drawing/2014/main" id="{D693B761-736C-4E4B-B3B6-6B8405F76BC6}"/>
              </a:ext>
            </a:extLst>
          </p:cNvPr>
          <p:cNvSpPr txBox="1"/>
          <p:nvPr/>
        </p:nvSpPr>
        <p:spPr>
          <a:xfrm>
            <a:off x="351276" y="6019640"/>
            <a:ext cx="794898" cy="307777"/>
          </a:xfrm>
          <a:prstGeom prst="rect">
            <a:avLst/>
          </a:prstGeom>
          <a:noFill/>
          <a:ln>
            <a:solidFill>
              <a:schemeClr val="tx1"/>
            </a:solidFill>
          </a:ln>
        </p:spPr>
        <p:txBody>
          <a:bodyPr wrap="none" rtlCol="0">
            <a:spAutoFit/>
          </a:bodyPr>
          <a:lstStyle/>
          <a:p>
            <a:r>
              <a:rPr lang="en-US" sz="1400" b="1" dirty="0"/>
              <a:t>AC. ZIC5</a:t>
            </a:r>
          </a:p>
        </p:txBody>
      </p:sp>
      <p:cxnSp>
        <p:nvCxnSpPr>
          <p:cNvPr id="10" name="Straight Connector 9">
            <a:extLst>
              <a:ext uri="{FF2B5EF4-FFF2-40B4-BE49-F238E27FC236}">
                <a16:creationId xmlns:a16="http://schemas.microsoft.com/office/drawing/2014/main" id="{F283D391-F477-E042-B36E-695DB05897BB}"/>
              </a:ext>
            </a:extLst>
          </p:cNvPr>
          <p:cNvCxnSpPr>
            <a:cxnSpLocks/>
          </p:cNvCxnSpPr>
          <p:nvPr/>
        </p:nvCxnSpPr>
        <p:spPr>
          <a:xfrm>
            <a:off x="779821" y="4619797"/>
            <a:ext cx="5164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414A2E-B6D8-1546-A30E-D624125D8620}"/>
              </a:ext>
            </a:extLst>
          </p:cNvPr>
          <p:cNvCxnSpPr>
            <a:cxnSpLocks/>
          </p:cNvCxnSpPr>
          <p:nvPr/>
        </p:nvCxnSpPr>
        <p:spPr>
          <a:xfrm>
            <a:off x="771932" y="1981877"/>
            <a:ext cx="5172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1DD611-247D-4C4A-8053-0D54D93FD19A}"/>
              </a:ext>
            </a:extLst>
          </p:cNvPr>
          <p:cNvCxnSpPr>
            <a:cxnSpLocks/>
          </p:cNvCxnSpPr>
          <p:nvPr/>
        </p:nvCxnSpPr>
        <p:spPr>
          <a:xfrm>
            <a:off x="766732" y="7525480"/>
            <a:ext cx="5183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3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B409B-F93C-654B-8DA2-A717E734BE05}"/>
              </a:ext>
            </a:extLst>
          </p:cNvPr>
          <p:cNvPicPr/>
          <p:nvPr/>
        </p:nvPicPr>
        <p:blipFill>
          <a:blip r:embed="rId2">
            <a:extLst>
              <a:ext uri="{28A0092B-C50C-407E-A947-70E740481C1C}">
                <a14:useLocalDpi xmlns:a14="http://schemas.microsoft.com/office/drawing/2010/main" val="0"/>
              </a:ext>
            </a:extLst>
          </a:blip>
          <a:stretch>
            <a:fillRect/>
          </a:stretch>
        </p:blipFill>
        <p:spPr>
          <a:xfrm>
            <a:off x="1213167" y="1290765"/>
            <a:ext cx="4431665" cy="7074535"/>
          </a:xfrm>
          <a:prstGeom prst="rect">
            <a:avLst/>
          </a:prstGeom>
        </p:spPr>
      </p:pic>
      <p:sp>
        <p:nvSpPr>
          <p:cNvPr id="4" name="Text Box 28">
            <a:extLst>
              <a:ext uri="{FF2B5EF4-FFF2-40B4-BE49-F238E27FC236}">
                <a16:creationId xmlns:a16="http://schemas.microsoft.com/office/drawing/2014/main" id="{84B94FF9-E927-0448-8841-C49565B873DA}"/>
              </a:ext>
            </a:extLst>
          </p:cNvPr>
          <p:cNvSpPr txBox="1"/>
          <p:nvPr/>
        </p:nvSpPr>
        <p:spPr>
          <a:xfrm>
            <a:off x="-12700" y="529336"/>
            <a:ext cx="6870700" cy="6604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Supplementary Figure 15</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Proteomic and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Phopho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-proteomic analyses. Mass spectrometry was performed to compare protein (A,B) and phospho-protein (C,D) between WT and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KMT2C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KO pluripotent cells. A weak but significant positive correlation was observed between gene expression and protein translation (E).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2051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E743B0-A318-5B4F-8970-CADA9C27F170}"/>
              </a:ext>
            </a:extLst>
          </p:cNvPr>
          <p:cNvPicPr>
            <a:picLocks noChangeAspect="1"/>
          </p:cNvPicPr>
          <p:nvPr/>
        </p:nvPicPr>
        <p:blipFill rotWithShape="1">
          <a:blip r:embed="rId2"/>
          <a:srcRect/>
          <a:stretch/>
        </p:blipFill>
        <p:spPr>
          <a:xfrm>
            <a:off x="0" y="0"/>
            <a:ext cx="6858000" cy="9144000"/>
          </a:xfrm>
          <a:prstGeom prst="rect">
            <a:avLst/>
          </a:prstGeom>
        </p:spPr>
      </p:pic>
      <p:sp>
        <p:nvSpPr>
          <p:cNvPr id="2" name="TextBox 1">
            <a:extLst>
              <a:ext uri="{FF2B5EF4-FFF2-40B4-BE49-F238E27FC236}">
                <a16:creationId xmlns:a16="http://schemas.microsoft.com/office/drawing/2014/main" id="{F298D50D-C39D-3D48-858F-25A8A2BD66C5}"/>
              </a:ext>
            </a:extLst>
          </p:cNvPr>
          <p:cNvSpPr txBox="1"/>
          <p:nvPr/>
        </p:nvSpPr>
        <p:spPr>
          <a:xfrm>
            <a:off x="799114" y="7495"/>
            <a:ext cx="5259773" cy="230832"/>
          </a:xfrm>
          <a:prstGeom prst="rect">
            <a:avLst/>
          </a:prstGeom>
          <a:solidFill>
            <a:schemeClr val="bg1"/>
          </a:solidFill>
        </p:spPr>
        <p:txBody>
          <a:bodyPr wrap="none" rtlCol="0">
            <a:spAutoFit/>
          </a:bodyPr>
          <a:lstStyle/>
          <a:p>
            <a:r>
              <a:rPr lang="en-US" sz="900" b="1" dirty="0">
                <a:latin typeface="Times New Roman" panose="02020603050405020304" pitchFamily="18" charset="0"/>
                <a:cs typeface="Times New Roman" panose="02020603050405020304" pitchFamily="18" charset="0"/>
              </a:rPr>
              <a:t>Supplementary Table 10A</a:t>
            </a:r>
            <a:r>
              <a:rPr lang="en-US" sz="900" dirty="0">
                <a:latin typeface="Times New Roman" panose="02020603050405020304" pitchFamily="18" charset="0"/>
                <a:cs typeface="Times New Roman" panose="02020603050405020304" pitchFamily="18" charset="0"/>
              </a:rPr>
              <a:t>. Proteins demonstrating </a:t>
            </a:r>
            <a:r>
              <a:rPr lang="en-US" sz="900" b="1" dirty="0">
                <a:latin typeface="Times New Roman" panose="02020603050405020304" pitchFamily="18" charset="0"/>
                <a:cs typeface="Times New Roman" panose="02020603050405020304" pitchFamily="18" charset="0"/>
              </a:rPr>
              <a:t>up</a:t>
            </a:r>
            <a:r>
              <a:rPr lang="en-US" sz="900" dirty="0">
                <a:latin typeface="Times New Roman" panose="02020603050405020304" pitchFamily="18" charset="0"/>
                <a:cs typeface="Times New Roman" panose="02020603050405020304" pitchFamily="18" charset="0"/>
              </a:rPr>
              <a:t>regulated expression in </a:t>
            </a:r>
            <a:r>
              <a:rPr lang="en-US" sz="900" i="1" dirty="0">
                <a:latin typeface="Times New Roman" panose="02020603050405020304" pitchFamily="18" charset="0"/>
                <a:cs typeface="Times New Roman" panose="02020603050405020304" pitchFamily="18" charset="0"/>
              </a:rPr>
              <a:t>KMT2CKO</a:t>
            </a:r>
            <a:r>
              <a:rPr lang="en-US" sz="900" dirty="0">
                <a:latin typeface="Times New Roman" panose="02020603050405020304" pitchFamily="18" charset="0"/>
                <a:cs typeface="Times New Roman" panose="02020603050405020304" pitchFamily="18" charset="0"/>
              </a:rPr>
              <a:t> compared to WT.</a:t>
            </a:r>
          </a:p>
        </p:txBody>
      </p:sp>
    </p:spTree>
    <p:extLst>
      <p:ext uri="{BB962C8B-B14F-4D97-AF65-F5344CB8AC3E}">
        <p14:creationId xmlns:p14="http://schemas.microsoft.com/office/powerpoint/2010/main" val="444726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F8BD7-0876-C74D-8B51-E0E21B7132CC}"/>
              </a:ext>
            </a:extLst>
          </p:cNvPr>
          <p:cNvPicPr>
            <a:picLocks noChangeAspect="1"/>
          </p:cNvPicPr>
          <p:nvPr/>
        </p:nvPicPr>
        <p:blipFill rotWithShape="1">
          <a:blip r:embed="rId2"/>
          <a:srcRect/>
          <a:stretch/>
        </p:blipFill>
        <p:spPr>
          <a:xfrm>
            <a:off x="219082" y="0"/>
            <a:ext cx="6419836" cy="9144000"/>
          </a:xfrm>
          <a:prstGeom prst="rect">
            <a:avLst/>
          </a:prstGeom>
        </p:spPr>
      </p:pic>
      <p:sp>
        <p:nvSpPr>
          <p:cNvPr id="4" name="TextBox 3">
            <a:extLst>
              <a:ext uri="{FF2B5EF4-FFF2-40B4-BE49-F238E27FC236}">
                <a16:creationId xmlns:a16="http://schemas.microsoft.com/office/drawing/2014/main" id="{9F07572C-12D8-2D42-BD62-98671EB64F92}"/>
              </a:ext>
            </a:extLst>
          </p:cNvPr>
          <p:cNvSpPr txBox="1"/>
          <p:nvPr/>
        </p:nvSpPr>
        <p:spPr>
          <a:xfrm>
            <a:off x="1022732" y="7495"/>
            <a:ext cx="4812536" cy="215444"/>
          </a:xfrm>
          <a:prstGeom prst="rect">
            <a:avLst/>
          </a:prstGeom>
          <a:solidFill>
            <a:schemeClr val="bg1"/>
          </a:solidFill>
        </p:spPr>
        <p:txBody>
          <a:bodyPr wrap="none" rtlCol="0">
            <a:spAutoFit/>
          </a:bodyPr>
          <a:lstStyle/>
          <a:p>
            <a:r>
              <a:rPr lang="en-US" sz="800" b="1" dirty="0">
                <a:latin typeface="Times New Roman" panose="02020603050405020304" pitchFamily="18" charset="0"/>
                <a:cs typeface="Times New Roman" panose="02020603050405020304" pitchFamily="18" charset="0"/>
              </a:rPr>
              <a:t>Supplementary Table 10B</a:t>
            </a:r>
            <a:r>
              <a:rPr lang="en-US" sz="800" dirty="0">
                <a:latin typeface="Times New Roman" panose="02020603050405020304" pitchFamily="18" charset="0"/>
                <a:cs typeface="Times New Roman" panose="02020603050405020304" pitchFamily="18" charset="0"/>
              </a:rPr>
              <a:t>. Proteins demonstrating </a:t>
            </a:r>
            <a:r>
              <a:rPr lang="en-US" sz="800" b="1" dirty="0">
                <a:latin typeface="Times New Roman" panose="02020603050405020304" pitchFamily="18" charset="0"/>
                <a:cs typeface="Times New Roman" panose="02020603050405020304" pitchFamily="18" charset="0"/>
              </a:rPr>
              <a:t>down</a:t>
            </a:r>
            <a:r>
              <a:rPr lang="en-US" sz="800" dirty="0">
                <a:latin typeface="Times New Roman" panose="02020603050405020304" pitchFamily="18" charset="0"/>
                <a:cs typeface="Times New Roman" panose="02020603050405020304" pitchFamily="18" charset="0"/>
              </a:rPr>
              <a:t>regulated expression in </a:t>
            </a:r>
            <a:r>
              <a:rPr lang="en-US" sz="800" i="1" dirty="0">
                <a:latin typeface="Times New Roman" panose="02020603050405020304" pitchFamily="18" charset="0"/>
                <a:cs typeface="Times New Roman" panose="02020603050405020304" pitchFamily="18" charset="0"/>
              </a:rPr>
              <a:t>KMT2CKO</a:t>
            </a:r>
            <a:r>
              <a:rPr lang="en-US" sz="800" dirty="0">
                <a:latin typeface="Times New Roman" panose="02020603050405020304" pitchFamily="18" charset="0"/>
                <a:cs typeface="Times New Roman" panose="02020603050405020304" pitchFamily="18" charset="0"/>
              </a:rPr>
              <a:t> compared to WT.</a:t>
            </a:r>
          </a:p>
        </p:txBody>
      </p:sp>
    </p:spTree>
    <p:extLst>
      <p:ext uri="{BB962C8B-B14F-4D97-AF65-F5344CB8AC3E}">
        <p14:creationId xmlns:p14="http://schemas.microsoft.com/office/powerpoint/2010/main" val="2227556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2162B-861A-9247-B336-DB0598BB5650}"/>
              </a:ext>
            </a:extLst>
          </p:cNvPr>
          <p:cNvPicPr>
            <a:picLocks noChangeAspect="1"/>
          </p:cNvPicPr>
          <p:nvPr/>
        </p:nvPicPr>
        <p:blipFill rotWithShape="1">
          <a:blip r:embed="rId2"/>
          <a:srcRect t="73" b="-1"/>
          <a:stretch/>
        </p:blipFill>
        <p:spPr>
          <a:xfrm>
            <a:off x="0" y="1709928"/>
            <a:ext cx="6858000" cy="4162240"/>
          </a:xfrm>
          <a:prstGeom prst="rect">
            <a:avLst/>
          </a:prstGeom>
        </p:spPr>
      </p:pic>
      <p:sp>
        <p:nvSpPr>
          <p:cNvPr id="4" name="TextBox 3">
            <a:extLst>
              <a:ext uri="{FF2B5EF4-FFF2-40B4-BE49-F238E27FC236}">
                <a16:creationId xmlns:a16="http://schemas.microsoft.com/office/drawing/2014/main" id="{3DAB6539-5920-E04B-8840-A4393058239F}"/>
              </a:ext>
            </a:extLst>
          </p:cNvPr>
          <p:cNvSpPr txBox="1"/>
          <p:nvPr/>
        </p:nvSpPr>
        <p:spPr>
          <a:xfrm>
            <a:off x="0" y="1684452"/>
            <a:ext cx="6858000" cy="230832"/>
          </a:xfrm>
          <a:prstGeom prst="rect">
            <a:avLst/>
          </a:prstGeom>
          <a:solidFill>
            <a:schemeClr val="bg1"/>
          </a:solidFill>
          <a:ln>
            <a:solidFill>
              <a:schemeClr val="tx1"/>
            </a:solidFill>
          </a:ln>
        </p:spPr>
        <p:txBody>
          <a:bodyPr wrap="square" rtlCol="0">
            <a:spAutoFit/>
          </a:bodyPr>
          <a:lstStyle/>
          <a:p>
            <a:pPr algn="ctr"/>
            <a:r>
              <a:rPr lang="en-US" sz="900" b="1" dirty="0">
                <a:latin typeface="Times New Roman" panose="02020603050405020304" pitchFamily="18" charset="0"/>
                <a:cs typeface="Times New Roman" panose="02020603050405020304" pitchFamily="18" charset="0"/>
              </a:rPr>
              <a:t>Supplementary Table 11A</a:t>
            </a:r>
            <a:r>
              <a:rPr lang="en-US" sz="900" dirty="0">
                <a:latin typeface="Times New Roman" panose="02020603050405020304" pitchFamily="18" charset="0"/>
                <a:cs typeface="Times New Roman" panose="02020603050405020304" pitchFamily="18" charset="0"/>
              </a:rPr>
              <a:t>. Phospho-proteins demonstrating </a:t>
            </a:r>
            <a:r>
              <a:rPr lang="en-US" sz="900" b="1" dirty="0">
                <a:latin typeface="Times New Roman" panose="02020603050405020304" pitchFamily="18" charset="0"/>
                <a:cs typeface="Times New Roman" panose="02020603050405020304" pitchFamily="18" charset="0"/>
              </a:rPr>
              <a:t>up</a:t>
            </a:r>
            <a:r>
              <a:rPr lang="en-US" sz="900" dirty="0">
                <a:latin typeface="Times New Roman" panose="02020603050405020304" pitchFamily="18" charset="0"/>
                <a:cs typeface="Times New Roman" panose="02020603050405020304" pitchFamily="18" charset="0"/>
              </a:rPr>
              <a:t>regulated expression in </a:t>
            </a:r>
            <a:r>
              <a:rPr lang="en-US" sz="900" i="1" dirty="0">
                <a:latin typeface="Times New Roman" panose="02020603050405020304" pitchFamily="18" charset="0"/>
                <a:cs typeface="Times New Roman" panose="02020603050405020304" pitchFamily="18" charset="0"/>
              </a:rPr>
              <a:t>KMT2CKO</a:t>
            </a:r>
            <a:r>
              <a:rPr lang="en-US" sz="900" dirty="0">
                <a:latin typeface="Times New Roman" panose="02020603050405020304" pitchFamily="18" charset="0"/>
                <a:cs typeface="Times New Roman" panose="02020603050405020304" pitchFamily="18" charset="0"/>
              </a:rPr>
              <a:t> compared to WT.</a:t>
            </a:r>
          </a:p>
        </p:txBody>
      </p:sp>
    </p:spTree>
    <p:extLst>
      <p:ext uri="{BB962C8B-B14F-4D97-AF65-F5344CB8AC3E}">
        <p14:creationId xmlns:p14="http://schemas.microsoft.com/office/powerpoint/2010/main" val="3996429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95FE7-C0F4-FB4B-9D80-E32724C9C726}"/>
              </a:ext>
            </a:extLst>
          </p:cNvPr>
          <p:cNvPicPr>
            <a:picLocks noChangeAspect="1"/>
          </p:cNvPicPr>
          <p:nvPr/>
        </p:nvPicPr>
        <p:blipFill>
          <a:blip r:embed="rId2"/>
          <a:stretch>
            <a:fillRect/>
          </a:stretch>
        </p:blipFill>
        <p:spPr>
          <a:xfrm>
            <a:off x="0" y="1679251"/>
            <a:ext cx="6858000" cy="4901577"/>
          </a:xfrm>
          <a:prstGeom prst="rect">
            <a:avLst/>
          </a:prstGeom>
        </p:spPr>
      </p:pic>
      <p:sp>
        <p:nvSpPr>
          <p:cNvPr id="4" name="TextBox 3">
            <a:extLst>
              <a:ext uri="{FF2B5EF4-FFF2-40B4-BE49-F238E27FC236}">
                <a16:creationId xmlns:a16="http://schemas.microsoft.com/office/drawing/2014/main" id="{7C1289ED-2040-3141-AABD-7C56A79B492C}"/>
              </a:ext>
            </a:extLst>
          </p:cNvPr>
          <p:cNvSpPr txBox="1"/>
          <p:nvPr/>
        </p:nvSpPr>
        <p:spPr>
          <a:xfrm>
            <a:off x="0" y="1684452"/>
            <a:ext cx="6858000" cy="230832"/>
          </a:xfrm>
          <a:prstGeom prst="rect">
            <a:avLst/>
          </a:prstGeom>
          <a:solidFill>
            <a:schemeClr val="bg1"/>
          </a:solidFill>
          <a:ln>
            <a:solidFill>
              <a:schemeClr val="tx1"/>
            </a:solidFill>
          </a:ln>
        </p:spPr>
        <p:txBody>
          <a:bodyPr wrap="square" rtlCol="0">
            <a:spAutoFit/>
          </a:bodyPr>
          <a:lstStyle/>
          <a:p>
            <a:pPr algn="ctr"/>
            <a:r>
              <a:rPr lang="en-US" sz="900" b="1" dirty="0">
                <a:latin typeface="Times New Roman" panose="02020603050405020304" pitchFamily="18" charset="0"/>
                <a:cs typeface="Times New Roman" panose="02020603050405020304" pitchFamily="18" charset="0"/>
              </a:rPr>
              <a:t>Supplementary Table 11B</a:t>
            </a:r>
            <a:r>
              <a:rPr lang="en-US" sz="900" dirty="0">
                <a:latin typeface="Times New Roman" panose="02020603050405020304" pitchFamily="18" charset="0"/>
                <a:cs typeface="Times New Roman" panose="02020603050405020304" pitchFamily="18" charset="0"/>
              </a:rPr>
              <a:t>. Phospho-proteins demonstrating </a:t>
            </a:r>
            <a:r>
              <a:rPr lang="en-US" sz="900" b="1" dirty="0">
                <a:latin typeface="Times New Roman" panose="02020603050405020304" pitchFamily="18" charset="0"/>
                <a:cs typeface="Times New Roman" panose="02020603050405020304" pitchFamily="18" charset="0"/>
              </a:rPr>
              <a:t>down</a:t>
            </a:r>
            <a:r>
              <a:rPr lang="en-US" sz="900" dirty="0">
                <a:latin typeface="Times New Roman" panose="02020603050405020304" pitchFamily="18" charset="0"/>
                <a:cs typeface="Times New Roman" panose="02020603050405020304" pitchFamily="18" charset="0"/>
              </a:rPr>
              <a:t>regulated expression in </a:t>
            </a:r>
            <a:r>
              <a:rPr lang="en-US" sz="900" i="1" dirty="0">
                <a:latin typeface="Times New Roman" panose="02020603050405020304" pitchFamily="18" charset="0"/>
                <a:cs typeface="Times New Roman" panose="02020603050405020304" pitchFamily="18" charset="0"/>
              </a:rPr>
              <a:t>KMT2CKO</a:t>
            </a:r>
            <a:r>
              <a:rPr lang="en-US" sz="900" dirty="0">
                <a:latin typeface="Times New Roman" panose="02020603050405020304" pitchFamily="18" charset="0"/>
                <a:cs typeface="Times New Roman" panose="02020603050405020304" pitchFamily="18" charset="0"/>
              </a:rPr>
              <a:t> compared to WT.</a:t>
            </a:r>
          </a:p>
        </p:txBody>
      </p:sp>
    </p:spTree>
    <p:extLst>
      <p:ext uri="{BB962C8B-B14F-4D97-AF65-F5344CB8AC3E}">
        <p14:creationId xmlns:p14="http://schemas.microsoft.com/office/powerpoint/2010/main" val="34921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24706-AF81-E342-A3AC-A282C3C14872}"/>
              </a:ext>
            </a:extLst>
          </p:cNvPr>
          <p:cNvSpPr>
            <a:spLocks noGrp="1"/>
          </p:cNvSpPr>
          <p:nvPr>
            <p:ph type="title"/>
          </p:nvPr>
        </p:nvSpPr>
        <p:spPr>
          <a:xfrm>
            <a:off x="295179" y="5176433"/>
            <a:ext cx="6267642" cy="482601"/>
          </a:xfrm>
        </p:spPr>
        <p:txBody>
          <a:bodyPr>
            <a:normAutofit/>
          </a:bodyPr>
          <a:lstStyle/>
          <a:p>
            <a:r>
              <a:rPr lang="en-US" sz="1200" b="1" dirty="0">
                <a:latin typeface="Times New Roman" panose="02020603050405020304" pitchFamily="18" charset="0"/>
                <a:cs typeface="Times New Roman" panose="02020603050405020304" pitchFamily="18" charset="0"/>
              </a:rPr>
              <a:t>Supplementary Table 13. </a:t>
            </a:r>
            <a:r>
              <a:rPr lang="en-US" sz="1200" dirty="0">
                <a:latin typeface="Times New Roman" panose="02020603050405020304" pitchFamily="18" charset="0"/>
                <a:cs typeface="Times New Roman" panose="02020603050405020304" pitchFamily="18" charset="0"/>
              </a:rPr>
              <a:t>Protein content determination by the bicinchoninic acid (BCA) method.</a:t>
            </a:r>
            <a:endParaRPr lang="en-US" sz="12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82ED3BDC-478B-B648-8DB5-F312B690BDF9}"/>
              </a:ext>
            </a:extLst>
          </p:cNvPr>
          <p:cNvGraphicFramePr>
            <a:graphicFrameLocks noGrp="1"/>
          </p:cNvGraphicFramePr>
          <p:nvPr>
            <p:extLst>
              <p:ext uri="{D42A27DB-BD31-4B8C-83A1-F6EECF244321}">
                <p14:modId xmlns:p14="http://schemas.microsoft.com/office/powerpoint/2010/main" val="2831854933"/>
              </p:ext>
            </p:extLst>
          </p:nvPr>
        </p:nvGraphicFramePr>
        <p:xfrm>
          <a:off x="471488" y="5773324"/>
          <a:ext cx="5915024" cy="1473648"/>
        </p:xfrm>
        <a:graphic>
          <a:graphicData uri="http://schemas.openxmlformats.org/drawingml/2006/table">
            <a:tbl>
              <a:tblPr firstRow="1" firstCol="1" bandRow="1">
                <a:tableStyleId>{5C22544A-7EE6-4342-B048-85BDC9FD1C3A}</a:tableStyleId>
              </a:tblPr>
              <a:tblGrid>
                <a:gridCol w="1478482">
                  <a:extLst>
                    <a:ext uri="{9D8B030D-6E8A-4147-A177-3AD203B41FA5}">
                      <a16:colId xmlns:a16="http://schemas.microsoft.com/office/drawing/2014/main" val="2842256552"/>
                    </a:ext>
                  </a:extLst>
                </a:gridCol>
                <a:gridCol w="1143751">
                  <a:extLst>
                    <a:ext uri="{9D8B030D-6E8A-4147-A177-3AD203B41FA5}">
                      <a16:colId xmlns:a16="http://schemas.microsoft.com/office/drawing/2014/main" val="3514752130"/>
                    </a:ext>
                  </a:extLst>
                </a:gridCol>
                <a:gridCol w="1813761">
                  <a:extLst>
                    <a:ext uri="{9D8B030D-6E8A-4147-A177-3AD203B41FA5}">
                      <a16:colId xmlns:a16="http://schemas.microsoft.com/office/drawing/2014/main" val="4081139140"/>
                    </a:ext>
                  </a:extLst>
                </a:gridCol>
                <a:gridCol w="1479030">
                  <a:extLst>
                    <a:ext uri="{9D8B030D-6E8A-4147-A177-3AD203B41FA5}">
                      <a16:colId xmlns:a16="http://schemas.microsoft.com/office/drawing/2014/main" val="1435243131"/>
                    </a:ext>
                  </a:extLst>
                </a:gridCol>
              </a:tblGrid>
              <a:tr h="329411">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Date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Protein Concentration (µg/µl)</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Total protein (µg)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extLst>
                  <a:ext uri="{0D108BD9-81ED-4DB2-BD59-A6C34878D82A}">
                    <a16:rowId xmlns:a16="http://schemas.microsoft.com/office/drawing/2014/main" val="2594149622"/>
                  </a:ext>
                </a:extLst>
              </a:tr>
              <a:tr h="160402">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Control 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2/1/2019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5.17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1033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extLst>
                  <a:ext uri="{0D108BD9-81ED-4DB2-BD59-A6C34878D82A}">
                    <a16:rowId xmlns:a16="http://schemas.microsoft.com/office/drawing/2014/main" val="1554330797"/>
                  </a:ext>
                </a:extLst>
              </a:tr>
              <a:tr h="160402">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Control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4/2/2019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4.37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1310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extLst>
                  <a:ext uri="{0D108BD9-81ED-4DB2-BD59-A6C34878D82A}">
                    <a16:rowId xmlns:a16="http://schemas.microsoft.com/office/drawing/2014/main" val="739258996"/>
                  </a:ext>
                </a:extLst>
              </a:tr>
              <a:tr h="160402">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Control 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4/2/2019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2.38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475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extLst>
                  <a:ext uri="{0D108BD9-81ED-4DB2-BD59-A6C34878D82A}">
                    <a16:rowId xmlns:a16="http://schemas.microsoft.com/office/drawing/2014/main" val="1574452722"/>
                  </a:ext>
                </a:extLst>
              </a:tr>
              <a:tr h="160402">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KMT2CKO_1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4/2/2019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3.27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655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extLst>
                  <a:ext uri="{0D108BD9-81ED-4DB2-BD59-A6C34878D82A}">
                    <a16:rowId xmlns:a16="http://schemas.microsoft.com/office/drawing/2014/main" val="1190608322"/>
                  </a:ext>
                </a:extLst>
              </a:tr>
              <a:tr h="160402">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KMT2CKO_2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4/2/2019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3.47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1041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extLst>
                  <a:ext uri="{0D108BD9-81ED-4DB2-BD59-A6C34878D82A}">
                    <a16:rowId xmlns:a16="http://schemas.microsoft.com/office/drawing/2014/main" val="3960515627"/>
                  </a:ext>
                </a:extLst>
              </a:tr>
              <a:tr h="160402">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KMT2CKO_3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4/2/2019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a:effectLst/>
                          <a:latin typeface="Times New Roman" panose="02020603050405020304" pitchFamily="18" charset="0"/>
                          <a:cs typeface="Times New Roman" panose="02020603050405020304" pitchFamily="18" charset="0"/>
                        </a:rPr>
                        <a:t>3.34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669</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205" marR="59205" marT="0" marB="0" anchor="ctr"/>
                </a:tc>
                <a:extLst>
                  <a:ext uri="{0D108BD9-81ED-4DB2-BD59-A6C34878D82A}">
                    <a16:rowId xmlns:a16="http://schemas.microsoft.com/office/drawing/2014/main" val="491324705"/>
                  </a:ext>
                </a:extLst>
              </a:tr>
            </a:tbl>
          </a:graphicData>
        </a:graphic>
      </p:graphicFrame>
      <p:graphicFrame>
        <p:nvGraphicFramePr>
          <p:cNvPr id="4" name="Table 3">
            <a:extLst>
              <a:ext uri="{FF2B5EF4-FFF2-40B4-BE49-F238E27FC236}">
                <a16:creationId xmlns:a16="http://schemas.microsoft.com/office/drawing/2014/main" id="{3F5FC957-B1C3-1D47-87C5-C2C498D1ADB2}"/>
              </a:ext>
            </a:extLst>
          </p:cNvPr>
          <p:cNvGraphicFramePr>
            <a:graphicFrameLocks noGrp="1"/>
          </p:cNvGraphicFramePr>
          <p:nvPr>
            <p:extLst>
              <p:ext uri="{D42A27DB-BD31-4B8C-83A1-F6EECF244321}">
                <p14:modId xmlns:p14="http://schemas.microsoft.com/office/powerpoint/2010/main" val="1334384316"/>
              </p:ext>
            </p:extLst>
          </p:nvPr>
        </p:nvGraphicFramePr>
        <p:xfrm>
          <a:off x="471488" y="2529685"/>
          <a:ext cx="5915026" cy="371972"/>
        </p:xfrm>
        <a:graphic>
          <a:graphicData uri="http://schemas.openxmlformats.org/drawingml/2006/table">
            <a:tbl>
              <a:tblPr firstRow="1" firstCol="1" bandRow="1">
                <a:tableStyleId>{5C22544A-7EE6-4342-B048-85BDC9FD1C3A}</a:tableStyleId>
              </a:tblPr>
              <a:tblGrid>
                <a:gridCol w="2363074">
                  <a:extLst>
                    <a:ext uri="{9D8B030D-6E8A-4147-A177-3AD203B41FA5}">
                      <a16:colId xmlns:a16="http://schemas.microsoft.com/office/drawing/2014/main" val="3806063268"/>
                    </a:ext>
                  </a:extLst>
                </a:gridCol>
                <a:gridCol w="887988">
                  <a:extLst>
                    <a:ext uri="{9D8B030D-6E8A-4147-A177-3AD203B41FA5}">
                      <a16:colId xmlns:a16="http://schemas.microsoft.com/office/drawing/2014/main" val="2498441419"/>
                    </a:ext>
                  </a:extLst>
                </a:gridCol>
                <a:gridCol w="887988">
                  <a:extLst>
                    <a:ext uri="{9D8B030D-6E8A-4147-A177-3AD203B41FA5}">
                      <a16:colId xmlns:a16="http://schemas.microsoft.com/office/drawing/2014/main" val="2048009627"/>
                    </a:ext>
                  </a:extLst>
                </a:gridCol>
                <a:gridCol w="887988">
                  <a:extLst>
                    <a:ext uri="{9D8B030D-6E8A-4147-A177-3AD203B41FA5}">
                      <a16:colId xmlns:a16="http://schemas.microsoft.com/office/drawing/2014/main" val="550368908"/>
                    </a:ext>
                  </a:extLst>
                </a:gridCol>
                <a:gridCol w="887988">
                  <a:extLst>
                    <a:ext uri="{9D8B030D-6E8A-4147-A177-3AD203B41FA5}">
                      <a16:colId xmlns:a16="http://schemas.microsoft.com/office/drawing/2014/main" val="3382548446"/>
                    </a:ext>
                  </a:extLst>
                </a:gridCol>
              </a:tblGrid>
              <a:tr h="179799">
                <a:tc>
                  <a:txBody>
                    <a:bodyPr/>
                    <a:lstStyle/>
                    <a:p>
                      <a:pPr marL="0" marR="0" algn="ctr">
                        <a:spcBef>
                          <a:spcPts val="0"/>
                        </a:spcBef>
                        <a:spcAft>
                          <a:spcPts val="0"/>
                        </a:spcAft>
                      </a:pPr>
                      <a:r>
                        <a:rPr lang="en-US" sz="1100">
                          <a:effectLst/>
                        </a:rPr>
                        <a:t>Term_ID (KEGG)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tc>
                  <a:txBody>
                    <a:bodyPr/>
                    <a:lstStyle/>
                    <a:p>
                      <a:pPr marL="0" marR="0" algn="ctr">
                        <a:spcBef>
                          <a:spcPts val="0"/>
                        </a:spcBef>
                        <a:spcAft>
                          <a:spcPts val="0"/>
                        </a:spcAft>
                      </a:pPr>
                      <a:r>
                        <a:rPr lang="en-US" sz="1100" dirty="0" err="1">
                          <a:effectLst/>
                        </a:rPr>
                        <a:t>set.size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tc>
                  <a:txBody>
                    <a:bodyPr/>
                    <a:lstStyle/>
                    <a:p>
                      <a:pPr marL="0" marR="0" algn="ctr">
                        <a:spcBef>
                          <a:spcPts val="0"/>
                        </a:spcBef>
                        <a:spcAft>
                          <a:spcPts val="0"/>
                        </a:spcAft>
                      </a:pPr>
                      <a:r>
                        <a:rPr lang="en-US" sz="1100">
                          <a:effectLst/>
                        </a:rPr>
                        <a:t>mean_logFC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tc>
                  <a:txBody>
                    <a:bodyPr/>
                    <a:lstStyle/>
                    <a:p>
                      <a:pPr marL="0" marR="0" algn="ctr">
                        <a:spcBef>
                          <a:spcPts val="0"/>
                        </a:spcBef>
                        <a:spcAft>
                          <a:spcPts val="0"/>
                        </a:spcAft>
                      </a:pPr>
                      <a:r>
                        <a:rPr lang="en-US" sz="1100">
                          <a:effectLst/>
                        </a:rPr>
                        <a:t>P.value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tc>
                  <a:txBody>
                    <a:bodyPr/>
                    <a:lstStyle/>
                    <a:p>
                      <a:pPr marL="0" marR="0" algn="ctr">
                        <a:spcBef>
                          <a:spcPts val="0"/>
                        </a:spcBef>
                        <a:spcAft>
                          <a:spcPts val="0"/>
                        </a:spcAft>
                      </a:pPr>
                      <a:r>
                        <a:rPr lang="en-US" sz="1100">
                          <a:effectLst/>
                        </a:rPr>
                        <a:t>FDR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extLst>
                  <a:ext uri="{0D108BD9-81ED-4DB2-BD59-A6C34878D82A}">
                    <a16:rowId xmlns:a16="http://schemas.microsoft.com/office/drawing/2014/main" val="4057609388"/>
                  </a:ext>
                </a:extLst>
              </a:tr>
              <a:tr h="179799">
                <a:tc>
                  <a:txBody>
                    <a:bodyPr/>
                    <a:lstStyle/>
                    <a:p>
                      <a:pPr marL="0" marR="0" algn="ctr">
                        <a:spcBef>
                          <a:spcPts val="0"/>
                        </a:spcBef>
                        <a:spcAft>
                          <a:spcPts val="0"/>
                        </a:spcAft>
                      </a:pPr>
                      <a:r>
                        <a:rPr lang="en-US" sz="1100" dirty="0">
                          <a:effectLst/>
                        </a:rPr>
                        <a:t>hsa04310 WNT signaling pathway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tc>
                  <a:txBody>
                    <a:bodyPr/>
                    <a:lstStyle/>
                    <a:p>
                      <a:pPr marL="0" marR="0" algn="ctr">
                        <a:spcBef>
                          <a:spcPts val="0"/>
                        </a:spcBef>
                        <a:spcAft>
                          <a:spcPts val="0"/>
                        </a:spcAft>
                      </a:pPr>
                      <a:r>
                        <a:rPr lang="en-US" sz="1100">
                          <a:effectLst/>
                        </a:rPr>
                        <a:t>112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tc>
                  <a:txBody>
                    <a:bodyPr/>
                    <a:lstStyle/>
                    <a:p>
                      <a:pPr marL="0" marR="0" algn="ctr">
                        <a:spcBef>
                          <a:spcPts val="0"/>
                        </a:spcBef>
                        <a:spcAft>
                          <a:spcPts val="0"/>
                        </a:spcAft>
                      </a:pPr>
                      <a:r>
                        <a:rPr lang="en-US" sz="1100">
                          <a:effectLst/>
                        </a:rPr>
                        <a:t>2.42508583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tc>
                  <a:txBody>
                    <a:bodyPr/>
                    <a:lstStyle/>
                    <a:p>
                      <a:pPr marL="0" marR="0" algn="ctr">
                        <a:spcBef>
                          <a:spcPts val="0"/>
                        </a:spcBef>
                        <a:spcAft>
                          <a:spcPts val="0"/>
                        </a:spcAft>
                      </a:pPr>
                      <a:r>
                        <a:rPr lang="en-US" sz="1100">
                          <a:effectLst/>
                        </a:rPr>
                        <a:t>0.00813714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tc>
                  <a:txBody>
                    <a:bodyPr/>
                    <a:lstStyle/>
                    <a:p>
                      <a:pPr marL="0" marR="0" algn="ctr">
                        <a:spcBef>
                          <a:spcPts val="0"/>
                        </a:spcBef>
                        <a:spcAft>
                          <a:spcPts val="0"/>
                        </a:spcAft>
                      </a:pPr>
                      <a:r>
                        <a:rPr lang="en-US" sz="1100" dirty="0">
                          <a:effectLst/>
                        </a:rPr>
                        <a:t>0.25457619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73" marR="9173" marT="9173" marB="9173" anchor="b"/>
                </a:tc>
                <a:extLst>
                  <a:ext uri="{0D108BD9-81ED-4DB2-BD59-A6C34878D82A}">
                    <a16:rowId xmlns:a16="http://schemas.microsoft.com/office/drawing/2014/main" val="801800623"/>
                  </a:ext>
                </a:extLst>
              </a:tr>
            </a:tbl>
          </a:graphicData>
        </a:graphic>
      </p:graphicFrame>
      <p:graphicFrame>
        <p:nvGraphicFramePr>
          <p:cNvPr id="5" name="Table 4">
            <a:extLst>
              <a:ext uri="{FF2B5EF4-FFF2-40B4-BE49-F238E27FC236}">
                <a16:creationId xmlns:a16="http://schemas.microsoft.com/office/drawing/2014/main" id="{7550DDC4-DF46-8749-B894-EB8B6D478CE1}"/>
              </a:ext>
            </a:extLst>
          </p:cNvPr>
          <p:cNvGraphicFramePr>
            <a:graphicFrameLocks noGrp="1"/>
          </p:cNvGraphicFramePr>
          <p:nvPr>
            <p:extLst>
              <p:ext uri="{D42A27DB-BD31-4B8C-83A1-F6EECF244321}">
                <p14:modId xmlns:p14="http://schemas.microsoft.com/office/powerpoint/2010/main" val="3304370808"/>
              </p:ext>
            </p:extLst>
          </p:nvPr>
        </p:nvGraphicFramePr>
        <p:xfrm>
          <a:off x="471488" y="3015946"/>
          <a:ext cx="5915024" cy="1140424"/>
        </p:xfrm>
        <a:graphic>
          <a:graphicData uri="http://schemas.openxmlformats.org/drawingml/2006/table">
            <a:tbl>
              <a:tblPr firstRow="1" firstCol="1" bandRow="1">
                <a:tableStyleId>{5C22544A-7EE6-4342-B048-85BDC9FD1C3A}</a:tableStyleId>
              </a:tblPr>
              <a:tblGrid>
                <a:gridCol w="2364664">
                  <a:extLst>
                    <a:ext uri="{9D8B030D-6E8A-4147-A177-3AD203B41FA5}">
                      <a16:colId xmlns:a16="http://schemas.microsoft.com/office/drawing/2014/main" val="654280140"/>
                    </a:ext>
                  </a:extLst>
                </a:gridCol>
                <a:gridCol w="887131">
                  <a:extLst>
                    <a:ext uri="{9D8B030D-6E8A-4147-A177-3AD203B41FA5}">
                      <a16:colId xmlns:a16="http://schemas.microsoft.com/office/drawing/2014/main" val="1335245265"/>
                    </a:ext>
                  </a:extLst>
                </a:gridCol>
                <a:gridCol w="887743">
                  <a:extLst>
                    <a:ext uri="{9D8B030D-6E8A-4147-A177-3AD203B41FA5}">
                      <a16:colId xmlns:a16="http://schemas.microsoft.com/office/drawing/2014/main" val="3232696291"/>
                    </a:ext>
                  </a:extLst>
                </a:gridCol>
                <a:gridCol w="887743">
                  <a:extLst>
                    <a:ext uri="{9D8B030D-6E8A-4147-A177-3AD203B41FA5}">
                      <a16:colId xmlns:a16="http://schemas.microsoft.com/office/drawing/2014/main" val="1852704572"/>
                    </a:ext>
                  </a:extLst>
                </a:gridCol>
                <a:gridCol w="887743">
                  <a:extLst>
                    <a:ext uri="{9D8B030D-6E8A-4147-A177-3AD203B41FA5}">
                      <a16:colId xmlns:a16="http://schemas.microsoft.com/office/drawing/2014/main" val="2434733231"/>
                    </a:ext>
                  </a:extLst>
                </a:gridCol>
              </a:tblGrid>
              <a:tr h="285106">
                <a:tc>
                  <a:txBody>
                    <a:bodyPr/>
                    <a:lstStyle/>
                    <a:p>
                      <a:pPr marL="0" marR="0" algn="ctr">
                        <a:spcBef>
                          <a:spcPts val="0"/>
                        </a:spcBef>
                        <a:spcAft>
                          <a:spcPts val="0"/>
                        </a:spcAft>
                      </a:pPr>
                      <a:r>
                        <a:rPr lang="en-US" sz="1100">
                          <a:effectLst/>
                        </a:rPr>
                        <a:t>Term_ID (GO biological processes)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set.size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mean_logFC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P.value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FDR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extLst>
                  <a:ext uri="{0D108BD9-81ED-4DB2-BD59-A6C34878D82A}">
                    <a16:rowId xmlns:a16="http://schemas.microsoft.com/office/drawing/2014/main" val="804244749"/>
                  </a:ext>
                </a:extLst>
              </a:tr>
              <a:tr h="285106">
                <a:tc>
                  <a:txBody>
                    <a:bodyPr/>
                    <a:lstStyle/>
                    <a:p>
                      <a:pPr marL="0" marR="0" algn="ctr">
                        <a:spcBef>
                          <a:spcPts val="0"/>
                        </a:spcBef>
                        <a:spcAft>
                          <a:spcPts val="0"/>
                        </a:spcAft>
                      </a:pPr>
                      <a:r>
                        <a:rPr lang="en-US" sz="1100">
                          <a:effectLst/>
                        </a:rPr>
                        <a:t>GO:0016055 WNT signaling pathway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391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3.55203068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0.00020361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0.02379266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extLst>
                  <a:ext uri="{0D108BD9-81ED-4DB2-BD59-A6C34878D82A}">
                    <a16:rowId xmlns:a16="http://schemas.microsoft.com/office/drawing/2014/main" val="1396174853"/>
                  </a:ext>
                </a:extLst>
              </a:tr>
              <a:tr h="285106">
                <a:tc>
                  <a:txBody>
                    <a:bodyPr/>
                    <a:lstStyle/>
                    <a:p>
                      <a:pPr marL="0" marR="0" algn="ctr">
                        <a:spcBef>
                          <a:spcPts val="0"/>
                        </a:spcBef>
                        <a:spcAft>
                          <a:spcPts val="0"/>
                        </a:spcAft>
                      </a:pPr>
                      <a:r>
                        <a:rPr lang="en-US" sz="1100">
                          <a:effectLst/>
                        </a:rPr>
                        <a:t>GO:0198738 cell-cell signaling by WNT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392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3.57972378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0.0001835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0.02313605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extLst>
                  <a:ext uri="{0D108BD9-81ED-4DB2-BD59-A6C34878D82A}">
                    <a16:rowId xmlns:a16="http://schemas.microsoft.com/office/drawing/2014/main" val="3291163402"/>
                  </a:ext>
                </a:extLst>
              </a:tr>
              <a:tr h="285106">
                <a:tc>
                  <a:txBody>
                    <a:bodyPr/>
                    <a:lstStyle/>
                    <a:p>
                      <a:pPr marL="0" marR="0" algn="ctr">
                        <a:spcBef>
                          <a:spcPts val="0"/>
                        </a:spcBef>
                        <a:spcAft>
                          <a:spcPts val="0"/>
                        </a:spcAft>
                      </a:pPr>
                      <a:r>
                        <a:rPr lang="en-US" sz="1100">
                          <a:effectLst/>
                        </a:rPr>
                        <a:t>GO:0038092 NODAL signaling pathway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1.77613196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a:effectLst/>
                        </a:rPr>
                        <a:t>0.04910764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tc>
                  <a:txBody>
                    <a:bodyPr/>
                    <a:lstStyle/>
                    <a:p>
                      <a:pPr marL="0" marR="0" algn="ctr">
                        <a:spcBef>
                          <a:spcPts val="0"/>
                        </a:spcBef>
                        <a:spcAft>
                          <a:spcPts val="0"/>
                        </a:spcAft>
                      </a:pPr>
                      <a:r>
                        <a:rPr lang="en-US" sz="1100" dirty="0">
                          <a:effectLst/>
                        </a:rPr>
                        <a:t>0.35417441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77" marR="9177" marT="9177" marB="9177" anchor="ctr"/>
                </a:tc>
                <a:extLst>
                  <a:ext uri="{0D108BD9-81ED-4DB2-BD59-A6C34878D82A}">
                    <a16:rowId xmlns:a16="http://schemas.microsoft.com/office/drawing/2014/main" val="692873421"/>
                  </a:ext>
                </a:extLst>
              </a:tr>
            </a:tbl>
          </a:graphicData>
        </a:graphic>
      </p:graphicFrame>
      <p:sp>
        <p:nvSpPr>
          <p:cNvPr id="7" name="Rectangle 1">
            <a:extLst>
              <a:ext uri="{FF2B5EF4-FFF2-40B4-BE49-F238E27FC236}">
                <a16:creationId xmlns:a16="http://schemas.microsoft.com/office/drawing/2014/main" id="{F87AE5D9-6CB5-3E41-8FCB-B1B88D722AF6}"/>
              </a:ext>
            </a:extLst>
          </p:cNvPr>
          <p:cNvSpPr>
            <a:spLocks noChangeArrowheads="1"/>
          </p:cNvSpPr>
          <p:nvPr/>
        </p:nvSpPr>
        <p:spPr bwMode="auto">
          <a:xfrm>
            <a:off x="236705" y="742808"/>
            <a:ext cx="638459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01F1E"/>
                </a:solidFill>
                <a:effectLst/>
                <a:latin typeface="Times New Roman" panose="02020603050405020304" pitchFamily="18" charset="0"/>
                <a:ea typeface="Times New Roman" panose="02020603050405020304" pitchFamily="18" charset="0"/>
                <a:cs typeface="Times New Roman" panose="02020603050405020304" pitchFamily="18" charset="0"/>
              </a:rPr>
              <a:t>Supplementary Table 12: </a:t>
            </a:r>
            <a:r>
              <a:rPr kumimoji="0" lang="en-US" altLang="en-US" sz="1200" i="0" u="none" strike="noStrike" cap="none" normalizeH="0" baseline="0" dirty="0">
                <a:ln>
                  <a:noFill/>
                </a:ln>
                <a:solidFill>
                  <a:srgbClr val="201F1E"/>
                </a:solidFill>
                <a:effectLst/>
                <a:latin typeface="Times New Roman" panose="02020603050405020304" pitchFamily="18" charset="0"/>
                <a:ea typeface="Times New Roman" panose="02020603050405020304" pitchFamily="18" charset="0"/>
                <a:cs typeface="Times New Roman" panose="02020603050405020304" pitchFamily="18" charset="0"/>
              </a:rPr>
              <a:t>We have applied the Generally Applicable Gene-set Enrichment (GAGE) methodology (</a:t>
            </a:r>
            <a:r>
              <a:rPr kumimoji="0" lang="en-US" altLang="en-US" sz="1200" i="0" u="none" strike="noStrike" cap="none" normalizeH="0" baseline="0" dirty="0">
                <a:ln>
                  <a:noFill/>
                </a:ln>
                <a:solidFill>
                  <a:srgbClr val="1155CC"/>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https://bmcbioinformatics.biomedcentral.com/articles/10.1186/1471-2105-10-161</a:t>
            </a:r>
            <a:r>
              <a:rPr kumimoji="0" lang="en-US" altLang="en-US" sz="1200" i="0" u="none" strike="noStrike" cap="none" normalizeH="0" baseline="0" dirty="0">
                <a:ln>
                  <a:noFill/>
                </a:ln>
                <a:solidFill>
                  <a:srgbClr val="201F1E"/>
                </a:solidFill>
                <a:effectLst/>
                <a:latin typeface="Times New Roman" panose="02020603050405020304" pitchFamily="18" charset="0"/>
                <a:ea typeface="Times New Roman" panose="02020603050405020304" pitchFamily="18" charset="0"/>
                <a:cs typeface="Times New Roman" panose="02020603050405020304" pitchFamily="18" charset="0"/>
              </a:rPr>
              <a:t>) to perform </a:t>
            </a:r>
            <a:r>
              <a:rPr kumimoji="0" lang="en-US" altLang="en-US" sz="120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pathway analysis for gene ontology (GO) NODAL and WNT signaling pathways, as well as the KEGG (Kyoto Encyclopedia of Genes and Genomes) WNT signaling pathway. All proved to have significant raw P-values of &lt;0.05. While two of these analyses have an FDR &gt;0.05, FDR is only relevant when considering all KEGG and GO Biological Processes pathways and asking if any pathways are enriched from the total. Raw P-values are used to test specific pathways. Thus, these results indicate enrichment in these pathways. </a:t>
            </a:r>
            <a:endParaRPr kumimoji="0" lang="en-US" altLang="en-US" sz="12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891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376F-1D2B-D64B-8B23-FCB515927F0C}"/>
              </a:ext>
            </a:extLst>
          </p:cNvPr>
          <p:cNvSpPr>
            <a:spLocks noGrp="1"/>
          </p:cNvSpPr>
          <p:nvPr>
            <p:ph type="title"/>
          </p:nvPr>
        </p:nvSpPr>
        <p:spPr>
          <a:xfrm>
            <a:off x="310041" y="94893"/>
            <a:ext cx="5982738" cy="333061"/>
          </a:xfrm>
        </p:spPr>
        <p:txBody>
          <a:bodyPr>
            <a:normAutofit/>
          </a:bodyPr>
          <a:lstStyle/>
          <a:p>
            <a:r>
              <a:rPr lang="en-US" sz="1200" b="1" dirty="0">
                <a:latin typeface="Times New Roman" panose="02020603050405020304" pitchFamily="18" charset="0"/>
                <a:cs typeface="Times New Roman" panose="02020603050405020304" pitchFamily="18" charset="0"/>
              </a:rPr>
              <a:t>Supplementary Figure 2 – continued</a:t>
            </a:r>
            <a:r>
              <a:rPr lang="en-US" sz="12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99B09499-D9FA-5C45-9D87-55EC2D847AF3}"/>
              </a:ext>
            </a:extLst>
          </p:cNvPr>
          <p:cNvSpPr txBox="1"/>
          <p:nvPr/>
        </p:nvSpPr>
        <p:spPr>
          <a:xfrm rot="16200000">
            <a:off x="-592512" y="2714200"/>
            <a:ext cx="1946367" cy="400110"/>
          </a:xfrm>
          <a:prstGeom prst="rect">
            <a:avLst/>
          </a:prstGeom>
          <a:noFill/>
        </p:spPr>
        <p:txBody>
          <a:bodyPr wrap="none" rtlCol="0">
            <a:spAutoFit/>
          </a:bodyPr>
          <a:lstStyle/>
          <a:p>
            <a:r>
              <a:rPr lang="en-US" sz="2000" dirty="0"/>
              <a:t>WILD TYPE </a:t>
            </a:r>
            <a:r>
              <a:rPr lang="en-US" sz="2000" dirty="0" err="1"/>
              <a:t>hiPSC</a:t>
            </a:r>
            <a:endParaRPr lang="en-US" sz="2000" dirty="0"/>
          </a:p>
        </p:txBody>
      </p:sp>
      <p:sp>
        <p:nvSpPr>
          <p:cNvPr id="11" name="TextBox 10">
            <a:extLst>
              <a:ext uri="{FF2B5EF4-FFF2-40B4-BE49-F238E27FC236}">
                <a16:creationId xmlns:a16="http://schemas.microsoft.com/office/drawing/2014/main" id="{E21933A7-8125-C247-A773-94B9A5BA22FA}"/>
              </a:ext>
            </a:extLst>
          </p:cNvPr>
          <p:cNvSpPr txBox="1"/>
          <p:nvPr/>
        </p:nvSpPr>
        <p:spPr>
          <a:xfrm rot="16200000">
            <a:off x="-619412" y="7342694"/>
            <a:ext cx="1858907" cy="400110"/>
          </a:xfrm>
          <a:prstGeom prst="rect">
            <a:avLst/>
          </a:prstGeom>
          <a:noFill/>
        </p:spPr>
        <p:txBody>
          <a:bodyPr wrap="none" rtlCol="0">
            <a:spAutoFit/>
          </a:bodyPr>
          <a:lstStyle/>
          <a:p>
            <a:r>
              <a:rPr lang="en-US" sz="2000" i="1" dirty="0"/>
              <a:t>KMT2C</a:t>
            </a:r>
            <a:r>
              <a:rPr lang="en-US" sz="2000" dirty="0"/>
              <a:t>KO </a:t>
            </a:r>
            <a:r>
              <a:rPr lang="en-US" sz="2000" dirty="0" err="1"/>
              <a:t>hiPSC</a:t>
            </a:r>
            <a:endParaRPr lang="en-US" sz="2000" dirty="0"/>
          </a:p>
        </p:txBody>
      </p:sp>
      <p:sp>
        <p:nvSpPr>
          <p:cNvPr id="18" name="TextBox 17">
            <a:extLst>
              <a:ext uri="{FF2B5EF4-FFF2-40B4-BE49-F238E27FC236}">
                <a16:creationId xmlns:a16="http://schemas.microsoft.com/office/drawing/2014/main" id="{4E39C23D-8D86-6D4D-B1E4-575FA9ECB6E0}"/>
              </a:ext>
            </a:extLst>
          </p:cNvPr>
          <p:cNvSpPr txBox="1"/>
          <p:nvPr/>
        </p:nvSpPr>
        <p:spPr>
          <a:xfrm>
            <a:off x="270624" y="484449"/>
            <a:ext cx="367408" cy="369332"/>
          </a:xfrm>
          <a:prstGeom prst="rect">
            <a:avLst/>
          </a:prstGeom>
          <a:solidFill>
            <a:schemeClr val="bg1"/>
          </a:solidFill>
        </p:spPr>
        <p:txBody>
          <a:bodyPr wrap="none" rtlCol="0">
            <a:spAutoFit/>
          </a:bodyPr>
          <a:lstStyle/>
          <a:p>
            <a:r>
              <a:rPr lang="en-US" dirty="0"/>
              <a:t>B.</a:t>
            </a:r>
          </a:p>
        </p:txBody>
      </p:sp>
      <p:sp>
        <p:nvSpPr>
          <p:cNvPr id="19" name="TextBox 18">
            <a:extLst>
              <a:ext uri="{FF2B5EF4-FFF2-40B4-BE49-F238E27FC236}">
                <a16:creationId xmlns:a16="http://schemas.microsoft.com/office/drawing/2014/main" id="{7A4B3B51-880A-F144-A716-198C8ECD9E1A}"/>
              </a:ext>
            </a:extLst>
          </p:cNvPr>
          <p:cNvSpPr txBox="1"/>
          <p:nvPr/>
        </p:nvSpPr>
        <p:spPr>
          <a:xfrm>
            <a:off x="197768" y="4886664"/>
            <a:ext cx="365806" cy="369332"/>
          </a:xfrm>
          <a:prstGeom prst="rect">
            <a:avLst/>
          </a:prstGeom>
          <a:solidFill>
            <a:schemeClr val="bg1"/>
          </a:solidFill>
        </p:spPr>
        <p:txBody>
          <a:bodyPr wrap="none" rtlCol="0">
            <a:spAutoFit/>
          </a:bodyPr>
          <a:lstStyle/>
          <a:p>
            <a:r>
              <a:rPr lang="en-US" dirty="0"/>
              <a:t>C.</a:t>
            </a:r>
          </a:p>
        </p:txBody>
      </p:sp>
      <p:pic>
        <p:nvPicPr>
          <p:cNvPr id="21" name="Picture 20">
            <a:extLst>
              <a:ext uri="{FF2B5EF4-FFF2-40B4-BE49-F238E27FC236}">
                <a16:creationId xmlns:a16="http://schemas.microsoft.com/office/drawing/2014/main" id="{246FEC89-2BAB-8A4A-A9A9-C50CC27389B2}"/>
              </a:ext>
            </a:extLst>
          </p:cNvPr>
          <p:cNvPicPr>
            <a:picLocks noChangeAspect="1"/>
          </p:cNvPicPr>
          <p:nvPr/>
        </p:nvPicPr>
        <p:blipFill>
          <a:blip r:embed="rId2"/>
          <a:stretch>
            <a:fillRect/>
          </a:stretch>
        </p:blipFill>
        <p:spPr>
          <a:xfrm>
            <a:off x="695660" y="657625"/>
            <a:ext cx="1775792" cy="1322943"/>
          </a:xfrm>
          <a:prstGeom prst="rect">
            <a:avLst/>
          </a:prstGeom>
        </p:spPr>
      </p:pic>
      <p:pic>
        <p:nvPicPr>
          <p:cNvPr id="22" name="Picture 21">
            <a:extLst>
              <a:ext uri="{FF2B5EF4-FFF2-40B4-BE49-F238E27FC236}">
                <a16:creationId xmlns:a16="http://schemas.microsoft.com/office/drawing/2014/main" id="{52061566-CD48-C34A-8C99-51C4F7C4E0CA}"/>
              </a:ext>
            </a:extLst>
          </p:cNvPr>
          <p:cNvPicPr>
            <a:picLocks noChangeAspect="1"/>
          </p:cNvPicPr>
          <p:nvPr/>
        </p:nvPicPr>
        <p:blipFill>
          <a:blip r:embed="rId3"/>
          <a:stretch>
            <a:fillRect/>
          </a:stretch>
        </p:blipFill>
        <p:spPr>
          <a:xfrm>
            <a:off x="2507249" y="657170"/>
            <a:ext cx="1770195" cy="1322945"/>
          </a:xfrm>
          <a:prstGeom prst="rect">
            <a:avLst/>
          </a:prstGeom>
        </p:spPr>
      </p:pic>
      <p:pic>
        <p:nvPicPr>
          <p:cNvPr id="23" name="Picture 22">
            <a:extLst>
              <a:ext uri="{FF2B5EF4-FFF2-40B4-BE49-F238E27FC236}">
                <a16:creationId xmlns:a16="http://schemas.microsoft.com/office/drawing/2014/main" id="{E3789595-1BCA-6E4A-8EA4-02A42324165D}"/>
              </a:ext>
            </a:extLst>
          </p:cNvPr>
          <p:cNvPicPr>
            <a:picLocks noChangeAspect="1"/>
          </p:cNvPicPr>
          <p:nvPr/>
        </p:nvPicPr>
        <p:blipFill>
          <a:blip r:embed="rId4"/>
          <a:stretch>
            <a:fillRect/>
          </a:stretch>
        </p:blipFill>
        <p:spPr>
          <a:xfrm>
            <a:off x="4320212" y="659288"/>
            <a:ext cx="1775793" cy="1322944"/>
          </a:xfrm>
          <a:prstGeom prst="rect">
            <a:avLst/>
          </a:prstGeom>
        </p:spPr>
      </p:pic>
      <p:pic>
        <p:nvPicPr>
          <p:cNvPr id="24" name="Picture 23">
            <a:extLst>
              <a:ext uri="{FF2B5EF4-FFF2-40B4-BE49-F238E27FC236}">
                <a16:creationId xmlns:a16="http://schemas.microsoft.com/office/drawing/2014/main" id="{BA6483B7-F0E4-E14C-8C51-68AA420EFDD2}"/>
              </a:ext>
            </a:extLst>
          </p:cNvPr>
          <p:cNvPicPr>
            <a:picLocks noChangeAspect="1"/>
          </p:cNvPicPr>
          <p:nvPr/>
        </p:nvPicPr>
        <p:blipFill>
          <a:blip r:embed="rId5"/>
          <a:stretch>
            <a:fillRect/>
          </a:stretch>
        </p:blipFill>
        <p:spPr>
          <a:xfrm>
            <a:off x="695660" y="2005540"/>
            <a:ext cx="1778648" cy="1316426"/>
          </a:xfrm>
          <a:prstGeom prst="rect">
            <a:avLst/>
          </a:prstGeom>
        </p:spPr>
      </p:pic>
      <p:pic>
        <p:nvPicPr>
          <p:cNvPr id="25" name="Picture 24">
            <a:extLst>
              <a:ext uri="{FF2B5EF4-FFF2-40B4-BE49-F238E27FC236}">
                <a16:creationId xmlns:a16="http://schemas.microsoft.com/office/drawing/2014/main" id="{7526F887-CBE6-4041-AA5A-E63A79E622EC}"/>
              </a:ext>
            </a:extLst>
          </p:cNvPr>
          <p:cNvPicPr>
            <a:picLocks noChangeAspect="1"/>
          </p:cNvPicPr>
          <p:nvPr/>
        </p:nvPicPr>
        <p:blipFill>
          <a:blip r:embed="rId6"/>
          <a:stretch>
            <a:fillRect/>
          </a:stretch>
        </p:blipFill>
        <p:spPr>
          <a:xfrm>
            <a:off x="2503956" y="2012342"/>
            <a:ext cx="1778648" cy="1309624"/>
          </a:xfrm>
          <a:prstGeom prst="rect">
            <a:avLst/>
          </a:prstGeom>
        </p:spPr>
      </p:pic>
      <p:pic>
        <p:nvPicPr>
          <p:cNvPr id="26" name="Picture 25">
            <a:extLst>
              <a:ext uri="{FF2B5EF4-FFF2-40B4-BE49-F238E27FC236}">
                <a16:creationId xmlns:a16="http://schemas.microsoft.com/office/drawing/2014/main" id="{B044BB33-5088-0948-9441-C168F0E2986B}"/>
              </a:ext>
            </a:extLst>
          </p:cNvPr>
          <p:cNvPicPr>
            <a:picLocks noChangeAspect="1"/>
          </p:cNvPicPr>
          <p:nvPr/>
        </p:nvPicPr>
        <p:blipFill>
          <a:blip r:embed="rId7"/>
          <a:stretch>
            <a:fillRect/>
          </a:stretch>
        </p:blipFill>
        <p:spPr>
          <a:xfrm>
            <a:off x="4320212" y="2014009"/>
            <a:ext cx="1787817" cy="1307957"/>
          </a:xfrm>
          <a:prstGeom prst="rect">
            <a:avLst/>
          </a:prstGeom>
        </p:spPr>
      </p:pic>
      <p:pic>
        <p:nvPicPr>
          <p:cNvPr id="27" name="Picture 26">
            <a:extLst>
              <a:ext uri="{FF2B5EF4-FFF2-40B4-BE49-F238E27FC236}">
                <a16:creationId xmlns:a16="http://schemas.microsoft.com/office/drawing/2014/main" id="{2BB8C093-D6DA-3C4C-A387-2343F81AD695}"/>
              </a:ext>
            </a:extLst>
          </p:cNvPr>
          <p:cNvPicPr>
            <a:picLocks noChangeAspect="1"/>
          </p:cNvPicPr>
          <p:nvPr/>
        </p:nvPicPr>
        <p:blipFill>
          <a:blip r:embed="rId8"/>
          <a:stretch>
            <a:fillRect/>
          </a:stretch>
        </p:blipFill>
        <p:spPr>
          <a:xfrm>
            <a:off x="695660" y="3353348"/>
            <a:ext cx="1778648" cy="1316426"/>
          </a:xfrm>
          <a:prstGeom prst="rect">
            <a:avLst/>
          </a:prstGeom>
        </p:spPr>
      </p:pic>
      <p:pic>
        <p:nvPicPr>
          <p:cNvPr id="28" name="Picture 27">
            <a:extLst>
              <a:ext uri="{FF2B5EF4-FFF2-40B4-BE49-F238E27FC236}">
                <a16:creationId xmlns:a16="http://schemas.microsoft.com/office/drawing/2014/main" id="{AB0B44A9-3655-1F45-BB5A-E72DD7AC7440}"/>
              </a:ext>
            </a:extLst>
          </p:cNvPr>
          <p:cNvPicPr>
            <a:picLocks noChangeAspect="1"/>
          </p:cNvPicPr>
          <p:nvPr/>
        </p:nvPicPr>
        <p:blipFill>
          <a:blip r:embed="rId9"/>
          <a:stretch>
            <a:fillRect/>
          </a:stretch>
        </p:blipFill>
        <p:spPr>
          <a:xfrm>
            <a:off x="2507176" y="3350317"/>
            <a:ext cx="1778648" cy="1316426"/>
          </a:xfrm>
          <a:prstGeom prst="rect">
            <a:avLst/>
          </a:prstGeom>
        </p:spPr>
      </p:pic>
      <p:pic>
        <p:nvPicPr>
          <p:cNvPr id="29" name="Picture 28">
            <a:extLst>
              <a:ext uri="{FF2B5EF4-FFF2-40B4-BE49-F238E27FC236}">
                <a16:creationId xmlns:a16="http://schemas.microsoft.com/office/drawing/2014/main" id="{87DCCD7A-4FC5-9840-AAC8-9DF0EF7FA48F}"/>
              </a:ext>
            </a:extLst>
          </p:cNvPr>
          <p:cNvPicPr>
            <a:picLocks noChangeAspect="1"/>
          </p:cNvPicPr>
          <p:nvPr/>
        </p:nvPicPr>
        <p:blipFill>
          <a:blip r:embed="rId10"/>
          <a:stretch>
            <a:fillRect/>
          </a:stretch>
        </p:blipFill>
        <p:spPr>
          <a:xfrm>
            <a:off x="4320212" y="3354551"/>
            <a:ext cx="1794453" cy="1307958"/>
          </a:xfrm>
          <a:prstGeom prst="rect">
            <a:avLst/>
          </a:prstGeom>
        </p:spPr>
      </p:pic>
      <p:sp>
        <p:nvSpPr>
          <p:cNvPr id="30" name="TextBox 29">
            <a:extLst>
              <a:ext uri="{FF2B5EF4-FFF2-40B4-BE49-F238E27FC236}">
                <a16:creationId xmlns:a16="http://schemas.microsoft.com/office/drawing/2014/main" id="{20E57445-4104-F340-9F51-B9B67AB4B7C2}"/>
              </a:ext>
            </a:extLst>
          </p:cNvPr>
          <p:cNvSpPr txBox="1"/>
          <p:nvPr/>
        </p:nvSpPr>
        <p:spPr>
          <a:xfrm>
            <a:off x="1297977" y="427954"/>
            <a:ext cx="651403" cy="246221"/>
          </a:xfrm>
          <a:prstGeom prst="rect">
            <a:avLst/>
          </a:prstGeom>
          <a:noFill/>
        </p:spPr>
        <p:txBody>
          <a:bodyPr wrap="square" rtlCol="0">
            <a:spAutoFit/>
          </a:bodyPr>
          <a:lstStyle/>
          <a:p>
            <a:pPr algn="ctr"/>
            <a:r>
              <a:rPr lang="en-US" sz="1000" b="1" dirty="0"/>
              <a:t>Hoechst</a:t>
            </a:r>
          </a:p>
        </p:txBody>
      </p:sp>
      <p:sp>
        <p:nvSpPr>
          <p:cNvPr id="31" name="TextBox 30">
            <a:extLst>
              <a:ext uri="{FF2B5EF4-FFF2-40B4-BE49-F238E27FC236}">
                <a16:creationId xmlns:a16="http://schemas.microsoft.com/office/drawing/2014/main" id="{1D000B61-A74A-CA46-A0AE-F6C4B44B408C}"/>
              </a:ext>
            </a:extLst>
          </p:cNvPr>
          <p:cNvSpPr txBox="1"/>
          <p:nvPr/>
        </p:nvSpPr>
        <p:spPr>
          <a:xfrm>
            <a:off x="4900573" y="428843"/>
            <a:ext cx="640450" cy="246221"/>
          </a:xfrm>
          <a:prstGeom prst="rect">
            <a:avLst/>
          </a:prstGeom>
          <a:noFill/>
        </p:spPr>
        <p:txBody>
          <a:bodyPr wrap="square" rtlCol="0">
            <a:spAutoFit/>
          </a:bodyPr>
          <a:lstStyle/>
          <a:p>
            <a:r>
              <a:rPr lang="en-US" sz="1000" b="1" dirty="0"/>
              <a:t>Overlay</a:t>
            </a:r>
          </a:p>
        </p:txBody>
      </p:sp>
      <p:sp>
        <p:nvSpPr>
          <p:cNvPr id="32" name="TextBox 31">
            <a:extLst>
              <a:ext uri="{FF2B5EF4-FFF2-40B4-BE49-F238E27FC236}">
                <a16:creationId xmlns:a16="http://schemas.microsoft.com/office/drawing/2014/main" id="{357587FF-9ED1-BE49-9CF8-DBB38EB1B361}"/>
              </a:ext>
            </a:extLst>
          </p:cNvPr>
          <p:cNvSpPr txBox="1"/>
          <p:nvPr/>
        </p:nvSpPr>
        <p:spPr>
          <a:xfrm>
            <a:off x="3827120" y="624955"/>
            <a:ext cx="518472" cy="276999"/>
          </a:xfrm>
          <a:prstGeom prst="rect">
            <a:avLst/>
          </a:prstGeom>
          <a:noFill/>
        </p:spPr>
        <p:txBody>
          <a:bodyPr wrap="square" rtlCol="0">
            <a:spAutoFit/>
          </a:bodyPr>
          <a:lstStyle/>
          <a:p>
            <a:pPr algn="ctr"/>
            <a:r>
              <a:rPr lang="en-US" sz="1200" b="1" dirty="0">
                <a:solidFill>
                  <a:schemeClr val="bg1"/>
                </a:solidFill>
              </a:rPr>
              <a:t>SOX2</a:t>
            </a:r>
          </a:p>
        </p:txBody>
      </p:sp>
      <p:sp>
        <p:nvSpPr>
          <p:cNvPr id="33" name="TextBox 32">
            <a:extLst>
              <a:ext uri="{FF2B5EF4-FFF2-40B4-BE49-F238E27FC236}">
                <a16:creationId xmlns:a16="http://schemas.microsoft.com/office/drawing/2014/main" id="{D88F95E9-A1A1-FD42-AFF4-9AA95DEBC49F}"/>
              </a:ext>
            </a:extLst>
          </p:cNvPr>
          <p:cNvSpPr txBox="1"/>
          <p:nvPr/>
        </p:nvSpPr>
        <p:spPr>
          <a:xfrm>
            <a:off x="3810368" y="1991575"/>
            <a:ext cx="554541" cy="276999"/>
          </a:xfrm>
          <a:prstGeom prst="rect">
            <a:avLst/>
          </a:prstGeom>
          <a:noFill/>
        </p:spPr>
        <p:txBody>
          <a:bodyPr wrap="square" rtlCol="0">
            <a:spAutoFit/>
          </a:bodyPr>
          <a:lstStyle/>
          <a:p>
            <a:r>
              <a:rPr lang="en-US" sz="1200" b="1" dirty="0">
                <a:solidFill>
                  <a:schemeClr val="bg1"/>
                </a:solidFill>
              </a:rPr>
              <a:t>OCT4</a:t>
            </a:r>
          </a:p>
        </p:txBody>
      </p:sp>
      <p:sp>
        <p:nvSpPr>
          <p:cNvPr id="34" name="TextBox 33">
            <a:extLst>
              <a:ext uri="{FF2B5EF4-FFF2-40B4-BE49-F238E27FC236}">
                <a16:creationId xmlns:a16="http://schemas.microsoft.com/office/drawing/2014/main" id="{1E69B7C8-4DDD-284F-AF21-1F1BB8E05B39}"/>
              </a:ext>
            </a:extLst>
          </p:cNvPr>
          <p:cNvSpPr txBox="1"/>
          <p:nvPr/>
        </p:nvSpPr>
        <p:spPr>
          <a:xfrm>
            <a:off x="3650871" y="3345491"/>
            <a:ext cx="726916" cy="276999"/>
          </a:xfrm>
          <a:prstGeom prst="rect">
            <a:avLst/>
          </a:prstGeom>
          <a:noFill/>
        </p:spPr>
        <p:txBody>
          <a:bodyPr wrap="square" rtlCol="0">
            <a:spAutoFit/>
          </a:bodyPr>
          <a:lstStyle/>
          <a:p>
            <a:r>
              <a:rPr lang="en-US" sz="1200" b="1" dirty="0">
                <a:solidFill>
                  <a:schemeClr val="bg1"/>
                </a:solidFill>
              </a:rPr>
              <a:t>NANOG</a:t>
            </a:r>
          </a:p>
        </p:txBody>
      </p:sp>
      <p:pic>
        <p:nvPicPr>
          <p:cNvPr id="35" name="Picture 34">
            <a:extLst>
              <a:ext uri="{FF2B5EF4-FFF2-40B4-BE49-F238E27FC236}">
                <a16:creationId xmlns:a16="http://schemas.microsoft.com/office/drawing/2014/main" id="{23233D93-2703-BC4D-8B37-7D50EA4A2EA3}"/>
              </a:ext>
            </a:extLst>
          </p:cNvPr>
          <p:cNvPicPr>
            <a:picLocks noChangeAspect="1"/>
          </p:cNvPicPr>
          <p:nvPr/>
        </p:nvPicPr>
        <p:blipFill>
          <a:blip r:embed="rId11"/>
          <a:stretch>
            <a:fillRect/>
          </a:stretch>
        </p:blipFill>
        <p:spPr>
          <a:xfrm>
            <a:off x="695660" y="5004885"/>
            <a:ext cx="1775792" cy="1298125"/>
          </a:xfrm>
          <a:prstGeom prst="rect">
            <a:avLst/>
          </a:prstGeom>
        </p:spPr>
      </p:pic>
      <p:pic>
        <p:nvPicPr>
          <p:cNvPr id="36" name="Picture 35">
            <a:extLst>
              <a:ext uri="{FF2B5EF4-FFF2-40B4-BE49-F238E27FC236}">
                <a16:creationId xmlns:a16="http://schemas.microsoft.com/office/drawing/2014/main" id="{52E13FE8-3844-8141-89FF-8CAC85777B6C}"/>
              </a:ext>
            </a:extLst>
          </p:cNvPr>
          <p:cNvPicPr>
            <a:picLocks noChangeAspect="1"/>
          </p:cNvPicPr>
          <p:nvPr/>
        </p:nvPicPr>
        <p:blipFill>
          <a:blip r:embed="rId12"/>
          <a:stretch>
            <a:fillRect/>
          </a:stretch>
        </p:blipFill>
        <p:spPr>
          <a:xfrm>
            <a:off x="2510032" y="5004885"/>
            <a:ext cx="1775792" cy="1298125"/>
          </a:xfrm>
          <a:prstGeom prst="rect">
            <a:avLst/>
          </a:prstGeom>
        </p:spPr>
      </p:pic>
      <p:pic>
        <p:nvPicPr>
          <p:cNvPr id="37" name="Picture 36">
            <a:extLst>
              <a:ext uri="{FF2B5EF4-FFF2-40B4-BE49-F238E27FC236}">
                <a16:creationId xmlns:a16="http://schemas.microsoft.com/office/drawing/2014/main" id="{42761570-6476-4E4B-B645-4EE2A7BBE62B}"/>
              </a:ext>
            </a:extLst>
          </p:cNvPr>
          <p:cNvPicPr>
            <a:picLocks noChangeAspect="1"/>
          </p:cNvPicPr>
          <p:nvPr/>
        </p:nvPicPr>
        <p:blipFill>
          <a:blip r:embed="rId13"/>
          <a:stretch>
            <a:fillRect/>
          </a:stretch>
        </p:blipFill>
        <p:spPr>
          <a:xfrm>
            <a:off x="4329844" y="5004886"/>
            <a:ext cx="1787817" cy="1298124"/>
          </a:xfrm>
          <a:prstGeom prst="rect">
            <a:avLst/>
          </a:prstGeom>
        </p:spPr>
      </p:pic>
      <p:pic>
        <p:nvPicPr>
          <p:cNvPr id="38" name="Picture 37">
            <a:extLst>
              <a:ext uri="{FF2B5EF4-FFF2-40B4-BE49-F238E27FC236}">
                <a16:creationId xmlns:a16="http://schemas.microsoft.com/office/drawing/2014/main" id="{882AE02E-F14A-384E-AF5C-42D48E5217D2}"/>
              </a:ext>
            </a:extLst>
          </p:cNvPr>
          <p:cNvPicPr>
            <a:picLocks noChangeAspect="1"/>
          </p:cNvPicPr>
          <p:nvPr/>
        </p:nvPicPr>
        <p:blipFill>
          <a:blip r:embed="rId14"/>
          <a:stretch>
            <a:fillRect/>
          </a:stretch>
        </p:blipFill>
        <p:spPr>
          <a:xfrm>
            <a:off x="695660" y="6339897"/>
            <a:ext cx="1775792" cy="1298124"/>
          </a:xfrm>
          <a:prstGeom prst="rect">
            <a:avLst/>
          </a:prstGeom>
        </p:spPr>
      </p:pic>
      <p:pic>
        <p:nvPicPr>
          <p:cNvPr id="39" name="Picture 38">
            <a:extLst>
              <a:ext uri="{FF2B5EF4-FFF2-40B4-BE49-F238E27FC236}">
                <a16:creationId xmlns:a16="http://schemas.microsoft.com/office/drawing/2014/main" id="{DA8BDCD0-1A35-C94B-91F3-CE99492C6A39}"/>
              </a:ext>
            </a:extLst>
          </p:cNvPr>
          <p:cNvPicPr>
            <a:picLocks noChangeAspect="1"/>
          </p:cNvPicPr>
          <p:nvPr/>
        </p:nvPicPr>
        <p:blipFill>
          <a:blip r:embed="rId15"/>
          <a:stretch>
            <a:fillRect/>
          </a:stretch>
        </p:blipFill>
        <p:spPr>
          <a:xfrm>
            <a:off x="2508944" y="6345617"/>
            <a:ext cx="1768500" cy="1298124"/>
          </a:xfrm>
          <a:prstGeom prst="rect">
            <a:avLst/>
          </a:prstGeom>
        </p:spPr>
      </p:pic>
      <p:pic>
        <p:nvPicPr>
          <p:cNvPr id="40" name="Picture 39">
            <a:extLst>
              <a:ext uri="{FF2B5EF4-FFF2-40B4-BE49-F238E27FC236}">
                <a16:creationId xmlns:a16="http://schemas.microsoft.com/office/drawing/2014/main" id="{068ECEE2-4F68-1C4B-BA83-F14F9BB3EBE7}"/>
              </a:ext>
            </a:extLst>
          </p:cNvPr>
          <p:cNvPicPr>
            <a:picLocks noChangeAspect="1"/>
          </p:cNvPicPr>
          <p:nvPr/>
        </p:nvPicPr>
        <p:blipFill>
          <a:blip r:embed="rId16"/>
          <a:stretch>
            <a:fillRect/>
          </a:stretch>
        </p:blipFill>
        <p:spPr>
          <a:xfrm>
            <a:off x="4329844" y="6345617"/>
            <a:ext cx="1787817" cy="1298124"/>
          </a:xfrm>
          <a:prstGeom prst="rect">
            <a:avLst/>
          </a:prstGeom>
        </p:spPr>
      </p:pic>
      <p:pic>
        <p:nvPicPr>
          <p:cNvPr id="41" name="Picture 40">
            <a:extLst>
              <a:ext uri="{FF2B5EF4-FFF2-40B4-BE49-F238E27FC236}">
                <a16:creationId xmlns:a16="http://schemas.microsoft.com/office/drawing/2014/main" id="{AD7DB6B0-2495-5548-9EC1-161CF97792CC}"/>
              </a:ext>
            </a:extLst>
          </p:cNvPr>
          <p:cNvPicPr>
            <a:picLocks noChangeAspect="1"/>
          </p:cNvPicPr>
          <p:nvPr/>
        </p:nvPicPr>
        <p:blipFill>
          <a:blip r:embed="rId17"/>
          <a:stretch>
            <a:fillRect/>
          </a:stretch>
        </p:blipFill>
        <p:spPr>
          <a:xfrm>
            <a:off x="695660" y="7672033"/>
            <a:ext cx="1775792" cy="1298124"/>
          </a:xfrm>
          <a:prstGeom prst="rect">
            <a:avLst/>
          </a:prstGeom>
        </p:spPr>
      </p:pic>
      <p:pic>
        <p:nvPicPr>
          <p:cNvPr id="42" name="Picture 41">
            <a:extLst>
              <a:ext uri="{FF2B5EF4-FFF2-40B4-BE49-F238E27FC236}">
                <a16:creationId xmlns:a16="http://schemas.microsoft.com/office/drawing/2014/main" id="{6AB780D9-CCFB-174E-B6CC-304A37D3E715}"/>
              </a:ext>
            </a:extLst>
          </p:cNvPr>
          <p:cNvPicPr>
            <a:picLocks noChangeAspect="1"/>
          </p:cNvPicPr>
          <p:nvPr/>
        </p:nvPicPr>
        <p:blipFill>
          <a:blip r:embed="rId18"/>
          <a:stretch>
            <a:fillRect/>
          </a:stretch>
        </p:blipFill>
        <p:spPr>
          <a:xfrm>
            <a:off x="2510032" y="7672033"/>
            <a:ext cx="1775792" cy="1298124"/>
          </a:xfrm>
          <a:prstGeom prst="rect">
            <a:avLst/>
          </a:prstGeom>
        </p:spPr>
      </p:pic>
      <p:pic>
        <p:nvPicPr>
          <p:cNvPr id="43" name="Picture 42">
            <a:extLst>
              <a:ext uri="{FF2B5EF4-FFF2-40B4-BE49-F238E27FC236}">
                <a16:creationId xmlns:a16="http://schemas.microsoft.com/office/drawing/2014/main" id="{3608240A-522D-734E-A875-0F2D0F52BE47}"/>
              </a:ext>
            </a:extLst>
          </p:cNvPr>
          <p:cNvPicPr>
            <a:picLocks noChangeAspect="1"/>
          </p:cNvPicPr>
          <p:nvPr/>
        </p:nvPicPr>
        <p:blipFill>
          <a:blip r:embed="rId19"/>
          <a:stretch>
            <a:fillRect/>
          </a:stretch>
        </p:blipFill>
        <p:spPr>
          <a:xfrm>
            <a:off x="4326848" y="7676088"/>
            <a:ext cx="1787817" cy="1290013"/>
          </a:xfrm>
          <a:prstGeom prst="rect">
            <a:avLst/>
          </a:prstGeom>
        </p:spPr>
      </p:pic>
      <p:sp>
        <p:nvSpPr>
          <p:cNvPr id="44" name="TextBox 43">
            <a:extLst>
              <a:ext uri="{FF2B5EF4-FFF2-40B4-BE49-F238E27FC236}">
                <a16:creationId xmlns:a16="http://schemas.microsoft.com/office/drawing/2014/main" id="{778F23DE-E022-4048-B248-30D389015209}"/>
              </a:ext>
            </a:extLst>
          </p:cNvPr>
          <p:cNvSpPr txBox="1"/>
          <p:nvPr/>
        </p:nvSpPr>
        <p:spPr>
          <a:xfrm>
            <a:off x="1279125" y="4781996"/>
            <a:ext cx="651403" cy="246221"/>
          </a:xfrm>
          <a:prstGeom prst="rect">
            <a:avLst/>
          </a:prstGeom>
          <a:noFill/>
        </p:spPr>
        <p:txBody>
          <a:bodyPr wrap="square" rtlCol="0">
            <a:spAutoFit/>
          </a:bodyPr>
          <a:lstStyle/>
          <a:p>
            <a:pPr algn="ctr"/>
            <a:r>
              <a:rPr lang="en-US" sz="1000" b="1" dirty="0"/>
              <a:t>Hoechst</a:t>
            </a:r>
          </a:p>
        </p:txBody>
      </p:sp>
      <p:sp>
        <p:nvSpPr>
          <p:cNvPr id="45" name="TextBox 44">
            <a:extLst>
              <a:ext uri="{FF2B5EF4-FFF2-40B4-BE49-F238E27FC236}">
                <a16:creationId xmlns:a16="http://schemas.microsoft.com/office/drawing/2014/main" id="{65238690-18EB-944D-970A-8AF959FF411D}"/>
              </a:ext>
            </a:extLst>
          </p:cNvPr>
          <p:cNvSpPr txBox="1"/>
          <p:nvPr/>
        </p:nvSpPr>
        <p:spPr>
          <a:xfrm>
            <a:off x="4881721" y="4782885"/>
            <a:ext cx="640450" cy="246221"/>
          </a:xfrm>
          <a:prstGeom prst="rect">
            <a:avLst/>
          </a:prstGeom>
          <a:noFill/>
        </p:spPr>
        <p:txBody>
          <a:bodyPr wrap="square" rtlCol="0">
            <a:spAutoFit/>
          </a:bodyPr>
          <a:lstStyle/>
          <a:p>
            <a:r>
              <a:rPr lang="en-US" sz="1000" b="1" dirty="0"/>
              <a:t>Overlay</a:t>
            </a:r>
          </a:p>
        </p:txBody>
      </p:sp>
      <p:sp>
        <p:nvSpPr>
          <p:cNvPr id="46" name="TextBox 45">
            <a:extLst>
              <a:ext uri="{FF2B5EF4-FFF2-40B4-BE49-F238E27FC236}">
                <a16:creationId xmlns:a16="http://schemas.microsoft.com/office/drawing/2014/main" id="{1063EB26-F5DC-844A-8798-CCAD1F591325}"/>
              </a:ext>
            </a:extLst>
          </p:cNvPr>
          <p:cNvSpPr txBox="1"/>
          <p:nvPr/>
        </p:nvSpPr>
        <p:spPr>
          <a:xfrm>
            <a:off x="3808268" y="4978997"/>
            <a:ext cx="518472" cy="276999"/>
          </a:xfrm>
          <a:prstGeom prst="rect">
            <a:avLst/>
          </a:prstGeom>
          <a:noFill/>
        </p:spPr>
        <p:txBody>
          <a:bodyPr wrap="square" rtlCol="0">
            <a:spAutoFit/>
          </a:bodyPr>
          <a:lstStyle/>
          <a:p>
            <a:pPr algn="ctr"/>
            <a:r>
              <a:rPr lang="en-US" sz="1200" b="1" dirty="0">
                <a:solidFill>
                  <a:schemeClr val="bg1"/>
                </a:solidFill>
              </a:rPr>
              <a:t>SOX2</a:t>
            </a:r>
          </a:p>
        </p:txBody>
      </p:sp>
      <p:sp>
        <p:nvSpPr>
          <p:cNvPr id="47" name="TextBox 46">
            <a:extLst>
              <a:ext uri="{FF2B5EF4-FFF2-40B4-BE49-F238E27FC236}">
                <a16:creationId xmlns:a16="http://schemas.microsoft.com/office/drawing/2014/main" id="{D51C90FF-25F5-094F-93A0-D304CBA7E018}"/>
              </a:ext>
            </a:extLst>
          </p:cNvPr>
          <p:cNvSpPr txBox="1"/>
          <p:nvPr/>
        </p:nvSpPr>
        <p:spPr>
          <a:xfrm>
            <a:off x="3791516" y="6332917"/>
            <a:ext cx="554541" cy="276999"/>
          </a:xfrm>
          <a:prstGeom prst="rect">
            <a:avLst/>
          </a:prstGeom>
          <a:noFill/>
        </p:spPr>
        <p:txBody>
          <a:bodyPr wrap="square" rtlCol="0">
            <a:spAutoFit/>
          </a:bodyPr>
          <a:lstStyle/>
          <a:p>
            <a:r>
              <a:rPr lang="en-US" sz="1200" b="1" dirty="0">
                <a:solidFill>
                  <a:schemeClr val="bg1"/>
                </a:solidFill>
              </a:rPr>
              <a:t>OCT4</a:t>
            </a:r>
          </a:p>
        </p:txBody>
      </p:sp>
      <p:sp>
        <p:nvSpPr>
          <p:cNvPr id="48" name="TextBox 47">
            <a:extLst>
              <a:ext uri="{FF2B5EF4-FFF2-40B4-BE49-F238E27FC236}">
                <a16:creationId xmlns:a16="http://schemas.microsoft.com/office/drawing/2014/main" id="{BE6CF1B3-D3AE-EC4C-BD84-EEFC2403CE71}"/>
              </a:ext>
            </a:extLst>
          </p:cNvPr>
          <p:cNvSpPr txBox="1"/>
          <p:nvPr/>
        </p:nvSpPr>
        <p:spPr>
          <a:xfrm>
            <a:off x="3644719" y="7661433"/>
            <a:ext cx="726916" cy="276999"/>
          </a:xfrm>
          <a:prstGeom prst="rect">
            <a:avLst/>
          </a:prstGeom>
          <a:noFill/>
        </p:spPr>
        <p:txBody>
          <a:bodyPr wrap="square" rtlCol="0">
            <a:spAutoFit/>
          </a:bodyPr>
          <a:lstStyle/>
          <a:p>
            <a:r>
              <a:rPr lang="en-US" sz="1200" b="1" dirty="0">
                <a:solidFill>
                  <a:schemeClr val="bg1"/>
                </a:solidFill>
              </a:rPr>
              <a:t>NANOG</a:t>
            </a:r>
          </a:p>
        </p:txBody>
      </p:sp>
    </p:spTree>
    <p:extLst>
      <p:ext uri="{BB962C8B-B14F-4D97-AF65-F5344CB8AC3E}">
        <p14:creationId xmlns:p14="http://schemas.microsoft.com/office/powerpoint/2010/main" val="2801069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E24C-5C0C-BF4C-BB56-0353B4A3DBB0}"/>
              </a:ext>
            </a:extLst>
          </p:cNvPr>
          <p:cNvSpPr>
            <a:spLocks noGrp="1"/>
          </p:cNvSpPr>
          <p:nvPr>
            <p:ph type="title"/>
          </p:nvPr>
        </p:nvSpPr>
        <p:spPr>
          <a:xfrm>
            <a:off x="471488" y="486836"/>
            <a:ext cx="5915025" cy="510477"/>
          </a:xfrm>
        </p:spPr>
        <p:txBody>
          <a:bodyPr>
            <a:normAutofit/>
          </a:bodyPr>
          <a:lstStyle/>
          <a:p>
            <a:r>
              <a:rPr lang="en-US" sz="1200" b="1" dirty="0">
                <a:latin typeface="Times New Roman" panose="02020603050405020304" pitchFamily="18" charset="0"/>
                <a:cs typeface="Times New Roman" panose="02020603050405020304" pitchFamily="18" charset="0"/>
              </a:rPr>
              <a:t>Supplementary Figure 3.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 teratoma assay confirms pluripotency</a:t>
            </a:r>
          </a:p>
        </p:txBody>
      </p:sp>
      <p:sp>
        <p:nvSpPr>
          <p:cNvPr id="3" name="TextBox 2">
            <a:extLst>
              <a:ext uri="{FF2B5EF4-FFF2-40B4-BE49-F238E27FC236}">
                <a16:creationId xmlns:a16="http://schemas.microsoft.com/office/drawing/2014/main" id="{533F795F-FCAC-3546-92E9-358007BBA6E2}"/>
              </a:ext>
            </a:extLst>
          </p:cNvPr>
          <p:cNvSpPr txBox="1"/>
          <p:nvPr/>
        </p:nvSpPr>
        <p:spPr>
          <a:xfrm>
            <a:off x="4236565" y="3292785"/>
            <a:ext cx="2149948" cy="523220"/>
          </a:xfrm>
          <a:prstGeom prst="rect">
            <a:avLst/>
          </a:prstGeom>
          <a:noFill/>
        </p:spPr>
        <p:txBody>
          <a:bodyPr wrap="none" rtlCol="0">
            <a:spAutoFit/>
          </a:bodyPr>
          <a:lstStyle/>
          <a:p>
            <a:pPr algn="ctr"/>
            <a:r>
              <a:rPr lang="en-US" dirty="0"/>
              <a:t>Endoderm</a:t>
            </a:r>
          </a:p>
          <a:p>
            <a:pPr algn="ctr"/>
            <a:r>
              <a:rPr lang="en-US" sz="1000" dirty="0"/>
              <a:t>Pseudostratified columnar epithelium</a:t>
            </a:r>
          </a:p>
        </p:txBody>
      </p:sp>
      <p:pic>
        <p:nvPicPr>
          <p:cNvPr id="7" name="Picture 6">
            <a:extLst>
              <a:ext uri="{FF2B5EF4-FFF2-40B4-BE49-F238E27FC236}">
                <a16:creationId xmlns:a16="http://schemas.microsoft.com/office/drawing/2014/main" id="{2C284F7A-DBEC-D34C-8597-7D942674B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7438" y="1471190"/>
            <a:ext cx="2427691" cy="1823246"/>
          </a:xfrm>
          <a:prstGeom prst="rect">
            <a:avLst/>
          </a:prstGeom>
        </p:spPr>
      </p:pic>
      <p:sp>
        <p:nvSpPr>
          <p:cNvPr id="8" name="TextBox 7">
            <a:extLst>
              <a:ext uri="{FF2B5EF4-FFF2-40B4-BE49-F238E27FC236}">
                <a16:creationId xmlns:a16="http://schemas.microsoft.com/office/drawing/2014/main" id="{8AF6B563-0FA5-3845-A6EB-BA280872EA41}"/>
              </a:ext>
            </a:extLst>
          </p:cNvPr>
          <p:cNvSpPr txBox="1"/>
          <p:nvPr/>
        </p:nvSpPr>
        <p:spPr>
          <a:xfrm>
            <a:off x="4699583" y="5777778"/>
            <a:ext cx="1237839" cy="523220"/>
          </a:xfrm>
          <a:prstGeom prst="rect">
            <a:avLst/>
          </a:prstGeom>
          <a:noFill/>
        </p:spPr>
        <p:txBody>
          <a:bodyPr wrap="none" rtlCol="0">
            <a:spAutoFit/>
          </a:bodyPr>
          <a:lstStyle/>
          <a:p>
            <a:r>
              <a:rPr lang="en-US" dirty="0"/>
              <a:t>Mesoderm</a:t>
            </a:r>
          </a:p>
          <a:p>
            <a:r>
              <a:rPr lang="en-US" sz="1000" dirty="0"/>
              <a:t>Unmineralized bone</a:t>
            </a:r>
          </a:p>
        </p:txBody>
      </p:sp>
      <p:pic>
        <p:nvPicPr>
          <p:cNvPr id="9" name="Picture 8">
            <a:extLst>
              <a:ext uri="{FF2B5EF4-FFF2-40B4-BE49-F238E27FC236}">
                <a16:creationId xmlns:a16="http://schemas.microsoft.com/office/drawing/2014/main" id="{E5E3C030-691B-9342-AC6F-CD13C4230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438" y="3929742"/>
            <a:ext cx="2442131" cy="1834090"/>
          </a:xfrm>
          <a:prstGeom prst="rect">
            <a:avLst/>
          </a:prstGeom>
        </p:spPr>
      </p:pic>
      <p:sp>
        <p:nvSpPr>
          <p:cNvPr id="10" name="TextBox 9">
            <a:extLst>
              <a:ext uri="{FF2B5EF4-FFF2-40B4-BE49-F238E27FC236}">
                <a16:creationId xmlns:a16="http://schemas.microsoft.com/office/drawing/2014/main" id="{59E6CBE4-2C3A-1748-8CFC-792FD44B0462}"/>
              </a:ext>
            </a:extLst>
          </p:cNvPr>
          <p:cNvSpPr txBox="1"/>
          <p:nvPr/>
        </p:nvSpPr>
        <p:spPr>
          <a:xfrm>
            <a:off x="4734849" y="8288410"/>
            <a:ext cx="1202573" cy="507831"/>
          </a:xfrm>
          <a:prstGeom prst="rect">
            <a:avLst/>
          </a:prstGeom>
          <a:noFill/>
        </p:spPr>
        <p:txBody>
          <a:bodyPr wrap="none" rtlCol="0">
            <a:spAutoFit/>
          </a:bodyPr>
          <a:lstStyle/>
          <a:p>
            <a:pPr algn="ctr"/>
            <a:r>
              <a:rPr lang="en-US" dirty="0"/>
              <a:t>Ectoderm</a:t>
            </a:r>
          </a:p>
          <a:p>
            <a:pPr algn="ctr"/>
            <a:r>
              <a:rPr lang="en-US" sz="900" dirty="0"/>
              <a:t>CNS and Melanocytes</a:t>
            </a:r>
          </a:p>
        </p:txBody>
      </p:sp>
      <p:pic>
        <p:nvPicPr>
          <p:cNvPr id="11" name="Picture 10">
            <a:extLst>
              <a:ext uri="{FF2B5EF4-FFF2-40B4-BE49-F238E27FC236}">
                <a16:creationId xmlns:a16="http://schemas.microsoft.com/office/drawing/2014/main" id="{8DC78701-D694-D546-A021-54039AC4B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816" y="6418172"/>
            <a:ext cx="2442130" cy="1834089"/>
          </a:xfrm>
          <a:prstGeom prst="rect">
            <a:avLst/>
          </a:prstGeom>
        </p:spPr>
      </p:pic>
      <p:sp>
        <p:nvSpPr>
          <p:cNvPr id="12" name="Rectangle 11">
            <a:extLst>
              <a:ext uri="{FF2B5EF4-FFF2-40B4-BE49-F238E27FC236}">
                <a16:creationId xmlns:a16="http://schemas.microsoft.com/office/drawing/2014/main" id="{E625EAB2-3849-3140-895D-F4398ECDB5BC}"/>
              </a:ext>
            </a:extLst>
          </p:cNvPr>
          <p:cNvSpPr/>
          <p:nvPr/>
        </p:nvSpPr>
        <p:spPr>
          <a:xfrm>
            <a:off x="481548" y="1430737"/>
            <a:ext cx="3429000" cy="2308324"/>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rPr>
              <a:t>Washington University Division of Comparative Medicine veterinary pathology report:</a:t>
            </a:r>
          </a:p>
          <a:p>
            <a:endParaRPr lang="en-US" sz="1200" b="1" u="sng" dirty="0">
              <a:latin typeface="Times New Roman" panose="02020603050405020304" pitchFamily="18" charset="0"/>
              <a:cs typeface="Times New Roman" panose="02020603050405020304" pitchFamily="18" charset="0"/>
            </a:endParaRPr>
          </a:p>
          <a:p>
            <a:r>
              <a:rPr lang="en-US" sz="1200" b="1" i="1" u="sng" dirty="0">
                <a:latin typeface="Times New Roman" panose="02020603050405020304" pitchFamily="18" charset="0"/>
                <a:cs typeface="Times New Roman" panose="02020603050405020304" pitchFamily="18" charset="0"/>
              </a:rPr>
              <a:t>KMT2C</a:t>
            </a:r>
            <a:r>
              <a:rPr lang="en-US" sz="1200" b="1" u="sng" dirty="0">
                <a:latin typeface="Times New Roman" panose="02020603050405020304" pitchFamily="18" charset="0"/>
                <a:cs typeface="Times New Roman" panose="02020603050405020304" pitchFamily="18" charset="0"/>
              </a:rPr>
              <a:t>KO teratoma repor</a:t>
            </a:r>
            <a:r>
              <a:rPr lang="en-US" sz="1200" dirty="0">
                <a:latin typeface="Times New Roman" panose="02020603050405020304" pitchFamily="18" charset="0"/>
                <a:cs typeface="Times New Roman" panose="02020603050405020304" pitchFamily="18" charset="0"/>
              </a:rPr>
              <a:t>t:  Examples of tissues of endodermal origin included pseudostratified columnar epithelium with goblet cells and simple cuboidal epithelium. Tissues of mesodermal origin included cartilage, bone, smooth muscle, loose connective tissue, and eosinophils (likely of murine origin).  Examples of tissues of ectodermal origin included embryonal brain, peripheral nerve, and cells presumed to be melanocytes.</a:t>
            </a:r>
            <a:endParaRPr lang="en-US" sz="1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240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67CF-2588-414C-BBEE-BFB6E6A50296}"/>
              </a:ext>
            </a:extLst>
          </p:cNvPr>
          <p:cNvSpPr>
            <a:spLocks noGrp="1"/>
          </p:cNvSpPr>
          <p:nvPr>
            <p:ph type="title"/>
          </p:nvPr>
        </p:nvSpPr>
        <p:spPr>
          <a:xfrm>
            <a:off x="263475" y="347355"/>
            <a:ext cx="6331051" cy="901476"/>
          </a:xfrm>
        </p:spPr>
        <p:txBody>
          <a:bodyPr>
            <a:normAutofit fontScale="90000"/>
          </a:bodyPr>
          <a:lstStyle/>
          <a:p>
            <a:r>
              <a:rPr lang="en-US" sz="1200" b="1" dirty="0">
                <a:latin typeface="Times New Roman" panose="02020603050405020304" pitchFamily="18" charset="0"/>
                <a:cs typeface="Times New Roman" panose="02020603050405020304" pitchFamily="18" charset="0"/>
              </a:rPr>
              <a:t>Supplementary Figure 4. </a:t>
            </a:r>
            <a:r>
              <a:rPr lang="en-US" sz="1200" dirty="0">
                <a:latin typeface="Times New Roman" panose="02020603050405020304" pitchFamily="18" charset="0"/>
                <a:cs typeface="Times New Roman" panose="02020603050405020304" pitchFamily="18" charset="0"/>
              </a:rPr>
              <a:t>Comparison of culture days 3-8 of directed definitive hematopoietic differentiation in H1 ESCs. Transduction was done by the Washington University Genome Engineering and </a:t>
            </a:r>
            <a:r>
              <a:rPr lang="en-US" sz="1200" dirty="0" err="1">
                <a:latin typeface="Times New Roman" panose="02020603050405020304" pitchFamily="18" charset="0"/>
                <a:cs typeface="Times New Roman" panose="02020603050405020304" pitchFamily="18" charset="0"/>
              </a:rPr>
              <a:t>iPS</a:t>
            </a:r>
            <a:r>
              <a:rPr lang="en-US" sz="1200" dirty="0">
                <a:latin typeface="Times New Roman" panose="02020603050405020304" pitchFamily="18" charset="0"/>
                <a:cs typeface="Times New Roman" panose="02020603050405020304" pitchFamily="18" charset="0"/>
              </a:rPr>
              <a:t> Core using a guide RNA (gRNA) to exon 3 of KMT2C or a scrambled gRNA control. Culture conditions per Sturgeon C et al. </a:t>
            </a:r>
            <a:r>
              <a:rPr lang="en-US" sz="1200" i="1" dirty="0">
                <a:latin typeface="Times New Roman" panose="02020603050405020304" pitchFamily="18" charset="0"/>
                <a:cs typeface="Times New Roman" panose="02020603050405020304" pitchFamily="18" charset="0"/>
              </a:rPr>
              <a:t>Nat Biotech </a:t>
            </a:r>
            <a:r>
              <a:rPr lang="en-US" sz="1200" dirty="0">
                <a:latin typeface="Times New Roman" panose="02020603050405020304" pitchFamily="18" charset="0"/>
                <a:cs typeface="Times New Roman" panose="02020603050405020304" pitchFamily="18" charset="0"/>
              </a:rPr>
              <a:t>2014. Images taken via light microscopy at 10X magnification on the days in culture listed. Both cell lines formed embryoid bodies by day 8 with similar morphology.</a:t>
            </a:r>
          </a:p>
        </p:txBody>
      </p:sp>
      <p:sp>
        <p:nvSpPr>
          <p:cNvPr id="4" name="テキスト ボックス 6">
            <a:extLst>
              <a:ext uri="{FF2B5EF4-FFF2-40B4-BE49-F238E27FC236}">
                <a16:creationId xmlns:a16="http://schemas.microsoft.com/office/drawing/2014/main" id="{926A1F2B-DAE8-964D-BCB1-62006527E50E}"/>
              </a:ext>
            </a:extLst>
          </p:cNvPr>
          <p:cNvSpPr txBox="1"/>
          <p:nvPr/>
        </p:nvSpPr>
        <p:spPr>
          <a:xfrm rot="10800000" flipV="1">
            <a:off x="352016" y="1442886"/>
            <a:ext cx="2864032" cy="461665"/>
          </a:xfrm>
          <a:prstGeom prst="rect">
            <a:avLst/>
          </a:prstGeom>
          <a:noFill/>
        </p:spPr>
        <p:txBody>
          <a:bodyPr wrap="square" rtlCol="0">
            <a:spAutoFit/>
          </a:bodyPr>
          <a:lstStyle/>
          <a:p>
            <a:pPr algn="ctr"/>
            <a:r>
              <a:rPr kumimoji="1" lang="en-US" altLang="ja-JP" sz="1200" dirty="0">
                <a:latin typeface="Helvetica"/>
                <a:cs typeface="Helvetica"/>
              </a:rPr>
              <a:t>H1 ESC Wild-type</a:t>
            </a:r>
          </a:p>
          <a:p>
            <a:pPr algn="ctr"/>
            <a:r>
              <a:rPr lang="en-US" altLang="ja-JP" sz="1200" dirty="0">
                <a:latin typeface="Helvetica"/>
                <a:cs typeface="Helvetica"/>
              </a:rPr>
              <a:t>(Scrambled gRNA transduction)</a:t>
            </a:r>
            <a:endParaRPr kumimoji="1" lang="en-US" altLang="ja-JP" sz="1200" dirty="0">
              <a:latin typeface="Helvetica"/>
              <a:cs typeface="Helvetica"/>
            </a:endParaRPr>
          </a:p>
        </p:txBody>
      </p:sp>
      <p:sp>
        <p:nvSpPr>
          <p:cNvPr id="5" name="テキスト ボックス 7">
            <a:extLst>
              <a:ext uri="{FF2B5EF4-FFF2-40B4-BE49-F238E27FC236}">
                <a16:creationId xmlns:a16="http://schemas.microsoft.com/office/drawing/2014/main" id="{52DA138E-71DF-374F-8FC2-41AF7DA3107E}"/>
              </a:ext>
            </a:extLst>
          </p:cNvPr>
          <p:cNvSpPr txBox="1"/>
          <p:nvPr/>
        </p:nvSpPr>
        <p:spPr>
          <a:xfrm rot="10800000" flipV="1">
            <a:off x="3641943" y="1442886"/>
            <a:ext cx="2864032" cy="461665"/>
          </a:xfrm>
          <a:prstGeom prst="rect">
            <a:avLst/>
          </a:prstGeom>
          <a:noFill/>
        </p:spPr>
        <p:txBody>
          <a:bodyPr wrap="square" rtlCol="0">
            <a:spAutoFit/>
          </a:bodyPr>
          <a:lstStyle/>
          <a:p>
            <a:pPr algn="ctr"/>
            <a:r>
              <a:rPr kumimoji="1" lang="en-US" altLang="ja-JP" sz="1200" dirty="0">
                <a:latin typeface="Helvetica"/>
                <a:cs typeface="Helvetica"/>
              </a:rPr>
              <a:t>H1 ESC </a:t>
            </a:r>
            <a:r>
              <a:rPr lang="en-US" altLang="ja-JP" sz="1200" i="1" dirty="0">
                <a:latin typeface="Helvetica"/>
                <a:cs typeface="Helvetica"/>
              </a:rPr>
              <a:t>KMT2C</a:t>
            </a:r>
            <a:r>
              <a:rPr kumimoji="1" lang="en-US" altLang="ja-JP" sz="1200" dirty="0">
                <a:latin typeface="Helvetica"/>
                <a:cs typeface="Helvetica"/>
              </a:rPr>
              <a:t>KO </a:t>
            </a:r>
          </a:p>
          <a:p>
            <a:pPr algn="ctr"/>
            <a:r>
              <a:rPr kumimoji="1" lang="en-US" altLang="ja-JP" sz="1200" dirty="0">
                <a:latin typeface="Helvetica"/>
                <a:cs typeface="Helvetica"/>
              </a:rPr>
              <a:t>(Transduced with </a:t>
            </a:r>
            <a:r>
              <a:rPr kumimoji="1" lang="en-US" altLang="ja-JP" sz="1200" i="1" dirty="0">
                <a:latin typeface="Helvetica"/>
                <a:cs typeface="Helvetica"/>
              </a:rPr>
              <a:t>KMT2C</a:t>
            </a:r>
            <a:r>
              <a:rPr kumimoji="1" lang="en-US" altLang="ja-JP" sz="1200" dirty="0">
                <a:latin typeface="Helvetica"/>
                <a:cs typeface="Helvetica"/>
              </a:rPr>
              <a:t> KO gRNA)</a:t>
            </a:r>
          </a:p>
        </p:txBody>
      </p:sp>
      <p:cxnSp>
        <p:nvCxnSpPr>
          <p:cNvPr id="7" name="Straight Connector 6">
            <a:extLst>
              <a:ext uri="{FF2B5EF4-FFF2-40B4-BE49-F238E27FC236}">
                <a16:creationId xmlns:a16="http://schemas.microsoft.com/office/drawing/2014/main" id="{10E0913F-B597-C84C-AC68-90B25DA3E3BD}"/>
              </a:ext>
            </a:extLst>
          </p:cNvPr>
          <p:cNvCxnSpPr/>
          <p:nvPr/>
        </p:nvCxnSpPr>
        <p:spPr>
          <a:xfrm>
            <a:off x="3429000" y="1188720"/>
            <a:ext cx="0" cy="772668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図 6">
            <a:extLst>
              <a:ext uri="{FF2B5EF4-FFF2-40B4-BE49-F238E27FC236}">
                <a16:creationId xmlns:a16="http://schemas.microsoft.com/office/drawing/2014/main" id="{426F131A-6EFD-FB48-9241-CF5C4AA85F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032" y="2098605"/>
            <a:ext cx="2160000" cy="1620000"/>
          </a:xfrm>
          <a:prstGeom prst="rect">
            <a:avLst/>
          </a:prstGeom>
        </p:spPr>
      </p:pic>
      <p:pic>
        <p:nvPicPr>
          <p:cNvPr id="9" name="図 9">
            <a:extLst>
              <a:ext uri="{FF2B5EF4-FFF2-40B4-BE49-F238E27FC236}">
                <a16:creationId xmlns:a16="http://schemas.microsoft.com/office/drawing/2014/main" id="{148F1C11-821E-E44E-B87F-58C2B01E14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3968" y="2098605"/>
            <a:ext cx="2160000" cy="1620000"/>
          </a:xfrm>
          <a:prstGeom prst="rect">
            <a:avLst/>
          </a:prstGeom>
        </p:spPr>
      </p:pic>
      <p:pic>
        <p:nvPicPr>
          <p:cNvPr id="10" name="図 4">
            <a:extLst>
              <a:ext uri="{FF2B5EF4-FFF2-40B4-BE49-F238E27FC236}">
                <a16:creationId xmlns:a16="http://schemas.microsoft.com/office/drawing/2014/main" id="{36FF7570-EFE1-7345-BC00-0F50961BB1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032" y="4399845"/>
            <a:ext cx="2160000" cy="1620000"/>
          </a:xfrm>
          <a:prstGeom prst="rect">
            <a:avLst/>
          </a:prstGeom>
        </p:spPr>
      </p:pic>
      <p:pic>
        <p:nvPicPr>
          <p:cNvPr id="11" name="図 5">
            <a:extLst>
              <a:ext uri="{FF2B5EF4-FFF2-40B4-BE49-F238E27FC236}">
                <a16:creationId xmlns:a16="http://schemas.microsoft.com/office/drawing/2014/main" id="{F6D8E8AC-9639-AD42-9D68-1DD34E39DA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3968" y="4399845"/>
            <a:ext cx="2160000" cy="1620000"/>
          </a:xfrm>
          <a:prstGeom prst="rect">
            <a:avLst/>
          </a:prstGeom>
        </p:spPr>
      </p:pic>
      <p:pic>
        <p:nvPicPr>
          <p:cNvPr id="12" name="図 2">
            <a:extLst>
              <a:ext uri="{FF2B5EF4-FFF2-40B4-BE49-F238E27FC236}">
                <a16:creationId xmlns:a16="http://schemas.microsoft.com/office/drawing/2014/main" id="{30A45B73-17BE-5648-8BED-ED3C2127447C}"/>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704035" y="6701085"/>
            <a:ext cx="2159997" cy="1620000"/>
          </a:xfrm>
          <a:prstGeom prst="rect">
            <a:avLst/>
          </a:prstGeom>
        </p:spPr>
      </p:pic>
      <p:pic>
        <p:nvPicPr>
          <p:cNvPr id="13" name="図 1">
            <a:extLst>
              <a:ext uri="{FF2B5EF4-FFF2-40B4-BE49-F238E27FC236}">
                <a16:creationId xmlns:a16="http://schemas.microsoft.com/office/drawing/2014/main" id="{D376451F-87E3-5646-9C2C-9D0E586B952E}"/>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3993968" y="6701084"/>
            <a:ext cx="2159982" cy="1620001"/>
          </a:xfrm>
          <a:prstGeom prst="rect">
            <a:avLst/>
          </a:prstGeom>
        </p:spPr>
      </p:pic>
      <p:sp>
        <p:nvSpPr>
          <p:cNvPr id="14" name="テキスト ボックス 6">
            <a:extLst>
              <a:ext uri="{FF2B5EF4-FFF2-40B4-BE49-F238E27FC236}">
                <a16:creationId xmlns:a16="http://schemas.microsoft.com/office/drawing/2014/main" id="{479A3580-1B41-874B-B150-414857EFC0A6}"/>
              </a:ext>
            </a:extLst>
          </p:cNvPr>
          <p:cNvSpPr txBox="1"/>
          <p:nvPr/>
        </p:nvSpPr>
        <p:spPr>
          <a:xfrm rot="10800000" flipV="1">
            <a:off x="595652" y="3718605"/>
            <a:ext cx="1035027" cy="276999"/>
          </a:xfrm>
          <a:prstGeom prst="rect">
            <a:avLst/>
          </a:prstGeom>
          <a:noFill/>
        </p:spPr>
        <p:txBody>
          <a:bodyPr wrap="square" rtlCol="0">
            <a:spAutoFit/>
          </a:bodyPr>
          <a:lstStyle/>
          <a:p>
            <a:r>
              <a:rPr kumimoji="1" lang="en-US" altLang="ja-JP" sz="1200" dirty="0">
                <a:latin typeface="Helvetica"/>
                <a:cs typeface="Helvetica"/>
              </a:rPr>
              <a:t>Day 3</a:t>
            </a:r>
          </a:p>
        </p:txBody>
      </p:sp>
      <p:sp>
        <p:nvSpPr>
          <p:cNvPr id="15" name="テキスト ボックス 6">
            <a:extLst>
              <a:ext uri="{FF2B5EF4-FFF2-40B4-BE49-F238E27FC236}">
                <a16:creationId xmlns:a16="http://schemas.microsoft.com/office/drawing/2014/main" id="{F1CF3D0B-9717-6640-95DF-D4EEDC73040A}"/>
              </a:ext>
            </a:extLst>
          </p:cNvPr>
          <p:cNvSpPr txBox="1"/>
          <p:nvPr/>
        </p:nvSpPr>
        <p:spPr>
          <a:xfrm rot="10800000" flipV="1">
            <a:off x="3901441" y="3718605"/>
            <a:ext cx="1035027" cy="276999"/>
          </a:xfrm>
          <a:prstGeom prst="rect">
            <a:avLst/>
          </a:prstGeom>
          <a:noFill/>
        </p:spPr>
        <p:txBody>
          <a:bodyPr wrap="square" rtlCol="0">
            <a:spAutoFit/>
          </a:bodyPr>
          <a:lstStyle/>
          <a:p>
            <a:r>
              <a:rPr kumimoji="1" lang="en-US" altLang="ja-JP" sz="1200" dirty="0">
                <a:latin typeface="Helvetica"/>
                <a:cs typeface="Helvetica"/>
              </a:rPr>
              <a:t>Day 3</a:t>
            </a:r>
          </a:p>
        </p:txBody>
      </p:sp>
      <p:sp>
        <p:nvSpPr>
          <p:cNvPr id="16" name="テキスト ボックス 6">
            <a:extLst>
              <a:ext uri="{FF2B5EF4-FFF2-40B4-BE49-F238E27FC236}">
                <a16:creationId xmlns:a16="http://schemas.microsoft.com/office/drawing/2014/main" id="{101E0671-2FAA-8E4B-BE6B-2EFA22851792}"/>
              </a:ext>
            </a:extLst>
          </p:cNvPr>
          <p:cNvSpPr txBox="1"/>
          <p:nvPr/>
        </p:nvSpPr>
        <p:spPr>
          <a:xfrm rot="10800000" flipV="1">
            <a:off x="595651" y="6019845"/>
            <a:ext cx="1035027" cy="276999"/>
          </a:xfrm>
          <a:prstGeom prst="rect">
            <a:avLst/>
          </a:prstGeom>
          <a:noFill/>
        </p:spPr>
        <p:txBody>
          <a:bodyPr wrap="square" rtlCol="0">
            <a:spAutoFit/>
          </a:bodyPr>
          <a:lstStyle/>
          <a:p>
            <a:r>
              <a:rPr kumimoji="1" lang="en-US" altLang="ja-JP" sz="1200" dirty="0">
                <a:latin typeface="Helvetica"/>
                <a:cs typeface="Helvetica"/>
              </a:rPr>
              <a:t>Day 5</a:t>
            </a:r>
          </a:p>
        </p:txBody>
      </p:sp>
      <p:sp>
        <p:nvSpPr>
          <p:cNvPr id="17" name="テキスト ボックス 6">
            <a:extLst>
              <a:ext uri="{FF2B5EF4-FFF2-40B4-BE49-F238E27FC236}">
                <a16:creationId xmlns:a16="http://schemas.microsoft.com/office/drawing/2014/main" id="{425EBA57-BD5D-BB4F-B8C2-23CDC20A30D7}"/>
              </a:ext>
            </a:extLst>
          </p:cNvPr>
          <p:cNvSpPr txBox="1"/>
          <p:nvPr/>
        </p:nvSpPr>
        <p:spPr>
          <a:xfrm rot="10800000" flipV="1">
            <a:off x="3872251" y="6019845"/>
            <a:ext cx="1035027" cy="276999"/>
          </a:xfrm>
          <a:prstGeom prst="rect">
            <a:avLst/>
          </a:prstGeom>
          <a:noFill/>
        </p:spPr>
        <p:txBody>
          <a:bodyPr wrap="square" rtlCol="0">
            <a:spAutoFit/>
          </a:bodyPr>
          <a:lstStyle/>
          <a:p>
            <a:r>
              <a:rPr kumimoji="1" lang="en-US" altLang="ja-JP" sz="1200" dirty="0">
                <a:latin typeface="Helvetica"/>
                <a:cs typeface="Helvetica"/>
              </a:rPr>
              <a:t>Day 5</a:t>
            </a:r>
          </a:p>
        </p:txBody>
      </p:sp>
      <p:sp>
        <p:nvSpPr>
          <p:cNvPr id="18" name="テキスト ボックス 6">
            <a:extLst>
              <a:ext uri="{FF2B5EF4-FFF2-40B4-BE49-F238E27FC236}">
                <a16:creationId xmlns:a16="http://schemas.microsoft.com/office/drawing/2014/main" id="{599FE091-679E-B145-B6FE-9440A04E57F6}"/>
              </a:ext>
            </a:extLst>
          </p:cNvPr>
          <p:cNvSpPr txBox="1"/>
          <p:nvPr/>
        </p:nvSpPr>
        <p:spPr>
          <a:xfrm rot="10800000" flipV="1">
            <a:off x="595652" y="8321085"/>
            <a:ext cx="1035027" cy="276999"/>
          </a:xfrm>
          <a:prstGeom prst="rect">
            <a:avLst/>
          </a:prstGeom>
          <a:noFill/>
        </p:spPr>
        <p:txBody>
          <a:bodyPr wrap="square" rtlCol="0">
            <a:spAutoFit/>
          </a:bodyPr>
          <a:lstStyle/>
          <a:p>
            <a:r>
              <a:rPr kumimoji="1" lang="en-US" altLang="ja-JP" sz="1200" dirty="0">
                <a:latin typeface="Helvetica"/>
                <a:cs typeface="Helvetica"/>
              </a:rPr>
              <a:t>Day 8</a:t>
            </a:r>
          </a:p>
        </p:txBody>
      </p:sp>
      <p:sp>
        <p:nvSpPr>
          <p:cNvPr id="19" name="テキスト ボックス 6">
            <a:extLst>
              <a:ext uri="{FF2B5EF4-FFF2-40B4-BE49-F238E27FC236}">
                <a16:creationId xmlns:a16="http://schemas.microsoft.com/office/drawing/2014/main" id="{68A8F93A-CF64-4247-A884-70ECC94C11CC}"/>
              </a:ext>
            </a:extLst>
          </p:cNvPr>
          <p:cNvSpPr txBox="1"/>
          <p:nvPr/>
        </p:nvSpPr>
        <p:spPr>
          <a:xfrm rot="10800000" flipV="1">
            <a:off x="3901440" y="8313891"/>
            <a:ext cx="1035027" cy="276999"/>
          </a:xfrm>
          <a:prstGeom prst="rect">
            <a:avLst/>
          </a:prstGeom>
          <a:noFill/>
        </p:spPr>
        <p:txBody>
          <a:bodyPr wrap="square" rtlCol="0">
            <a:spAutoFit/>
          </a:bodyPr>
          <a:lstStyle/>
          <a:p>
            <a:r>
              <a:rPr kumimoji="1" lang="en-US" altLang="ja-JP" sz="1200" dirty="0">
                <a:latin typeface="Helvetica"/>
                <a:cs typeface="Helvetica"/>
              </a:rPr>
              <a:t>Day 8</a:t>
            </a:r>
          </a:p>
        </p:txBody>
      </p:sp>
    </p:spTree>
    <p:extLst>
      <p:ext uri="{BB962C8B-B14F-4D97-AF65-F5344CB8AC3E}">
        <p14:creationId xmlns:p14="http://schemas.microsoft.com/office/powerpoint/2010/main" val="324688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5">
            <a:extLst>
              <a:ext uri="{FF2B5EF4-FFF2-40B4-BE49-F238E27FC236}">
                <a16:creationId xmlns:a16="http://schemas.microsoft.com/office/drawing/2014/main" id="{ADA52FCE-A84F-2347-908E-2FE13028A3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981" y="3944944"/>
            <a:ext cx="3337192" cy="2502894"/>
          </a:xfrm>
          <a:prstGeom prst="rect">
            <a:avLst/>
          </a:prstGeom>
        </p:spPr>
      </p:pic>
      <p:sp>
        <p:nvSpPr>
          <p:cNvPr id="5" name="テキスト ボックス 6">
            <a:extLst>
              <a:ext uri="{FF2B5EF4-FFF2-40B4-BE49-F238E27FC236}">
                <a16:creationId xmlns:a16="http://schemas.microsoft.com/office/drawing/2014/main" id="{574F78DE-6FC5-8647-8C82-7F67CF72599E}"/>
              </a:ext>
            </a:extLst>
          </p:cNvPr>
          <p:cNvSpPr txBox="1"/>
          <p:nvPr/>
        </p:nvSpPr>
        <p:spPr>
          <a:xfrm rot="10800000" flipV="1">
            <a:off x="3729984" y="4134562"/>
            <a:ext cx="2864032" cy="2123658"/>
          </a:xfrm>
          <a:prstGeom prst="rect">
            <a:avLst/>
          </a:prstGeom>
          <a:noFill/>
        </p:spPr>
        <p:txBody>
          <a:bodyPr wrap="square" rtlCol="0">
            <a:spAutoFit/>
          </a:bodyPr>
          <a:lstStyle/>
          <a:p>
            <a:pPr algn="ctr"/>
            <a:r>
              <a:rPr kumimoji="1" lang="en-US" altLang="ja-JP" sz="1200" dirty="0">
                <a:latin typeface="Times New Roman" panose="02020603050405020304" pitchFamily="18" charset="0"/>
                <a:cs typeface="Times New Roman" panose="02020603050405020304" pitchFamily="18" charset="0"/>
              </a:rPr>
              <a:t>H1 ESC Wild-type</a:t>
            </a:r>
          </a:p>
          <a:p>
            <a:pPr algn="ctr"/>
            <a:r>
              <a:rPr lang="en-US" altLang="ja-JP" sz="1200" dirty="0">
                <a:latin typeface="Times New Roman" panose="02020603050405020304" pitchFamily="18" charset="0"/>
                <a:cs typeface="Times New Roman" panose="02020603050405020304" pitchFamily="18" charset="0"/>
              </a:rPr>
              <a:t>(Scrambled gRNA transduction)</a:t>
            </a:r>
          </a:p>
          <a:p>
            <a:pPr algn="ctr"/>
            <a:endParaRPr kumimoji="1" lang="en-US" altLang="ja-JP" sz="1200" dirty="0">
              <a:latin typeface="Times New Roman" panose="02020603050405020304" pitchFamily="18" charset="0"/>
              <a:cs typeface="Times New Roman" panose="02020603050405020304" pitchFamily="18" charset="0"/>
            </a:endParaRPr>
          </a:p>
          <a:p>
            <a:r>
              <a:rPr kumimoji="1" lang="en-US" altLang="ja-JP" sz="1200" dirty="0">
                <a:latin typeface="Times New Roman" panose="02020603050405020304" pitchFamily="18" charset="0"/>
                <a:cs typeface="Times New Roman" panose="02020603050405020304" pitchFamily="18" charset="0"/>
              </a:rPr>
              <a:t>Cells transduced with a scrambled guide RNA, expressing KMT2C and treated in culture as described above, demonstrate the same free-floating hemogenic endothelial cells </a:t>
            </a:r>
            <a:r>
              <a:rPr kumimoji="1" lang="en-US" altLang="ja-JP" sz="1200" i="1" dirty="0">
                <a:latin typeface="Times New Roman" panose="02020603050405020304" pitchFamily="18" charset="0"/>
                <a:cs typeface="Times New Roman" panose="02020603050405020304" pitchFamily="18" charset="0"/>
              </a:rPr>
              <a:t>in vitro</a:t>
            </a:r>
            <a:r>
              <a:rPr kumimoji="1" lang="en-US" altLang="ja-JP" sz="1200" dirty="0">
                <a:latin typeface="Times New Roman" panose="02020603050405020304" pitchFamily="18" charset="0"/>
                <a:cs typeface="Times New Roman" panose="02020603050405020304" pitchFamily="18" charset="0"/>
              </a:rPr>
              <a:t>. These results demonstrate that the transduction itself did not cause the lack of hemogenic endothelium observed in the </a:t>
            </a:r>
            <a:r>
              <a:rPr kumimoji="1" lang="en-US" altLang="ja-JP" sz="1200" i="1" dirty="0">
                <a:latin typeface="Times New Roman" panose="02020603050405020304" pitchFamily="18" charset="0"/>
                <a:cs typeface="Times New Roman" panose="02020603050405020304" pitchFamily="18" charset="0"/>
              </a:rPr>
              <a:t>KMT2CKO</a:t>
            </a:r>
            <a:r>
              <a:rPr kumimoji="1" lang="en-US" altLang="ja-JP" sz="1200" dirty="0">
                <a:latin typeface="Times New Roman" panose="02020603050405020304" pitchFamily="18" charset="0"/>
                <a:cs typeface="Times New Roman" panose="02020603050405020304" pitchFamily="18" charset="0"/>
              </a:rPr>
              <a:t> H1 ESC line. </a:t>
            </a:r>
          </a:p>
        </p:txBody>
      </p:sp>
      <p:pic>
        <p:nvPicPr>
          <p:cNvPr id="6" name="図 4">
            <a:extLst>
              <a:ext uri="{FF2B5EF4-FFF2-40B4-BE49-F238E27FC236}">
                <a16:creationId xmlns:a16="http://schemas.microsoft.com/office/drawing/2014/main" id="{B80838C3-B22A-B047-9890-B3F913D1C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982" y="6483069"/>
            <a:ext cx="3337190" cy="2502893"/>
          </a:xfrm>
          <a:prstGeom prst="rect">
            <a:avLst/>
          </a:prstGeom>
        </p:spPr>
      </p:pic>
      <p:sp>
        <p:nvSpPr>
          <p:cNvPr id="7" name="テキスト ボックス 7">
            <a:extLst>
              <a:ext uri="{FF2B5EF4-FFF2-40B4-BE49-F238E27FC236}">
                <a16:creationId xmlns:a16="http://schemas.microsoft.com/office/drawing/2014/main" id="{AA8978A8-0D1E-5344-9825-D44D97FD78DA}"/>
              </a:ext>
            </a:extLst>
          </p:cNvPr>
          <p:cNvSpPr txBox="1"/>
          <p:nvPr/>
        </p:nvSpPr>
        <p:spPr>
          <a:xfrm rot="10800000" flipV="1">
            <a:off x="3729984" y="6857352"/>
            <a:ext cx="2864032" cy="1754326"/>
          </a:xfrm>
          <a:prstGeom prst="rect">
            <a:avLst/>
          </a:prstGeom>
          <a:noFill/>
        </p:spPr>
        <p:txBody>
          <a:bodyPr wrap="square" rtlCol="0">
            <a:spAutoFit/>
          </a:bodyPr>
          <a:lstStyle/>
          <a:p>
            <a:pPr algn="ctr"/>
            <a:r>
              <a:rPr kumimoji="1" lang="en-US" altLang="ja-JP" sz="1200" dirty="0">
                <a:latin typeface="Times New Roman" panose="02020603050405020304" pitchFamily="18" charset="0"/>
                <a:cs typeface="Times New Roman" panose="02020603050405020304" pitchFamily="18" charset="0"/>
              </a:rPr>
              <a:t>H1 ESC </a:t>
            </a:r>
            <a:r>
              <a:rPr lang="en-US" altLang="ja-JP" sz="1200" i="1" dirty="0">
                <a:latin typeface="Times New Roman" panose="02020603050405020304" pitchFamily="18" charset="0"/>
                <a:cs typeface="Times New Roman" panose="02020603050405020304" pitchFamily="18" charset="0"/>
              </a:rPr>
              <a:t>KMT2C</a:t>
            </a:r>
            <a:r>
              <a:rPr kumimoji="1" lang="en-US" altLang="ja-JP" sz="1200" dirty="0">
                <a:latin typeface="Times New Roman" panose="02020603050405020304" pitchFamily="18" charset="0"/>
                <a:cs typeface="Times New Roman" panose="02020603050405020304" pitchFamily="18" charset="0"/>
              </a:rPr>
              <a:t>KO </a:t>
            </a:r>
          </a:p>
          <a:p>
            <a:pPr algn="ctr"/>
            <a:r>
              <a:rPr kumimoji="1" lang="en-US" altLang="ja-JP" sz="1200" dirty="0">
                <a:latin typeface="Times New Roman" panose="02020603050405020304" pitchFamily="18" charset="0"/>
                <a:cs typeface="Times New Roman" panose="02020603050405020304" pitchFamily="18" charset="0"/>
              </a:rPr>
              <a:t>(Transduced with </a:t>
            </a:r>
            <a:r>
              <a:rPr kumimoji="1" lang="en-US" altLang="ja-JP" sz="1200" i="1" dirty="0">
                <a:latin typeface="Times New Roman" panose="02020603050405020304" pitchFamily="18" charset="0"/>
                <a:cs typeface="Times New Roman" panose="02020603050405020304" pitchFamily="18" charset="0"/>
              </a:rPr>
              <a:t>KMT2C</a:t>
            </a:r>
            <a:r>
              <a:rPr kumimoji="1" lang="en-US" altLang="ja-JP" sz="1200" dirty="0">
                <a:latin typeface="Times New Roman" panose="02020603050405020304" pitchFamily="18" charset="0"/>
                <a:cs typeface="Times New Roman" panose="02020603050405020304" pitchFamily="18" charset="0"/>
              </a:rPr>
              <a:t> KO gRNA)</a:t>
            </a:r>
          </a:p>
          <a:p>
            <a:pPr algn="ctr"/>
            <a:endParaRPr kumimoji="1" lang="en-US" altLang="ja-JP" sz="1200" dirty="0">
              <a:latin typeface="Times New Roman" panose="02020603050405020304" pitchFamily="18" charset="0"/>
              <a:cs typeface="Times New Roman" panose="02020603050405020304" pitchFamily="18" charset="0"/>
            </a:endParaRPr>
          </a:p>
          <a:p>
            <a:r>
              <a:rPr kumimoji="1" lang="en-US" altLang="ja-JP" sz="1200" dirty="0">
                <a:latin typeface="Times New Roman" panose="02020603050405020304" pitchFamily="18" charset="0"/>
                <a:cs typeface="Times New Roman" panose="02020603050405020304" pitchFamily="18" charset="0"/>
              </a:rPr>
              <a:t>Cells transduced with a guide RNA targeted to exon 3 of KMT2C and lacking KMT2C mRNA or protein expression demonstrate a marked reduction in free-floating cells with a CD73- CD184- immunophenotype. See Figure 1. </a:t>
            </a:r>
          </a:p>
        </p:txBody>
      </p:sp>
      <p:sp>
        <p:nvSpPr>
          <p:cNvPr id="8" name="テキスト ボックス 6">
            <a:extLst>
              <a:ext uri="{FF2B5EF4-FFF2-40B4-BE49-F238E27FC236}">
                <a16:creationId xmlns:a16="http://schemas.microsoft.com/office/drawing/2014/main" id="{41412DAC-8AC8-B947-9C39-998748AB481F}"/>
              </a:ext>
            </a:extLst>
          </p:cNvPr>
          <p:cNvSpPr txBox="1"/>
          <p:nvPr/>
        </p:nvSpPr>
        <p:spPr>
          <a:xfrm rot="10800000" flipV="1">
            <a:off x="3729983" y="1749651"/>
            <a:ext cx="2864034" cy="1569660"/>
          </a:xfrm>
          <a:prstGeom prst="rect">
            <a:avLst/>
          </a:prstGeom>
          <a:noFill/>
        </p:spPr>
        <p:txBody>
          <a:bodyPr wrap="square" rtlCol="0">
            <a:spAutoFit/>
          </a:bodyPr>
          <a:lstStyle/>
          <a:p>
            <a:pPr algn="ctr"/>
            <a:r>
              <a:rPr kumimoji="1" lang="en-US" altLang="ja-JP" sz="1200" dirty="0">
                <a:latin typeface="Times New Roman" panose="02020603050405020304" pitchFamily="18" charset="0"/>
                <a:cs typeface="Times New Roman" panose="02020603050405020304" pitchFamily="18" charset="0"/>
              </a:rPr>
              <a:t>H1 ESC </a:t>
            </a:r>
            <a:r>
              <a:rPr lang="en-US" altLang="ja-JP" sz="1200" dirty="0">
                <a:latin typeface="Times New Roman" panose="02020603050405020304" pitchFamily="18" charset="0"/>
                <a:cs typeface="Times New Roman" panose="02020603050405020304" pitchFamily="18" charset="0"/>
              </a:rPr>
              <a:t>Wild-type</a:t>
            </a:r>
          </a:p>
          <a:p>
            <a:pPr algn="ctr"/>
            <a:r>
              <a:rPr kumimoji="1" lang="en-US" altLang="ja-JP" sz="1200" dirty="0">
                <a:latin typeface="Times New Roman" panose="02020603050405020304" pitchFamily="18" charset="0"/>
                <a:cs typeface="Times New Roman" panose="02020603050405020304" pitchFamily="18" charset="0"/>
              </a:rPr>
              <a:t>(No vector transduction)</a:t>
            </a:r>
          </a:p>
          <a:p>
            <a:pPr algn="ctr"/>
            <a:endParaRPr kumimoji="1" lang="en-US" altLang="ja-JP" sz="1200" dirty="0">
              <a:latin typeface="Times New Roman" panose="02020603050405020304" pitchFamily="18" charset="0"/>
              <a:cs typeface="Times New Roman" panose="02020603050405020304" pitchFamily="18" charset="0"/>
            </a:endParaRPr>
          </a:p>
          <a:p>
            <a:r>
              <a:rPr kumimoji="1" lang="en-US" altLang="ja-JP" sz="1200" dirty="0">
                <a:latin typeface="Times New Roman" panose="02020603050405020304" pitchFamily="18" charset="0"/>
                <a:cs typeface="Times New Roman" panose="02020603050405020304" pitchFamily="18" charset="0"/>
              </a:rPr>
              <a:t>After 9 days in culture and 7 days exposure to WNT agonist, hemogenic endothelium is formed and observed via light microscopy as free-floating bright round cells. See Figure 1.</a:t>
            </a:r>
          </a:p>
        </p:txBody>
      </p:sp>
      <p:pic>
        <p:nvPicPr>
          <p:cNvPr id="9" name="図 1">
            <a:extLst>
              <a:ext uri="{FF2B5EF4-FFF2-40B4-BE49-F238E27FC236}">
                <a16:creationId xmlns:a16="http://schemas.microsoft.com/office/drawing/2014/main" id="{1582407B-FF68-9042-9513-90EE7928A6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980" y="1406819"/>
            <a:ext cx="3337192" cy="2502894"/>
          </a:xfrm>
          <a:prstGeom prst="rect">
            <a:avLst/>
          </a:prstGeom>
        </p:spPr>
      </p:pic>
      <p:sp>
        <p:nvSpPr>
          <p:cNvPr id="10" name="Title 9">
            <a:extLst>
              <a:ext uri="{FF2B5EF4-FFF2-40B4-BE49-F238E27FC236}">
                <a16:creationId xmlns:a16="http://schemas.microsoft.com/office/drawing/2014/main" id="{F8E171BB-D1F5-E043-B074-865085561FA9}"/>
              </a:ext>
            </a:extLst>
          </p:cNvPr>
          <p:cNvSpPr>
            <a:spLocks noGrp="1"/>
          </p:cNvSpPr>
          <p:nvPr>
            <p:ph type="title"/>
          </p:nvPr>
        </p:nvSpPr>
        <p:spPr>
          <a:xfrm>
            <a:off x="0" y="88271"/>
            <a:ext cx="6858000" cy="1262659"/>
          </a:xfrm>
        </p:spPr>
        <p:txBody>
          <a:bodyPr>
            <a:normAutofit fontScale="90000"/>
          </a:bodyPr>
          <a:lstStyle/>
          <a:p>
            <a:r>
              <a:rPr lang="en-US" sz="1200" b="1" dirty="0">
                <a:latin typeface="Times New Roman" panose="02020603050405020304" pitchFamily="18" charset="0"/>
                <a:cs typeface="Times New Roman" panose="02020603050405020304" pitchFamily="18" charset="0"/>
              </a:rPr>
              <a:t>Supplementary Figure 5. </a:t>
            </a:r>
            <a:r>
              <a:rPr lang="en-US" sz="1200" dirty="0">
                <a:latin typeface="Times New Roman" panose="02020603050405020304" pitchFamily="18" charset="0"/>
                <a:cs typeface="Times New Roman" panose="02020603050405020304" pitchFamily="18" charset="0"/>
              </a:rPr>
              <a:t>Disturbed hematopoietic to endothelial transition in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 H1 ESCs. The same H1 ESCs shown in Supp Figure 4 remained in culture according to the published protocol by Sturgeon C et al. </a:t>
            </a:r>
            <a:r>
              <a:rPr lang="en-US" sz="1200" i="1" dirty="0">
                <a:latin typeface="Times New Roman" panose="02020603050405020304" pitchFamily="18" charset="0"/>
                <a:cs typeface="Times New Roman" panose="02020603050405020304" pitchFamily="18" charset="0"/>
              </a:rPr>
              <a:t>Nature Biotech </a:t>
            </a:r>
            <a:r>
              <a:rPr lang="en-US" sz="1200" dirty="0">
                <a:latin typeface="Times New Roman" panose="02020603050405020304" pitchFamily="18" charset="0"/>
                <a:cs typeface="Times New Roman" panose="02020603050405020304" pitchFamily="18" charset="0"/>
              </a:rPr>
              <a:t>2014. As reported in that manuscript, wild type pluripotent cells with a mesodermal immunophenotype (KDR+ CD235a-) treated with a WNT agonist proceed to a hemogenic endothelial immunophenotype (CD73- CD184-) and are visualized in culture by losing their need for contact dependence, floating freely in culture. Cells remaining adhered to the culture dish have an immunophenotype of either arterial endothelium (CD73mid CD184+) or venous endothelium (CD73+ CD184-). Note that all three subtypes of endothelium are derived from CD34+ CD43- cells. </a:t>
            </a:r>
          </a:p>
        </p:txBody>
      </p:sp>
    </p:spTree>
    <p:extLst>
      <p:ext uri="{BB962C8B-B14F-4D97-AF65-F5344CB8AC3E}">
        <p14:creationId xmlns:p14="http://schemas.microsoft.com/office/powerpoint/2010/main" val="3522096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矢印コネクタ 6">
            <a:extLst>
              <a:ext uri="{FF2B5EF4-FFF2-40B4-BE49-F238E27FC236}">
                <a16:creationId xmlns:a16="http://schemas.microsoft.com/office/drawing/2014/main" id="{46FEF3A1-17DA-F242-8131-50A80401FFE1}"/>
              </a:ext>
            </a:extLst>
          </p:cNvPr>
          <p:cNvCxnSpPr/>
          <p:nvPr/>
        </p:nvCxnSpPr>
        <p:spPr>
          <a:xfrm flipV="1">
            <a:off x="3605835" y="854800"/>
            <a:ext cx="0" cy="44279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 name="テキスト ボックス 8">
            <a:extLst>
              <a:ext uri="{FF2B5EF4-FFF2-40B4-BE49-F238E27FC236}">
                <a16:creationId xmlns:a16="http://schemas.microsoft.com/office/drawing/2014/main" id="{79E0C71F-6566-2843-A651-D7D317F5D3D2}"/>
              </a:ext>
            </a:extLst>
          </p:cNvPr>
          <p:cNvSpPr txBox="1"/>
          <p:nvPr/>
        </p:nvSpPr>
        <p:spPr>
          <a:xfrm rot="10800000" flipV="1">
            <a:off x="3847441" y="5290021"/>
            <a:ext cx="1815404" cy="307777"/>
          </a:xfrm>
          <a:prstGeom prst="rect">
            <a:avLst/>
          </a:prstGeom>
          <a:noFill/>
        </p:spPr>
        <p:txBody>
          <a:bodyPr wrap="square" rtlCol="0">
            <a:spAutoFit/>
          </a:bodyPr>
          <a:lstStyle/>
          <a:p>
            <a:pPr algn="ctr"/>
            <a:r>
              <a:rPr kumimoji="1" lang="en-US" altLang="ja-JP" sz="1400" dirty="0">
                <a:latin typeface="Helvetica"/>
                <a:cs typeface="Helvetica"/>
              </a:rPr>
              <a:t>CD43 FITC</a:t>
            </a:r>
          </a:p>
        </p:txBody>
      </p:sp>
      <p:cxnSp>
        <p:nvCxnSpPr>
          <p:cNvPr id="6" name="直線矢印コネクタ 11">
            <a:extLst>
              <a:ext uri="{FF2B5EF4-FFF2-40B4-BE49-F238E27FC236}">
                <a16:creationId xmlns:a16="http://schemas.microsoft.com/office/drawing/2014/main" id="{73108881-C035-6345-9DB8-E7DB75B620A6}"/>
              </a:ext>
            </a:extLst>
          </p:cNvPr>
          <p:cNvCxnSpPr/>
          <p:nvPr/>
        </p:nvCxnSpPr>
        <p:spPr>
          <a:xfrm>
            <a:off x="3608094" y="5279267"/>
            <a:ext cx="230346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テキスト ボックス 21">
            <a:extLst>
              <a:ext uri="{FF2B5EF4-FFF2-40B4-BE49-F238E27FC236}">
                <a16:creationId xmlns:a16="http://schemas.microsoft.com/office/drawing/2014/main" id="{88D20B3B-66BF-CB4B-8461-304249B10BCE}"/>
              </a:ext>
            </a:extLst>
          </p:cNvPr>
          <p:cNvSpPr txBox="1"/>
          <p:nvPr/>
        </p:nvSpPr>
        <p:spPr>
          <a:xfrm rot="5400000" flipV="1">
            <a:off x="2721220" y="3122308"/>
            <a:ext cx="1405830" cy="307777"/>
          </a:xfrm>
          <a:prstGeom prst="rect">
            <a:avLst/>
          </a:prstGeom>
          <a:noFill/>
        </p:spPr>
        <p:txBody>
          <a:bodyPr wrap="square" rtlCol="0">
            <a:spAutoFit/>
          </a:bodyPr>
          <a:lstStyle/>
          <a:p>
            <a:pPr algn="ctr"/>
            <a:r>
              <a:rPr kumimoji="1" lang="en-US" altLang="ja-JP" sz="1400" dirty="0">
                <a:latin typeface="Helvetica"/>
                <a:cs typeface="Helvetica"/>
              </a:rPr>
              <a:t>CD34 </a:t>
            </a:r>
            <a:r>
              <a:rPr lang="en-US" altLang="ja-JP" sz="1400" dirty="0">
                <a:latin typeface="Helvetica"/>
                <a:cs typeface="Helvetica"/>
              </a:rPr>
              <a:t>PE-Cy7</a:t>
            </a:r>
            <a:endParaRPr kumimoji="1" lang="en-US" altLang="ja-JP" sz="1400" dirty="0">
              <a:latin typeface="Helvetica"/>
              <a:cs typeface="Helvetica"/>
            </a:endParaRPr>
          </a:p>
        </p:txBody>
      </p:sp>
      <p:pic>
        <p:nvPicPr>
          <p:cNvPr id="8" name="図 1">
            <a:extLst>
              <a:ext uri="{FF2B5EF4-FFF2-40B4-BE49-F238E27FC236}">
                <a16:creationId xmlns:a16="http://schemas.microsoft.com/office/drawing/2014/main" id="{DEDBC1BE-B6FA-1A4C-A1F5-8E492A4C1B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54419" y="848490"/>
            <a:ext cx="2147580" cy="2148147"/>
          </a:xfrm>
          <a:prstGeom prst="rect">
            <a:avLst/>
          </a:prstGeom>
        </p:spPr>
      </p:pic>
      <p:pic>
        <p:nvPicPr>
          <p:cNvPr id="9" name="図 23">
            <a:extLst>
              <a:ext uri="{FF2B5EF4-FFF2-40B4-BE49-F238E27FC236}">
                <a16:creationId xmlns:a16="http://schemas.microsoft.com/office/drawing/2014/main" id="{F96E7DF1-1C6C-6C43-B9BA-0305FBCDB6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677"/>
          <a:stretch/>
        </p:blipFill>
        <p:spPr>
          <a:xfrm>
            <a:off x="3754418" y="3039701"/>
            <a:ext cx="2120277" cy="2196692"/>
          </a:xfrm>
          <a:prstGeom prst="rect">
            <a:avLst/>
          </a:prstGeom>
        </p:spPr>
      </p:pic>
      <p:pic>
        <p:nvPicPr>
          <p:cNvPr id="10" name="図 2">
            <a:extLst>
              <a:ext uri="{FF2B5EF4-FFF2-40B4-BE49-F238E27FC236}">
                <a16:creationId xmlns:a16="http://schemas.microsoft.com/office/drawing/2014/main" id="{D34AC17C-A79A-3C43-949F-305605B721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5791" y="6233903"/>
            <a:ext cx="2537529" cy="2374402"/>
          </a:xfrm>
          <a:prstGeom prst="rect">
            <a:avLst/>
          </a:prstGeom>
        </p:spPr>
      </p:pic>
      <p:sp>
        <p:nvSpPr>
          <p:cNvPr id="11" name="Title 1">
            <a:extLst>
              <a:ext uri="{FF2B5EF4-FFF2-40B4-BE49-F238E27FC236}">
                <a16:creationId xmlns:a16="http://schemas.microsoft.com/office/drawing/2014/main" id="{65A430BC-42FF-334A-9C45-1F0E067BC3EE}"/>
              </a:ext>
            </a:extLst>
          </p:cNvPr>
          <p:cNvSpPr>
            <a:spLocks noGrp="1"/>
          </p:cNvSpPr>
          <p:nvPr>
            <p:ph type="title"/>
          </p:nvPr>
        </p:nvSpPr>
        <p:spPr>
          <a:xfrm>
            <a:off x="279406" y="685484"/>
            <a:ext cx="2990841" cy="6977188"/>
          </a:xfrm>
        </p:spPr>
        <p:txBody>
          <a:bodyPr>
            <a:noAutofit/>
          </a:bodyPr>
          <a:lstStyle/>
          <a:p>
            <a:r>
              <a:rPr lang="en-US" sz="1200" b="1" dirty="0">
                <a:latin typeface="Times New Roman" panose="02020603050405020304" pitchFamily="18" charset="0"/>
                <a:cs typeface="Times New Roman" panose="02020603050405020304" pitchFamily="18" charset="0"/>
              </a:rPr>
              <a:t>Supplementary Figure 6.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 results in reduced primitive hematopoietic colony formation. As shown by Sturgeon C et al. </a:t>
            </a:r>
            <a:r>
              <a:rPr lang="en-US" sz="1200" i="1" dirty="0">
                <a:latin typeface="Times New Roman" panose="02020603050405020304" pitchFamily="18" charset="0"/>
                <a:cs typeface="Times New Roman" panose="02020603050405020304" pitchFamily="18" charset="0"/>
              </a:rPr>
              <a:t>Nature Biotech </a:t>
            </a:r>
            <a:r>
              <a:rPr lang="en-US" sz="1200" dirty="0">
                <a:latin typeface="Times New Roman" panose="02020603050405020304" pitchFamily="18" charset="0"/>
                <a:cs typeface="Times New Roman" panose="02020603050405020304" pitchFamily="18" charset="0"/>
              </a:rPr>
              <a:t>2014, when pluripotent cells are treated with a WNT inhibitor (rather than a WNT agonist as described above in Supp Figure 5), ACTIVIN is highly expressed. The resulting cells specify a mesodermal phenotype (KDR+ CD235a+) on day 3 of differentiation. The cells then gain CD34 expression and finally specify a CD34+ CD43- immunophenotype consistent with primitive hematopoietic progenitors only capable of specifying erythroid or myeloid lineages (contrary to definitive hematopoiesis that can also specify T-lymphocytes in culture. </a:t>
            </a: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Panel A</a:t>
            </a:r>
            <a:r>
              <a:rPr lang="en-US" sz="1200" dirty="0">
                <a:latin typeface="Times New Roman" panose="02020603050405020304" pitchFamily="18" charset="0"/>
                <a:cs typeface="Times New Roman" panose="02020603050405020304" pitchFamily="18" charset="0"/>
              </a:rPr>
              <a:t>) KMT2CKO cells demonstrate a reduced number of CD34+ CD43- cells by flow cytometry compared to wild type. </a:t>
            </a: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Panel B</a:t>
            </a:r>
            <a:r>
              <a:rPr lang="en-US" sz="1200" dirty="0">
                <a:latin typeface="Times New Roman" panose="02020603050405020304" pitchFamily="18" charset="0"/>
                <a:cs typeface="Times New Roman" panose="02020603050405020304" pitchFamily="18" charset="0"/>
              </a:rPr>
              <a:t>) Colony forming assays from the resulting CD34+ CD43- cells demonstrate a reduced capacity to specify erythroid or myeloid lineages compared to wild type. </a:t>
            </a:r>
          </a:p>
        </p:txBody>
      </p:sp>
      <p:sp>
        <p:nvSpPr>
          <p:cNvPr id="2" name="TextBox 1">
            <a:extLst>
              <a:ext uri="{FF2B5EF4-FFF2-40B4-BE49-F238E27FC236}">
                <a16:creationId xmlns:a16="http://schemas.microsoft.com/office/drawing/2014/main" id="{B6C609A7-5FDD-AE4E-B0E4-9797942AD4FC}"/>
              </a:ext>
            </a:extLst>
          </p:cNvPr>
          <p:cNvSpPr txBox="1"/>
          <p:nvPr/>
        </p:nvSpPr>
        <p:spPr>
          <a:xfrm rot="16200000">
            <a:off x="5644268" y="1849697"/>
            <a:ext cx="79246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Wild type</a:t>
            </a:r>
          </a:p>
        </p:txBody>
      </p:sp>
      <p:sp>
        <p:nvSpPr>
          <p:cNvPr id="12" name="TextBox 11">
            <a:extLst>
              <a:ext uri="{FF2B5EF4-FFF2-40B4-BE49-F238E27FC236}">
                <a16:creationId xmlns:a16="http://schemas.microsoft.com/office/drawing/2014/main" id="{182C0BFB-03E8-2D4B-AEEC-1A3DC19EB47F}"/>
              </a:ext>
            </a:extLst>
          </p:cNvPr>
          <p:cNvSpPr txBox="1"/>
          <p:nvPr/>
        </p:nvSpPr>
        <p:spPr>
          <a:xfrm rot="16200000">
            <a:off x="5577069" y="3996335"/>
            <a:ext cx="926857"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KMT2CKO</a:t>
            </a:r>
          </a:p>
        </p:txBody>
      </p:sp>
      <p:sp>
        <p:nvSpPr>
          <p:cNvPr id="13" name="テキスト ボックス 21">
            <a:extLst>
              <a:ext uri="{FF2B5EF4-FFF2-40B4-BE49-F238E27FC236}">
                <a16:creationId xmlns:a16="http://schemas.microsoft.com/office/drawing/2014/main" id="{0D7C9F1D-F765-CD42-80E4-1BF57405F833}"/>
              </a:ext>
            </a:extLst>
          </p:cNvPr>
          <p:cNvSpPr txBox="1"/>
          <p:nvPr/>
        </p:nvSpPr>
        <p:spPr>
          <a:xfrm rot="10800000" flipH="1" flipV="1">
            <a:off x="3318228" y="800709"/>
            <a:ext cx="278567" cy="307777"/>
          </a:xfrm>
          <a:prstGeom prst="rect">
            <a:avLst/>
          </a:prstGeom>
          <a:noFill/>
        </p:spPr>
        <p:txBody>
          <a:bodyPr wrap="square" rtlCol="0">
            <a:spAutoFit/>
          </a:bodyPr>
          <a:lstStyle/>
          <a:p>
            <a:pPr algn="ctr"/>
            <a:r>
              <a:rPr kumimoji="1" lang="en-US" altLang="ja-JP" sz="1400" b="1" dirty="0">
                <a:latin typeface="Arial" panose="020B0604020202020204" pitchFamily="34" charset="0"/>
                <a:cs typeface="Arial" panose="020B0604020202020204" pitchFamily="34" charset="0"/>
              </a:rPr>
              <a:t>A</a:t>
            </a:r>
          </a:p>
        </p:txBody>
      </p:sp>
      <p:sp>
        <p:nvSpPr>
          <p:cNvPr id="14" name="テキスト ボックス 21">
            <a:extLst>
              <a:ext uri="{FF2B5EF4-FFF2-40B4-BE49-F238E27FC236}">
                <a16:creationId xmlns:a16="http://schemas.microsoft.com/office/drawing/2014/main" id="{636C4C88-197D-2E48-97A4-612B6789587B}"/>
              </a:ext>
            </a:extLst>
          </p:cNvPr>
          <p:cNvSpPr txBox="1"/>
          <p:nvPr/>
        </p:nvSpPr>
        <p:spPr>
          <a:xfrm rot="10800000" flipH="1" flipV="1">
            <a:off x="3318228" y="6076490"/>
            <a:ext cx="278567" cy="307777"/>
          </a:xfrm>
          <a:prstGeom prst="rect">
            <a:avLst/>
          </a:prstGeom>
          <a:noFill/>
        </p:spPr>
        <p:txBody>
          <a:bodyPr wrap="square" rtlCol="0">
            <a:spAutoFit/>
          </a:bodyPr>
          <a:lstStyle/>
          <a:p>
            <a:pPr algn="ctr"/>
            <a:r>
              <a:rPr kumimoji="1" lang="en-US" altLang="ja-JP" sz="1400" b="1"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278894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355312-68B1-294B-BB4A-C2A8388304D6}"/>
              </a:ext>
            </a:extLst>
          </p:cNvPr>
          <p:cNvPicPr>
            <a:picLocks noChangeAspect="1"/>
          </p:cNvPicPr>
          <p:nvPr/>
        </p:nvPicPr>
        <p:blipFill rotWithShape="1">
          <a:blip r:embed="rId2"/>
          <a:srcRect t="4009"/>
          <a:stretch/>
        </p:blipFill>
        <p:spPr>
          <a:xfrm>
            <a:off x="0" y="658368"/>
            <a:ext cx="6858000" cy="5456306"/>
          </a:xfrm>
          <a:prstGeom prst="rect">
            <a:avLst/>
          </a:prstGeom>
        </p:spPr>
      </p:pic>
      <p:sp>
        <p:nvSpPr>
          <p:cNvPr id="2" name="TextBox 1">
            <a:extLst>
              <a:ext uri="{FF2B5EF4-FFF2-40B4-BE49-F238E27FC236}">
                <a16:creationId xmlns:a16="http://schemas.microsoft.com/office/drawing/2014/main" id="{A4AD1349-D107-6B41-9B10-E2507948BC69}"/>
              </a:ext>
            </a:extLst>
          </p:cNvPr>
          <p:cNvSpPr txBox="1"/>
          <p:nvPr/>
        </p:nvSpPr>
        <p:spPr>
          <a:xfrm>
            <a:off x="426832" y="381369"/>
            <a:ext cx="6004336"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Supplementary Table 1A</a:t>
            </a:r>
            <a:r>
              <a:rPr lang="en-US" sz="1200" dirty="0">
                <a:latin typeface="Times New Roman" panose="02020603050405020304" pitchFamily="18" charset="0"/>
                <a:cs typeface="Times New Roman" panose="02020603050405020304" pitchFamily="18" charset="0"/>
              </a:rPr>
              <a:t>. Genes with downregulated expression via RNA-seq in </a:t>
            </a:r>
            <a:r>
              <a:rPr lang="en-US" sz="1200" i="1" dirty="0">
                <a:latin typeface="Times New Roman" panose="02020603050405020304" pitchFamily="18" charset="0"/>
                <a:cs typeface="Times New Roman" panose="02020603050405020304" pitchFamily="18" charset="0"/>
              </a:rPr>
              <a:t>KMT2C</a:t>
            </a:r>
            <a:r>
              <a:rPr lang="en-US" sz="1200" dirty="0">
                <a:latin typeface="Times New Roman" panose="02020603050405020304" pitchFamily="18" charset="0"/>
                <a:cs typeface="Times New Roman" panose="02020603050405020304" pitchFamily="18" charset="0"/>
              </a:rPr>
              <a:t>KO</a:t>
            </a:r>
          </a:p>
        </p:txBody>
      </p:sp>
    </p:spTree>
    <p:extLst>
      <p:ext uri="{BB962C8B-B14F-4D97-AF65-F5344CB8AC3E}">
        <p14:creationId xmlns:p14="http://schemas.microsoft.com/office/powerpoint/2010/main" val="2053131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26771</TotalTime>
  <Words>3198</Words>
  <Application>Microsoft Macintosh PowerPoint</Application>
  <PresentationFormat>Letter Paper (8.5x11 in)</PresentationFormat>
  <Paragraphs>1094</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Helvetica</vt:lpstr>
      <vt:lpstr>Symbol</vt:lpstr>
      <vt:lpstr>Times New Roman</vt:lpstr>
      <vt:lpstr>Office Theme</vt:lpstr>
      <vt:lpstr>SUPPLEMENTARY FIGURES AND TABLES for:  Loss of KMT2C reprograms the epigenomic landscape in hPSCs resulting in NODAL overexpression and a failure of hemogenic endothelium specification.   Shailendra S. Maurya1, Wei Yang2, Minori Tamai1, Qiang Zhang3, Petra Erdmann-Gilmore3, Amelia Bystry1, Fernanda Martins Rodrigues3, Mark C. Valentine1, Wing Hing Wong1, Reid Townsend3, Todd E. Druley1*   1 Department of Pediatrics, Division of Pediatric Hematology and Oncology, 2 McDonnell Genome Institute, Genome Technology Access Center, 3 Department of Internal Medicine, Washington University School of Medicine, 660 South Euclid Avenue, St. Louis, Missouri USA 63108 </vt:lpstr>
      <vt:lpstr>PowerPoint Presentation</vt:lpstr>
      <vt:lpstr>Supplementary Figure 2. WT and KMT2CKO hiPSCs are morphologically similar and stain similarly in pluripotency. Cell culture conditions were followed as described by Sturgeon C et al., Nature Biotech 2014. A) Light microscopic images of human pluripotent cells in culture on day 2 (10X magnification) and day 5 (40X magnification). Cell demonstrate similar morphology. B, C) Confluent monolayers of wild type (Panel B) or KMT2CKO (Panel C) human pluripotent cells were stained using the Embryonic Stem Cell Marker Panel (Abcam, cat# ab109884: Human: Oct4, Nanog, SOX2) as well as Hoechst (Abcam, cat# ab228551) for cell nuclear staining. After being stained for 48 hours, images were collected using a Leica DMI8 fluorescent microscope at 20X magnification (l = 448). Overlaid images demonstrate that the majority of cells were positive for all three stains, consistent with a pluripotent state.    </vt:lpstr>
      <vt:lpstr>Supplementary Figure 2 – continued. </vt:lpstr>
      <vt:lpstr>Supplementary Figure 3. KMT2CKO teratoma assay confirms pluripotency</vt:lpstr>
      <vt:lpstr>Supplementary Figure 4. Comparison of culture days 3-8 of directed definitive hematopoietic differentiation in H1 ESCs. Transduction was done by the Washington University Genome Engineering and iPS Core using a guide RNA (gRNA) to exon 3 of KMT2C or a scrambled gRNA control. Culture conditions per Sturgeon C et al. Nat Biotech 2014. Images taken via light microscopy at 10X magnification on the days in culture listed. Both cell lines formed embryoid bodies by day 8 with similar morphology.</vt:lpstr>
      <vt:lpstr>Supplementary Figure 5. Disturbed hematopoietic to endothelial transition in KMT2CKO H1 ESCs. The same H1 ESCs shown in Supp Figure 4 remained in culture according to the published protocol by Sturgeon C et al. Nature Biotech 2014. As reported in that manuscript, wild type pluripotent cells with a mesodermal immunophenotype (KDR+ CD235a-) treated with a WNT agonist proceed to a hemogenic endothelial immunophenotype (CD73- CD184-) and are visualized in culture by losing their need for contact dependence, floating freely in culture. Cells remaining adhered to the culture dish have an immunophenotype of either arterial endothelium (CD73mid CD184+) or venous endothelium (CD73+ CD184-). Note that all three subtypes of endothelium are derived from CD34+ CD43- cells. </vt:lpstr>
      <vt:lpstr>Supplementary Figure 6. KMT2CKO results in reduced primitive hematopoietic colony formation. As shown by Sturgeon C et al. Nature Biotech 2014, when pluripotent cells are treated with a WNT inhibitor (rather than a WNT agonist as described above in Supp Figure 5), ACTIVIN is highly expressed. The resulting cells specify a mesodermal phenotype (KDR+ CD235a+) on day 3 of differentiation. The cells then gain CD34 expression and finally specify a CD34+ CD43- immunophenotype consistent with primitive hematopoietic progenitors only capable of specifying erythroid or myeloid lineages (contrary to definitive hematopoiesis that can also specify T-lymphocytes in culture.   Panel A) KMT2CKO cells demonstrate a reduced number of CD34+ CD43- cells by flow cytometry compared to wild type.   Panel B) Colony forming assays from the resulting CD34+ CD43- cells demonstrate a reduced capacity to specify erythroid or myeloid lineages compared to wild type. </vt:lpstr>
      <vt:lpstr>PowerPoint Presentation</vt:lpstr>
      <vt:lpstr>PowerPoint Presentation</vt:lpstr>
      <vt:lpstr>Supplementary Figure 7. STRING (https://string-db.org/) plot showing 34 interconnected proteins that demonstrate differential gene expression upon KMT2C deletion. Epigenome peaks, ATAC-seq and RNA-seq tracks for each gene in this figure are presented either in Figure 3 of the manuscript or Supplementary Figure 14. </vt:lpstr>
      <vt:lpstr>PowerPoint Presentation</vt:lpstr>
      <vt:lpstr>Supplementary Table 3: Significantly enriched TF binding motifs in WT compared to KMT2CKO </vt:lpstr>
      <vt:lpstr>PowerPoint Presentation</vt:lpstr>
      <vt:lpstr>PowerPoint Presentation</vt:lpstr>
      <vt:lpstr>PowerPoint Presentation</vt:lpstr>
      <vt:lpstr>Supplementary Figure 9. Differences in histone modifications between WT and KMT2CKO are site-specific and enriched at enhancers relative to promoters. </vt:lpstr>
      <vt:lpstr>Supplementary Figure 10. Genome-wide differences in the active enhancer (AE) landscape and gene ontology following KMT2C knockout.</vt:lpstr>
      <vt:lpstr>Supplementary Figure 11. Genome-wide differences in the poised enhancer (PE) landscape and gene ontology following KMT2C knockout.</vt:lpstr>
      <vt:lpstr>Supplementary Figure 12. Venn diagram demonstrating genome-wide differences in bivalent promoter marks between WT and KMT2CKO</vt:lpstr>
      <vt:lpstr>Supplementary Figure 13. Gene expression is associated with active enhancers more so than any other type of enhancer (A,B) and the more active enhancers associated with a gene, the greater the gene expression (C,D). </vt:lpstr>
      <vt:lpstr>PowerPoint Presentation</vt:lpstr>
      <vt:lpstr>PowerPoint Presentation</vt:lpstr>
      <vt:lpstr>Supplementary Figure 14. Epigenome tracks for the genes shown in the STRING image of Supplementary Figure 6. Each panel shows the comparison between WT (BJFF) and KMT2CKO (KO) for RNA-seq, ChIPmentation of H3K27ac / H3K27me3 / H3K4me1 / H3K4me3, and ATAC-seq.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Table 13. Protein content determination by the bicinchoninic acid (BCA) method.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Druley, Todd</dc:creator>
  <cp:lastModifiedBy>Todd Druley</cp:lastModifiedBy>
  <cp:revision>196</cp:revision>
  <cp:lastPrinted>2020-09-26T22:01:02Z</cp:lastPrinted>
  <dcterms:created xsi:type="dcterms:W3CDTF">2020-04-04T22:52:55Z</dcterms:created>
  <dcterms:modified xsi:type="dcterms:W3CDTF">2021-06-15T20:23:46Z</dcterms:modified>
</cp:coreProperties>
</file>